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323" r:id="rId15"/>
    <p:sldId id="609" r:id="rId16"/>
    <p:sldId id="610" r:id="rId17"/>
    <p:sldId id="611" r:id="rId18"/>
    <p:sldId id="612" r:id="rId19"/>
    <p:sldId id="613" r:id="rId20"/>
    <p:sldId id="614" r:id="rId21"/>
    <p:sldId id="318" r:id="rId22"/>
    <p:sldId id="331" r:id="rId23"/>
    <p:sldId id="322" r:id="rId24"/>
    <p:sldId id="336" r:id="rId25"/>
    <p:sldId id="337" r:id="rId26"/>
    <p:sldId id="326" r:id="rId27"/>
    <p:sldId id="327" r:id="rId28"/>
    <p:sldId id="338" r:id="rId29"/>
    <p:sldId id="328" r:id="rId30"/>
    <p:sldId id="329" r:id="rId31"/>
    <p:sldId id="330" r:id="rId32"/>
    <p:sldId id="320" r:id="rId33"/>
    <p:sldId id="270" r:id="rId34"/>
    <p:sldId id="271" r:id="rId35"/>
    <p:sldId id="319" r:id="rId36"/>
    <p:sldId id="340" r:id="rId37"/>
    <p:sldId id="341" r:id="rId38"/>
    <p:sldId id="342" r:id="rId39"/>
    <p:sldId id="344" r:id="rId40"/>
    <p:sldId id="345" r:id="rId41"/>
    <p:sldId id="346" r:id="rId42"/>
    <p:sldId id="347" r:id="rId43"/>
    <p:sldId id="372" r:id="rId44"/>
    <p:sldId id="352" r:id="rId45"/>
    <p:sldId id="357" r:id="rId46"/>
    <p:sldId id="360" r:id="rId47"/>
    <p:sldId id="361" r:id="rId48"/>
    <p:sldId id="362" r:id="rId49"/>
    <p:sldId id="363" r:id="rId50"/>
    <p:sldId id="359" r:id="rId51"/>
    <p:sldId id="348" r:id="rId52"/>
    <p:sldId id="367" r:id="rId53"/>
    <p:sldId id="368" r:id="rId54"/>
    <p:sldId id="369" r:id="rId55"/>
    <p:sldId id="371" r:id="rId56"/>
    <p:sldId id="370" r:id="rId57"/>
    <p:sldId id="349" r:id="rId58"/>
    <p:sldId id="350" r:id="rId59"/>
    <p:sldId id="374" r:id="rId60"/>
    <p:sldId id="281" r:id="rId61"/>
    <p:sldId id="314" r:id="rId62"/>
    <p:sldId id="294" r:id="rId63"/>
    <p:sldId id="373" r:id="rId64"/>
    <p:sldId id="296" r:id="rId65"/>
    <p:sldId id="295" r:id="rId66"/>
    <p:sldId id="375" r:id="rId67"/>
    <p:sldId id="376" r:id="rId68"/>
    <p:sldId id="377" r:id="rId69"/>
    <p:sldId id="378" r:id="rId70"/>
    <p:sldId id="299" r:id="rId71"/>
    <p:sldId id="298" r:id="rId72"/>
    <p:sldId id="297" r:id="rId73"/>
    <p:sldId id="379" r:id="rId74"/>
    <p:sldId id="380" r:id="rId75"/>
    <p:sldId id="300" r:id="rId76"/>
    <p:sldId id="382" r:id="rId77"/>
    <p:sldId id="383" r:id="rId78"/>
    <p:sldId id="384" r:id="rId79"/>
    <p:sldId id="385" r:id="rId80"/>
    <p:sldId id="386" r:id="rId81"/>
    <p:sldId id="387" r:id="rId82"/>
    <p:sldId id="391" r:id="rId83"/>
    <p:sldId id="422" r:id="rId84"/>
    <p:sldId id="423" r:id="rId85"/>
    <p:sldId id="424" r:id="rId86"/>
    <p:sldId id="425" r:id="rId87"/>
    <p:sldId id="426" r:id="rId88"/>
    <p:sldId id="616" r:id="rId89"/>
    <p:sldId id="334" r:id="rId90"/>
    <p:sldId id="427" r:id="rId91"/>
    <p:sldId id="430" r:id="rId92"/>
    <p:sldId id="431" r:id="rId93"/>
    <p:sldId id="432" r:id="rId94"/>
    <p:sldId id="433" r:id="rId95"/>
    <p:sldId id="435" r:id="rId96"/>
    <p:sldId id="437" r:id="rId97"/>
    <p:sldId id="438" r:id="rId98"/>
    <p:sldId id="439" r:id="rId99"/>
    <p:sldId id="440" r:id="rId100"/>
    <p:sldId id="441" r:id="rId101"/>
    <p:sldId id="442" r:id="rId102"/>
    <p:sldId id="443" r:id="rId103"/>
    <p:sldId id="444" r:id="rId104"/>
    <p:sldId id="445" r:id="rId105"/>
    <p:sldId id="446" r:id="rId106"/>
    <p:sldId id="447" r:id="rId107"/>
    <p:sldId id="448" r:id="rId108"/>
    <p:sldId id="449" r:id="rId109"/>
    <p:sldId id="450" r:id="rId110"/>
    <p:sldId id="451" r:id="rId111"/>
    <p:sldId id="452" r:id="rId112"/>
    <p:sldId id="453" r:id="rId113"/>
    <p:sldId id="454" r:id="rId114"/>
    <p:sldId id="455" r:id="rId115"/>
    <p:sldId id="456" r:id="rId116"/>
    <p:sldId id="457" r:id="rId117"/>
    <p:sldId id="458" r:id="rId118"/>
    <p:sldId id="459" r:id="rId119"/>
    <p:sldId id="460" r:id="rId120"/>
    <p:sldId id="461" r:id="rId121"/>
    <p:sldId id="462" r:id="rId122"/>
    <p:sldId id="463" r:id="rId123"/>
    <p:sldId id="464" r:id="rId124"/>
    <p:sldId id="465" r:id="rId125"/>
    <p:sldId id="466" r:id="rId126"/>
    <p:sldId id="467" r:id="rId127"/>
    <p:sldId id="468" r:id="rId128"/>
    <p:sldId id="469" r:id="rId129"/>
    <p:sldId id="470" r:id="rId130"/>
    <p:sldId id="471" r:id="rId131"/>
    <p:sldId id="472" r:id="rId132"/>
    <p:sldId id="473" r:id="rId133"/>
    <p:sldId id="474" r:id="rId134"/>
    <p:sldId id="475" r:id="rId135"/>
    <p:sldId id="476" r:id="rId136"/>
    <p:sldId id="477" r:id="rId137"/>
    <p:sldId id="478" r:id="rId138"/>
    <p:sldId id="479" r:id="rId139"/>
    <p:sldId id="480" r:id="rId140"/>
    <p:sldId id="481" r:id="rId141"/>
    <p:sldId id="482" r:id="rId142"/>
    <p:sldId id="483" r:id="rId143"/>
    <p:sldId id="484" r:id="rId144"/>
    <p:sldId id="485" r:id="rId145"/>
    <p:sldId id="486" r:id="rId146"/>
    <p:sldId id="487" r:id="rId147"/>
    <p:sldId id="488" r:id="rId148"/>
    <p:sldId id="489" r:id="rId149"/>
    <p:sldId id="490" r:id="rId150"/>
    <p:sldId id="491" r:id="rId151"/>
    <p:sldId id="492" r:id="rId152"/>
    <p:sldId id="493" r:id="rId153"/>
    <p:sldId id="494" r:id="rId154"/>
    <p:sldId id="495" r:id="rId155"/>
    <p:sldId id="496" r:id="rId156"/>
    <p:sldId id="497" r:id="rId157"/>
    <p:sldId id="498" r:id="rId158"/>
    <p:sldId id="499" r:id="rId159"/>
    <p:sldId id="500" r:id="rId160"/>
    <p:sldId id="501" r:id="rId161"/>
    <p:sldId id="502" r:id="rId162"/>
    <p:sldId id="503" r:id="rId163"/>
    <p:sldId id="504" r:id="rId164"/>
    <p:sldId id="505" r:id="rId165"/>
    <p:sldId id="506" r:id="rId166"/>
    <p:sldId id="507" r:id="rId167"/>
    <p:sldId id="508" r:id="rId168"/>
    <p:sldId id="509" r:id="rId169"/>
    <p:sldId id="510" r:id="rId170"/>
    <p:sldId id="511" r:id="rId171"/>
    <p:sldId id="512" r:id="rId172"/>
    <p:sldId id="513" r:id="rId173"/>
    <p:sldId id="514" r:id="rId174"/>
    <p:sldId id="515" r:id="rId175"/>
    <p:sldId id="516" r:id="rId176"/>
    <p:sldId id="517" r:id="rId177"/>
    <p:sldId id="518" r:id="rId178"/>
    <p:sldId id="519" r:id="rId179"/>
    <p:sldId id="520" r:id="rId180"/>
    <p:sldId id="521" r:id="rId181"/>
    <p:sldId id="522" r:id="rId182"/>
    <p:sldId id="523" r:id="rId183"/>
    <p:sldId id="524" r:id="rId184"/>
    <p:sldId id="525" r:id="rId185"/>
    <p:sldId id="526" r:id="rId186"/>
    <p:sldId id="527" r:id="rId187"/>
    <p:sldId id="528" r:id="rId188"/>
    <p:sldId id="529" r:id="rId189"/>
    <p:sldId id="530" r:id="rId190"/>
    <p:sldId id="531" r:id="rId191"/>
    <p:sldId id="532" r:id="rId192"/>
    <p:sldId id="533" r:id="rId193"/>
    <p:sldId id="534" r:id="rId194"/>
    <p:sldId id="535" r:id="rId195"/>
    <p:sldId id="536" r:id="rId196"/>
    <p:sldId id="537" r:id="rId197"/>
    <p:sldId id="538" r:id="rId198"/>
    <p:sldId id="539" r:id="rId199"/>
    <p:sldId id="540" r:id="rId200"/>
    <p:sldId id="541" r:id="rId201"/>
    <p:sldId id="542" r:id="rId202"/>
    <p:sldId id="543" r:id="rId203"/>
    <p:sldId id="544" r:id="rId204"/>
    <p:sldId id="545" r:id="rId205"/>
    <p:sldId id="546" r:id="rId206"/>
    <p:sldId id="547" r:id="rId207"/>
    <p:sldId id="548" r:id="rId208"/>
    <p:sldId id="549" r:id="rId209"/>
    <p:sldId id="550" r:id="rId210"/>
    <p:sldId id="551" r:id="rId211"/>
    <p:sldId id="552" r:id="rId212"/>
    <p:sldId id="553" r:id="rId213"/>
    <p:sldId id="554" r:id="rId214"/>
    <p:sldId id="555" r:id="rId215"/>
    <p:sldId id="556" r:id="rId216"/>
    <p:sldId id="557" r:id="rId217"/>
    <p:sldId id="558" r:id="rId218"/>
    <p:sldId id="559" r:id="rId219"/>
    <p:sldId id="560" r:id="rId220"/>
    <p:sldId id="561" r:id="rId221"/>
    <p:sldId id="562" r:id="rId222"/>
    <p:sldId id="563" r:id="rId223"/>
    <p:sldId id="564" r:id="rId224"/>
    <p:sldId id="565" r:id="rId225"/>
    <p:sldId id="566" r:id="rId226"/>
    <p:sldId id="567" r:id="rId227"/>
    <p:sldId id="568" r:id="rId228"/>
    <p:sldId id="569" r:id="rId229"/>
    <p:sldId id="570" r:id="rId230"/>
    <p:sldId id="571" r:id="rId231"/>
    <p:sldId id="572" r:id="rId232"/>
    <p:sldId id="573" r:id="rId233"/>
    <p:sldId id="574" r:id="rId234"/>
    <p:sldId id="575" r:id="rId235"/>
    <p:sldId id="576" r:id="rId236"/>
    <p:sldId id="577" r:id="rId237"/>
    <p:sldId id="578" r:id="rId238"/>
    <p:sldId id="579" r:id="rId239"/>
    <p:sldId id="580" r:id="rId240"/>
    <p:sldId id="581" r:id="rId241"/>
    <p:sldId id="582" r:id="rId242"/>
    <p:sldId id="583" r:id="rId243"/>
    <p:sldId id="584" r:id="rId244"/>
    <p:sldId id="585" r:id="rId245"/>
    <p:sldId id="586" r:id="rId246"/>
    <p:sldId id="587" r:id="rId247"/>
    <p:sldId id="588" r:id="rId248"/>
    <p:sldId id="589" r:id="rId249"/>
    <p:sldId id="590" r:id="rId250"/>
    <p:sldId id="591" r:id="rId251"/>
    <p:sldId id="592" r:id="rId252"/>
    <p:sldId id="593" r:id="rId253"/>
    <p:sldId id="594" r:id="rId254"/>
    <p:sldId id="595" r:id="rId255"/>
    <p:sldId id="596" r:id="rId256"/>
    <p:sldId id="597" r:id="rId257"/>
    <p:sldId id="598" r:id="rId258"/>
    <p:sldId id="599" r:id="rId259"/>
    <p:sldId id="600" r:id="rId260"/>
    <p:sldId id="601" r:id="rId261"/>
    <p:sldId id="602" r:id="rId262"/>
    <p:sldId id="603" r:id="rId263"/>
    <p:sldId id="604" r:id="rId264"/>
    <p:sldId id="605" r:id="rId265"/>
    <p:sldId id="606" r:id="rId266"/>
    <p:sldId id="607" r:id="rId26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15" autoAdjust="0"/>
    <p:restoredTop sz="94660"/>
  </p:normalViewPr>
  <p:slideViewPr>
    <p:cSldViewPr snapToGrid="0">
      <p:cViewPr varScale="1">
        <p:scale>
          <a:sx n="85" d="100"/>
          <a:sy n="85" d="100"/>
        </p:scale>
        <p:origin x="63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theme" Target="theme/theme1.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tableStyles" Target="tableStyle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F081FC18-642B-4C9A-A166-1328D63373AF}" type="datetimeFigureOut">
              <a:rPr lang="fr-FR" smtClean="0"/>
              <a:t>27/12/2022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A5E2FFBB-9487-4A6A-A109-2D22AD534F6F}" type="slidenum">
              <a:rPr lang="fr-FR" smtClean="0"/>
              <a:t>‹#›</a:t>
            </a:fld>
            <a:endParaRPr lang="fr-FR"/>
          </a:p>
        </p:txBody>
      </p:sp>
    </p:spTree>
    <p:extLst>
      <p:ext uri="{BB962C8B-B14F-4D97-AF65-F5344CB8AC3E}">
        <p14:creationId xmlns:p14="http://schemas.microsoft.com/office/powerpoint/2010/main" val="3458349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F081FC18-642B-4C9A-A166-1328D63373AF}" type="datetimeFigureOut">
              <a:rPr lang="fr-FR" smtClean="0"/>
              <a:t>27/12/2022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A5E2FFBB-9487-4A6A-A109-2D22AD534F6F}" type="slidenum">
              <a:rPr lang="fr-FR" smtClean="0"/>
              <a:t>‹#›</a:t>
            </a:fld>
            <a:endParaRPr lang="fr-FR"/>
          </a:p>
        </p:txBody>
      </p:sp>
    </p:spTree>
    <p:extLst>
      <p:ext uri="{BB962C8B-B14F-4D97-AF65-F5344CB8AC3E}">
        <p14:creationId xmlns:p14="http://schemas.microsoft.com/office/powerpoint/2010/main" val="3143566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F081FC18-642B-4C9A-A166-1328D63373AF}" type="datetimeFigureOut">
              <a:rPr lang="fr-FR" smtClean="0"/>
              <a:t>27/12/2022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A5E2FFBB-9487-4A6A-A109-2D22AD534F6F}" type="slidenum">
              <a:rPr lang="fr-FR" smtClean="0"/>
              <a:t>‹#›</a:t>
            </a:fld>
            <a:endParaRPr lang="fr-FR"/>
          </a:p>
        </p:txBody>
      </p:sp>
    </p:spTree>
    <p:extLst>
      <p:ext uri="{BB962C8B-B14F-4D97-AF65-F5344CB8AC3E}">
        <p14:creationId xmlns:p14="http://schemas.microsoft.com/office/powerpoint/2010/main" val="3959887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F081FC18-642B-4C9A-A166-1328D63373AF}" type="datetimeFigureOut">
              <a:rPr lang="fr-FR" smtClean="0"/>
              <a:t>27/12/2022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A5E2FFBB-9487-4A6A-A109-2D22AD534F6F}" type="slidenum">
              <a:rPr lang="fr-FR" smtClean="0"/>
              <a:t>‹#›</a:t>
            </a:fld>
            <a:endParaRPr lang="fr-FR"/>
          </a:p>
        </p:txBody>
      </p:sp>
    </p:spTree>
    <p:extLst>
      <p:ext uri="{BB962C8B-B14F-4D97-AF65-F5344CB8AC3E}">
        <p14:creationId xmlns:p14="http://schemas.microsoft.com/office/powerpoint/2010/main" val="240266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F081FC18-642B-4C9A-A166-1328D63373AF}" type="datetimeFigureOut">
              <a:rPr lang="fr-FR" smtClean="0"/>
              <a:t>27/12/2022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A5E2FFBB-9487-4A6A-A109-2D22AD534F6F}" type="slidenum">
              <a:rPr lang="fr-FR" smtClean="0"/>
              <a:t>‹#›</a:t>
            </a:fld>
            <a:endParaRPr lang="fr-FR"/>
          </a:p>
        </p:txBody>
      </p:sp>
    </p:spTree>
    <p:extLst>
      <p:ext uri="{BB962C8B-B14F-4D97-AF65-F5344CB8AC3E}">
        <p14:creationId xmlns:p14="http://schemas.microsoft.com/office/powerpoint/2010/main" val="825954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F081FC18-642B-4C9A-A166-1328D63373AF}" type="datetimeFigureOut">
              <a:rPr lang="fr-FR" smtClean="0"/>
              <a:t>27/12/2022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A5E2FFBB-9487-4A6A-A109-2D22AD534F6F}" type="slidenum">
              <a:rPr lang="fr-FR" smtClean="0"/>
              <a:t>‹#›</a:t>
            </a:fld>
            <a:endParaRPr lang="fr-FR"/>
          </a:p>
        </p:txBody>
      </p:sp>
    </p:spTree>
    <p:extLst>
      <p:ext uri="{BB962C8B-B14F-4D97-AF65-F5344CB8AC3E}">
        <p14:creationId xmlns:p14="http://schemas.microsoft.com/office/powerpoint/2010/main" val="2305125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F081FC18-642B-4C9A-A166-1328D63373AF}" type="datetimeFigureOut">
              <a:rPr lang="fr-FR" smtClean="0"/>
              <a:t>27/12/2022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A5E2FFBB-9487-4A6A-A109-2D22AD534F6F}" type="slidenum">
              <a:rPr lang="fr-FR" smtClean="0"/>
              <a:t>‹#›</a:t>
            </a:fld>
            <a:endParaRPr lang="fr-FR"/>
          </a:p>
        </p:txBody>
      </p:sp>
    </p:spTree>
    <p:extLst>
      <p:ext uri="{BB962C8B-B14F-4D97-AF65-F5344CB8AC3E}">
        <p14:creationId xmlns:p14="http://schemas.microsoft.com/office/powerpoint/2010/main" val="1004848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F081FC18-642B-4C9A-A166-1328D63373AF}" type="datetimeFigureOut">
              <a:rPr lang="fr-FR" smtClean="0"/>
              <a:t>27/12/2022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A5E2FFBB-9487-4A6A-A109-2D22AD534F6F}" type="slidenum">
              <a:rPr lang="fr-FR" smtClean="0"/>
              <a:t>‹#›</a:t>
            </a:fld>
            <a:endParaRPr lang="fr-FR"/>
          </a:p>
        </p:txBody>
      </p:sp>
    </p:spTree>
    <p:extLst>
      <p:ext uri="{BB962C8B-B14F-4D97-AF65-F5344CB8AC3E}">
        <p14:creationId xmlns:p14="http://schemas.microsoft.com/office/powerpoint/2010/main" val="548993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F081FC18-642B-4C9A-A166-1328D63373AF}" type="datetimeFigureOut">
              <a:rPr lang="fr-FR" smtClean="0"/>
              <a:t>27/12/2022</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A5E2FFBB-9487-4A6A-A109-2D22AD534F6F}" type="slidenum">
              <a:rPr lang="fr-FR" smtClean="0"/>
              <a:t>‹#›</a:t>
            </a:fld>
            <a:endParaRPr lang="fr-FR"/>
          </a:p>
        </p:txBody>
      </p:sp>
    </p:spTree>
    <p:extLst>
      <p:ext uri="{BB962C8B-B14F-4D97-AF65-F5344CB8AC3E}">
        <p14:creationId xmlns:p14="http://schemas.microsoft.com/office/powerpoint/2010/main" val="3846325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F081FC18-642B-4C9A-A166-1328D63373AF}" type="datetimeFigureOut">
              <a:rPr lang="fr-FR" smtClean="0"/>
              <a:t>27/12/2022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A5E2FFBB-9487-4A6A-A109-2D22AD534F6F}" type="slidenum">
              <a:rPr lang="fr-FR" smtClean="0"/>
              <a:t>‹#›</a:t>
            </a:fld>
            <a:endParaRPr lang="fr-FR"/>
          </a:p>
        </p:txBody>
      </p:sp>
    </p:spTree>
    <p:extLst>
      <p:ext uri="{BB962C8B-B14F-4D97-AF65-F5344CB8AC3E}">
        <p14:creationId xmlns:p14="http://schemas.microsoft.com/office/powerpoint/2010/main" val="1927683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F081FC18-642B-4C9A-A166-1328D63373AF}" type="datetimeFigureOut">
              <a:rPr lang="fr-FR" smtClean="0"/>
              <a:t>27/12/2022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A5E2FFBB-9487-4A6A-A109-2D22AD534F6F}" type="slidenum">
              <a:rPr lang="fr-FR" smtClean="0"/>
              <a:t>‹#›</a:t>
            </a:fld>
            <a:endParaRPr lang="fr-FR"/>
          </a:p>
        </p:txBody>
      </p:sp>
    </p:spTree>
    <p:extLst>
      <p:ext uri="{BB962C8B-B14F-4D97-AF65-F5344CB8AC3E}">
        <p14:creationId xmlns:p14="http://schemas.microsoft.com/office/powerpoint/2010/main" val="29580856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81FC18-642B-4C9A-A166-1328D63373AF}" type="datetimeFigureOut">
              <a:rPr lang="fr-FR" smtClean="0"/>
              <a:t>27/12/2022</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E2FFBB-9487-4A6A-A109-2D22AD534F6F}" type="slidenum">
              <a:rPr lang="fr-FR" smtClean="0"/>
              <a:t>‹#›</a:t>
            </a:fld>
            <a:endParaRPr lang="fr-FR"/>
          </a:p>
        </p:txBody>
      </p:sp>
    </p:spTree>
    <p:extLst>
      <p:ext uri="{BB962C8B-B14F-4D97-AF65-F5344CB8AC3E}">
        <p14:creationId xmlns:p14="http://schemas.microsoft.com/office/powerpoint/2010/main" val="6366159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image" Target="../media/image130.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32.e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image" Target="../media/image134.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35.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39.emf"/><Relationship Id="rId2" Type="http://schemas.openxmlformats.org/officeDocument/2006/relationships/image" Target="../media/image138.emf"/><Relationship Id="rId1" Type="http://schemas.openxmlformats.org/officeDocument/2006/relationships/slideLayout" Target="../slideLayouts/slideLayout2.xml"/><Relationship Id="rId5" Type="http://schemas.openxmlformats.org/officeDocument/2006/relationships/image" Target="../media/image141.emf"/><Relationship Id="rId4" Type="http://schemas.openxmlformats.org/officeDocument/2006/relationships/image" Target="../media/image140.emf"/></Relationships>
</file>

<file path=ppt/slides/_rels/slide107.xml.rels><?xml version="1.0" encoding="UTF-8" standalone="yes"?>
<Relationships xmlns="http://schemas.openxmlformats.org/package/2006/relationships"><Relationship Id="rId2" Type="http://schemas.openxmlformats.org/officeDocument/2006/relationships/image" Target="../media/image142.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43.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43.emf"/><Relationship Id="rId2" Type="http://schemas.openxmlformats.org/officeDocument/2006/relationships/image" Target="../media/image144.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45.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47.emf"/><Relationship Id="rId2" Type="http://schemas.openxmlformats.org/officeDocument/2006/relationships/image" Target="../media/image146.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46.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48.e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49.em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50.e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51.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52.em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53.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0.xml.rels><?xml version="1.0" encoding="UTF-8" standalone="yes"?>
<Relationships xmlns="http://schemas.openxmlformats.org/package/2006/relationships"><Relationship Id="rId2" Type="http://schemas.openxmlformats.org/officeDocument/2006/relationships/image" Target="../media/image154.e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55.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56.emf"/><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57.emf"/><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58.em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55.emf"/><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59.em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59.emf"/><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60.em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61.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61.emf"/><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62.emf"/><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62.emf"/><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64.emf"/><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65.emf"/><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66.emf"/><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67.emf"/><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68.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68.emf"/><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69.emf"/><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70.emf"/><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71.emf"/><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72.emf"/><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72.emf"/><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73.emf"/><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74.emf"/><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75.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76.emf"/><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77.emf"/><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77.emf"/><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77.emf"/><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78.emf"/><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79.emf"/><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80.emf"/><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81.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82.emf"/><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83.emf"/><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84.emf"/><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185.emf"/><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87.emf"/><Relationship Id="rId2" Type="http://schemas.openxmlformats.org/officeDocument/2006/relationships/image" Target="../media/image186.emf"/><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88.emf"/><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90.emf"/><Relationship Id="rId2" Type="http://schemas.openxmlformats.org/officeDocument/2006/relationships/image" Target="../media/image189.emf"/><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91.emf"/><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92.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92.emf"/><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92.emf"/><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92.emf"/><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93.emf"/><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94.emf"/><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94.emf"/><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95.emf"/><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96.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96.emf"/><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97.emf"/><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97.emf"/><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97.emf"/><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96.emf"/><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98.emf"/><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99.emf"/><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200.emf"/><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202.emf"/><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203.emf"/><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203.emf"/><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203.emf"/><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204.emf"/><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204.emf"/><Relationship Id="rId2" Type="http://schemas.openxmlformats.org/officeDocument/2006/relationships/image" Target="../media/image205.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206.emf"/><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207.emf"/><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208.emf"/><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09.emf"/><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image" Target="../media/image210.emf"/><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212.emf"/><Relationship Id="rId2" Type="http://schemas.openxmlformats.org/officeDocument/2006/relationships/image" Target="../media/image211.emf"/><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214.emf"/><Relationship Id="rId2" Type="http://schemas.openxmlformats.org/officeDocument/2006/relationships/image" Target="../media/image213.emf"/><Relationship Id="rId1" Type="http://schemas.openxmlformats.org/officeDocument/2006/relationships/slideLayout" Target="../slideLayouts/slideLayout2.xml"/><Relationship Id="rId4" Type="http://schemas.openxmlformats.org/officeDocument/2006/relationships/image" Target="../media/image215.emf"/></Relationships>
</file>

<file path=ppt/slides/_rels/slide207.xml.rels><?xml version="1.0" encoding="UTF-8" standalone="yes"?>
<Relationships xmlns="http://schemas.openxmlformats.org/package/2006/relationships"><Relationship Id="rId2" Type="http://schemas.openxmlformats.org/officeDocument/2006/relationships/image" Target="../media/image216.emf"/><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218.emf"/><Relationship Id="rId2" Type="http://schemas.openxmlformats.org/officeDocument/2006/relationships/image" Target="../media/image217.emf"/><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218.emf"/><Relationship Id="rId2" Type="http://schemas.openxmlformats.org/officeDocument/2006/relationships/image" Target="../media/image219.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220.emf"/><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221.emf"/><Relationship Id="rId2" Type="http://schemas.openxmlformats.org/officeDocument/2006/relationships/image" Target="../media/image970.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222.emf"/><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223.emf"/><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224.emf"/><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225.emf"/><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226.emf"/><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226.emf"/><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228.emf"/><Relationship Id="rId2" Type="http://schemas.openxmlformats.org/officeDocument/2006/relationships/image" Target="../media/image227.emf"/><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229.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220.xml.rels><?xml version="1.0" encoding="UTF-8" standalone="yes"?>
<Relationships xmlns="http://schemas.openxmlformats.org/package/2006/relationships"><Relationship Id="rId2" Type="http://schemas.openxmlformats.org/officeDocument/2006/relationships/image" Target="../media/image229.emf"/><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229.emf"/><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230.emf"/><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231.emf"/><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232.emf"/><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234.emf"/><Relationship Id="rId2" Type="http://schemas.openxmlformats.org/officeDocument/2006/relationships/image" Target="../media/image233.emf"/><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235.emf"/></Relationships>
</file>

<file path=ppt/slides/_rels/slide228.xml.rels><?xml version="1.0" encoding="UTF-8" standalone="yes"?>
<Relationships xmlns="http://schemas.openxmlformats.org/package/2006/relationships"><Relationship Id="rId2" Type="http://schemas.openxmlformats.org/officeDocument/2006/relationships/image" Target="../media/image236.emf"/><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237.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239.emf"/><Relationship Id="rId2" Type="http://schemas.openxmlformats.org/officeDocument/2006/relationships/image" Target="../media/image238.emf"/><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240.emf"/><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241.emf"/><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242.emf"/><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244.emf"/><Relationship Id="rId2" Type="http://schemas.openxmlformats.org/officeDocument/2006/relationships/image" Target="../media/image243.emf"/><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246.emf"/><Relationship Id="rId2" Type="http://schemas.openxmlformats.org/officeDocument/2006/relationships/image" Target="../media/image245.emf"/><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247.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248.emf"/><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249.emf"/><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250.emf"/><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251.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252.emf"/><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252.emf"/><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253.emf"/><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254.emf"/><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255.emf"/><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256.emf"/><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257.emf"/><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258.emf"/><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259.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260.emf"/><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262.emf"/><Relationship Id="rId2" Type="http://schemas.openxmlformats.org/officeDocument/2006/relationships/image" Target="../media/image261.emf"/><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263.emf"/><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4.emf"/><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5.emf"/><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5.emf"/><Relationship Id="rId1" Type="http://schemas.openxmlformats.org/officeDocument/2006/relationships/slideLayout" Target="../slideLayouts/slideLayout2.xml"/><Relationship Id="rId4" Type="http://schemas.openxmlformats.org/officeDocument/2006/relationships/image" Target="../media/image56.emf"/></Relationships>
</file>

<file path=ppt/slides/_rels/slide4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xml"/><Relationship Id="rId4" Type="http://schemas.openxmlformats.org/officeDocument/2006/relationships/image" Target="../media/image59.emf"/></Relationships>
</file>

<file path=ppt/slides/_rels/slide43.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73.emf"/><Relationship Id="rId4" Type="http://schemas.openxmlformats.org/officeDocument/2006/relationships/image" Target="../media/image76.png"/></Relationships>
</file>

<file path=ppt/slides/_rels/slide54.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Layout" Target="../slideLayouts/slideLayout2.xml"/><Relationship Id="rId5" Type="http://schemas.openxmlformats.org/officeDocument/2006/relationships/image" Target="../media/image82.emf"/><Relationship Id="rId4" Type="http://schemas.openxmlformats.org/officeDocument/2006/relationships/image" Target="../media/image81.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image" Target="../media/image87.emf"/><Relationship Id="rId1" Type="http://schemas.openxmlformats.org/officeDocument/2006/relationships/slideLayout" Target="../slideLayouts/slideLayout2.xml"/><Relationship Id="rId4" Type="http://schemas.openxmlformats.org/officeDocument/2006/relationships/image" Target="../media/image88.emf"/></Relationships>
</file>

<file path=ppt/slides/_rels/slide64.xml.rels><?xml version="1.0" encoding="UTF-8" standalone="yes"?>
<Relationships xmlns="http://schemas.openxmlformats.org/package/2006/relationships"><Relationship Id="rId3"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image" Target="../media/image89.emf"/></Relationships>
</file>

<file path=ppt/slides/_rels/slide65.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95.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63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emf"/><Relationship Id="rId1" Type="http://schemas.openxmlformats.org/officeDocument/2006/relationships/slideLayout" Target="../slideLayouts/slideLayout2.xml"/><Relationship Id="rId4" Type="http://schemas.openxmlformats.org/officeDocument/2006/relationships/image" Target="../media/image104.emf"/></Relationships>
</file>

<file path=ppt/slides/_rels/slide77.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5.emf"/><Relationship Id="rId1" Type="http://schemas.openxmlformats.org/officeDocument/2006/relationships/slideLayout" Target="../slideLayouts/slideLayout2.xml"/><Relationship Id="rId4" Type="http://schemas.openxmlformats.org/officeDocument/2006/relationships/image" Target="../media/image107.emf"/></Relationships>
</file>

<file path=ppt/slides/_rels/slide78.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8.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10.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image" Target="../media/image112.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image" Target="../media/image114.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image" Target="NUL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image" Target="NUL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image" Target="../media/image127.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DFAD87-B349-29A3-E103-CC0B4614096A}"/>
              </a:ext>
            </a:extLst>
          </p:cNvPr>
          <p:cNvSpPr>
            <a:spLocks noGrp="1"/>
          </p:cNvSpPr>
          <p:nvPr>
            <p:ph type="ctrTitle"/>
          </p:nvPr>
        </p:nvSpPr>
        <p:spPr>
          <a:xfrm>
            <a:off x="1524000" y="2610998"/>
            <a:ext cx="9144000" cy="1934550"/>
          </a:xfrm>
        </p:spPr>
        <p:style>
          <a:lnRef idx="2">
            <a:schemeClr val="accent2"/>
          </a:lnRef>
          <a:fillRef idx="1">
            <a:schemeClr val="lt1"/>
          </a:fillRef>
          <a:effectRef idx="0">
            <a:schemeClr val="accent2"/>
          </a:effectRef>
          <a:fontRef idx="minor">
            <a:schemeClr val="dk1"/>
          </a:fontRef>
        </p:style>
        <p:txBody>
          <a:bodyPr/>
          <a:lstStyle/>
          <a:p>
            <a:r>
              <a:rPr lang="fr-FR" sz="6000" b="1" dirty="0">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rPr>
              <a:t>Equipements et circuits électriques</a:t>
            </a:r>
            <a:endParaRPr lang="fr-FR" dirty="0"/>
          </a:p>
        </p:txBody>
      </p:sp>
    </p:spTree>
    <p:extLst>
      <p:ext uri="{BB962C8B-B14F-4D97-AF65-F5344CB8AC3E}">
        <p14:creationId xmlns:p14="http://schemas.microsoft.com/office/powerpoint/2010/main" val="23799127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390B8D7A-CE69-FB38-8A8E-8BDF2F8225BE}"/>
              </a:ext>
            </a:extLst>
          </p:cNvPr>
          <p:cNvSpPr txBox="1"/>
          <p:nvPr/>
        </p:nvSpPr>
        <p:spPr>
          <a:xfrm>
            <a:off x="592158" y="1642940"/>
            <a:ext cx="8704242"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317500" indent="-1295400" algn="l"/>
            <a:r>
              <a:rPr lang="fr-FR" sz="1800" spc="-50" dirty="0">
                <a:effectLst/>
                <a:ea typeface="Times New Roman" panose="02020603050405020304" pitchFamily="18" charset="0"/>
              </a:rPr>
              <a:t>Elle est obtenue à bord, par prélèvement d'air sur un étage compresseurs du réacteur.</a:t>
            </a:r>
            <a:br>
              <a:rPr lang="fr-FR" sz="1800" spc="-50" dirty="0">
                <a:effectLst/>
                <a:ea typeface="Times New Roman" panose="02020603050405020304" pitchFamily="18" charset="0"/>
              </a:rPr>
            </a:br>
            <a:endParaRPr lang="fr-FR" dirty="0"/>
          </a:p>
        </p:txBody>
      </p:sp>
      <p:sp>
        <p:nvSpPr>
          <p:cNvPr id="6" name="ZoneTexte 5">
            <a:extLst>
              <a:ext uri="{FF2B5EF4-FFF2-40B4-BE49-F238E27FC236}">
                <a16:creationId xmlns:a16="http://schemas.microsoft.com/office/drawing/2014/main" id="{C428F334-F9BD-E86F-731E-2AD5EB3A9A00}"/>
              </a:ext>
            </a:extLst>
          </p:cNvPr>
          <p:cNvSpPr txBox="1"/>
          <p:nvPr/>
        </p:nvSpPr>
        <p:spPr>
          <a:xfrm>
            <a:off x="3291289" y="123977"/>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660400" algn="l"/>
              </a:tabLst>
            </a:pPr>
            <a:r>
              <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D</a:t>
            </a:r>
            <a:r>
              <a:rPr kumimoji="0" lang="fr-FR" altLang="fr-FR" sz="1800" b="0" i="0" u="none" strike="noStrike" cap="none" normalizeH="0" baseline="0" dirty="0" bmk="">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IFFERENTES FORMES D’ENERGIE UTILISEES A BORD</a:t>
            </a:r>
            <a:endPar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8" name="ZoneTexte 7">
            <a:extLst>
              <a:ext uri="{FF2B5EF4-FFF2-40B4-BE49-F238E27FC236}">
                <a16:creationId xmlns:a16="http://schemas.microsoft.com/office/drawing/2014/main" id="{0A48C53C-CEA5-3A5C-E97E-B81A41FE1EAF}"/>
              </a:ext>
            </a:extLst>
          </p:cNvPr>
          <p:cNvSpPr txBox="1"/>
          <p:nvPr/>
        </p:nvSpPr>
        <p:spPr>
          <a:xfrm>
            <a:off x="3291289" y="538000"/>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200"/>
              <a:tabLst>
                <a:tab pos="278130" algn="l"/>
              </a:tabLst>
            </a:pPr>
            <a:r>
              <a:rPr lang="fr-FR" sz="1800" u="none" strike="noStrike" spc="-50" dirty="0">
                <a:effectLst/>
                <a:ea typeface="Times New Roman" panose="02020603050405020304" pitchFamily="18" charset="0"/>
                <a:cs typeface="Times New Roman" panose="02020603050405020304" pitchFamily="18" charset="0"/>
              </a:rPr>
              <a:t>ENERGIE PNEUMATIQUE</a:t>
            </a:r>
          </a:p>
        </p:txBody>
      </p:sp>
      <p:sp>
        <p:nvSpPr>
          <p:cNvPr id="3" name="ZoneTexte 2">
            <a:extLst>
              <a:ext uri="{FF2B5EF4-FFF2-40B4-BE49-F238E27FC236}">
                <a16:creationId xmlns:a16="http://schemas.microsoft.com/office/drawing/2014/main" id="{B6149CBD-FED0-458B-BA46-2E4D00C9E316}"/>
              </a:ext>
            </a:extLst>
          </p:cNvPr>
          <p:cNvSpPr txBox="1"/>
          <p:nvPr/>
        </p:nvSpPr>
        <p:spPr>
          <a:xfrm>
            <a:off x="592158" y="2967335"/>
            <a:ext cx="6097836"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317500" indent="-1295400" algn="l"/>
            <a:r>
              <a:rPr lang="fr-FR" sz="1800" spc="-50" dirty="0">
                <a:effectLst/>
                <a:ea typeface="Times New Roman" panose="02020603050405020304" pitchFamily="18" charset="0"/>
              </a:rPr>
              <a:t>AVANTAGES</a:t>
            </a:r>
          </a:p>
          <a:p>
            <a:pPr marL="285750" lvl="0" indent="-285750" algn="just">
              <a:buClr>
                <a:srgbClr val="000000"/>
              </a:buClr>
              <a:buSzPts val="1200"/>
              <a:buFont typeface="Arial" panose="020B0604020202020204" pitchFamily="34" charset="0"/>
              <a:buChar char="•"/>
              <a:tabLst>
                <a:tab pos="499110" algn="l"/>
              </a:tabLst>
            </a:pPr>
            <a:r>
              <a:rPr lang="fr-FR" sz="1800" u="none" strike="noStrike" spc="-50" dirty="0">
                <a:effectLst/>
                <a:ea typeface="Times New Roman" panose="02020603050405020304" pitchFamily="18" charset="0"/>
                <a:cs typeface="Times New Roman" panose="02020603050405020304" pitchFamily="18" charset="0"/>
              </a:rPr>
              <a:t>C'est un fluide léger et toujours présent.</a:t>
            </a:r>
          </a:p>
          <a:p>
            <a:pPr marL="285750" lvl="0" indent="-285750" algn="just">
              <a:buClr>
                <a:srgbClr val="000000"/>
              </a:buClr>
              <a:buSzPts val="1200"/>
              <a:buFont typeface="Arial" panose="020B0604020202020204" pitchFamily="34" charset="0"/>
              <a:buChar char="•"/>
              <a:tabLst>
                <a:tab pos="499110" algn="l"/>
              </a:tabLst>
            </a:pPr>
            <a:r>
              <a:rPr lang="fr-FR" sz="1800" u="none" strike="noStrike" spc="-50" dirty="0">
                <a:effectLst/>
                <a:ea typeface="Times New Roman" panose="02020603050405020304" pitchFamily="18" charset="0"/>
                <a:cs typeface="Times New Roman" panose="02020603050405020304" pitchFamily="18" charset="0"/>
              </a:rPr>
              <a:t>Les tuyauteries de retour ne sont pas nécessaires.</a:t>
            </a:r>
          </a:p>
        </p:txBody>
      </p:sp>
      <p:sp>
        <p:nvSpPr>
          <p:cNvPr id="7" name="ZoneTexte 6">
            <a:extLst>
              <a:ext uri="{FF2B5EF4-FFF2-40B4-BE49-F238E27FC236}">
                <a16:creationId xmlns:a16="http://schemas.microsoft.com/office/drawing/2014/main" id="{401B7B61-6720-4F47-6CE3-8030BF905695}"/>
              </a:ext>
            </a:extLst>
          </p:cNvPr>
          <p:cNvSpPr txBox="1"/>
          <p:nvPr/>
        </p:nvSpPr>
        <p:spPr>
          <a:xfrm>
            <a:off x="592158" y="4325163"/>
            <a:ext cx="6097836"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317500" indent="-1295400" algn="l"/>
            <a:r>
              <a:rPr lang="fr-FR" spc="-50" dirty="0">
                <a:effectLst/>
                <a:ea typeface="Times New Roman" panose="02020603050405020304" pitchFamily="18" charset="0"/>
              </a:rPr>
              <a:t>INCONVENIENTS</a:t>
            </a:r>
          </a:p>
          <a:p>
            <a:pPr marL="285750" lvl="0" indent="-285750" algn="just">
              <a:buClr>
                <a:srgbClr val="000000"/>
              </a:buClr>
              <a:buSzPts val="1200"/>
              <a:buFont typeface="Arial" panose="020B0604020202020204" pitchFamily="34" charset="0"/>
              <a:buChar char="•"/>
              <a:tabLst>
                <a:tab pos="499110" algn="l"/>
              </a:tabLst>
            </a:pPr>
            <a:r>
              <a:rPr lang="fr-FR" u="none" strike="noStrike" spc="-50" dirty="0">
                <a:effectLst/>
                <a:ea typeface="Times New Roman" panose="02020603050405020304" pitchFamily="18" charset="0"/>
                <a:cs typeface="Times New Roman" panose="02020603050405020304" pitchFamily="18" charset="0"/>
              </a:rPr>
              <a:t>Des condensations d'eau peuvent perturber le fonctionnement.</a:t>
            </a:r>
          </a:p>
          <a:p>
            <a:pPr marL="285750" indent="-285750">
              <a:buFont typeface="Arial" panose="020B0604020202020204" pitchFamily="34" charset="0"/>
              <a:buChar char="•"/>
            </a:pPr>
            <a:r>
              <a:rPr lang="fr-FR" dirty="0">
                <a:solidFill>
                  <a:srgbClr val="000000"/>
                </a:solidFill>
                <a:effectLst/>
                <a:ea typeface="DejaVu Sans" panose="020B0603030804020204" pitchFamily="34" charset="0"/>
              </a:rPr>
              <a:t>Les fuites sont </a:t>
            </a:r>
            <a:r>
              <a:rPr lang="fr-FR" spc="0" dirty="0">
                <a:solidFill>
                  <a:srgbClr val="000000"/>
                </a:solidFill>
                <a:effectLst/>
                <a:ea typeface="DejaVu Sans" panose="020B0603030804020204" pitchFamily="34" charset="0"/>
                <a:cs typeface="Times New Roman" panose="02020603050405020304" pitchFamily="18" charset="0"/>
              </a:rPr>
              <a:t>fréquentes </a:t>
            </a:r>
            <a:r>
              <a:rPr lang="fr-FR" dirty="0">
                <a:solidFill>
                  <a:srgbClr val="000000"/>
                </a:solidFill>
                <a:effectLst/>
                <a:ea typeface="DejaVu Sans" panose="020B0603030804020204" pitchFamily="34" charset="0"/>
              </a:rPr>
              <a:t>et difficilement décelables</a:t>
            </a:r>
            <a:endParaRPr lang="fr-FR" dirty="0"/>
          </a:p>
        </p:txBody>
      </p:sp>
      <p:pic>
        <p:nvPicPr>
          <p:cNvPr id="2" name="Image 1"/>
          <p:cNvPicPr>
            <a:picLocks noChangeAspect="1"/>
          </p:cNvPicPr>
          <p:nvPr/>
        </p:nvPicPr>
        <p:blipFill>
          <a:blip r:embed="rId2"/>
          <a:stretch>
            <a:fillRect/>
          </a:stretch>
        </p:blipFill>
        <p:spPr>
          <a:xfrm>
            <a:off x="7103125" y="2518001"/>
            <a:ext cx="4572000" cy="3324225"/>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8215364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7296998" y="2137361"/>
            <a:ext cx="4406002" cy="2802774"/>
          </a:xfrm>
          <a:prstGeom prst="rect">
            <a:avLst/>
          </a:prstGeom>
        </p:spPr>
        <p:style>
          <a:lnRef idx="2">
            <a:schemeClr val="accent2"/>
          </a:lnRef>
          <a:fillRef idx="1">
            <a:schemeClr val="lt1"/>
          </a:fillRef>
          <a:effectRef idx="0">
            <a:schemeClr val="accent2"/>
          </a:effectRef>
          <a:fontRef idx="minor">
            <a:schemeClr val="dk1"/>
          </a:fontRef>
        </p:style>
      </p:pic>
      <p:pic>
        <p:nvPicPr>
          <p:cNvPr id="5" name="Image 4"/>
          <p:cNvPicPr>
            <a:picLocks noChangeAspect="1"/>
          </p:cNvPicPr>
          <p:nvPr/>
        </p:nvPicPr>
        <p:blipFill>
          <a:blip r:embed="rId3"/>
          <a:stretch>
            <a:fillRect/>
          </a:stretch>
        </p:blipFill>
        <p:spPr>
          <a:xfrm>
            <a:off x="7213800" y="5139907"/>
            <a:ext cx="4489200" cy="411280"/>
          </a:xfrm>
          <a:prstGeom prst="rect">
            <a:avLst/>
          </a:prstGeom>
        </p:spPr>
      </p:pic>
      <p:sp>
        <p:nvSpPr>
          <p:cNvPr id="6" name="Rectangle 5"/>
          <p:cNvSpPr/>
          <p:nvPr/>
        </p:nvSpPr>
        <p:spPr>
          <a:xfrm>
            <a:off x="138545" y="1759020"/>
            <a:ext cx="6909000" cy="31393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Inducteur </a:t>
            </a:r>
          </a:p>
          <a:p>
            <a:pPr marL="285750" indent="-285750">
              <a:buFont typeface="Arial" panose="020B0604020202020204" pitchFamily="34" charset="0"/>
              <a:buChar char="•"/>
            </a:pPr>
            <a:r>
              <a:rPr lang="fr-FR" dirty="0"/>
              <a:t>Il faut créer le champ magnétique</a:t>
            </a:r>
          </a:p>
          <a:p>
            <a:pPr marL="742950" lvl="1" indent="-285750">
              <a:buFont typeface="Courier New" panose="02070309020205020404" pitchFamily="49" charset="0"/>
              <a:buChar char="o"/>
            </a:pPr>
            <a:r>
              <a:rPr lang="fr-FR" dirty="0"/>
              <a:t>avec un aimant permanent et </a:t>
            </a:r>
          </a:p>
          <a:p>
            <a:pPr marL="742950" lvl="1" indent="-285750">
              <a:buFont typeface="Courier New" panose="02070309020205020404" pitchFamily="49" charset="0"/>
              <a:buChar char="o"/>
            </a:pPr>
            <a:r>
              <a:rPr lang="fr-FR" dirty="0"/>
              <a:t>à l'aide d'une bobine (fil enroulé autour d'un noyau magnétique).</a:t>
            </a:r>
          </a:p>
          <a:p>
            <a:pPr marL="285750" indent="-285750">
              <a:buFont typeface="Arial" panose="020B0604020202020204" pitchFamily="34" charset="0"/>
              <a:buChar char="•"/>
            </a:pPr>
            <a:r>
              <a:rPr lang="fr-FR" dirty="0"/>
              <a:t>Le champ créé, que nous appellerons champ d'excitation est la somme:</a:t>
            </a:r>
          </a:p>
          <a:p>
            <a:pPr marL="742950" lvl="1" indent="-285750">
              <a:buFont typeface="Courier New" panose="02070309020205020404" pitchFamily="49" charset="0"/>
              <a:buChar char="o"/>
            </a:pPr>
            <a:r>
              <a:rPr lang="fr-FR" dirty="0"/>
              <a:t>du champ permanent (rémanent) et du noyau métallique et </a:t>
            </a:r>
          </a:p>
          <a:p>
            <a:pPr marL="742950" lvl="1" indent="-285750">
              <a:buFont typeface="Courier New" panose="02070309020205020404" pitchFamily="49" charset="0"/>
              <a:buChar char="o"/>
            </a:pPr>
            <a:r>
              <a:rPr lang="fr-FR" dirty="0"/>
              <a:t>du champ créé par la bobine.</a:t>
            </a:r>
          </a:p>
          <a:p>
            <a:pPr marL="285750" indent="-285750">
              <a:buFont typeface="Arial" panose="020B0604020202020204" pitchFamily="34" charset="0"/>
              <a:buChar char="•"/>
            </a:pPr>
            <a:r>
              <a:rPr lang="el-GR" dirty="0"/>
              <a:t>ϕ</a:t>
            </a:r>
            <a:r>
              <a:rPr lang="fr-FR" dirty="0"/>
              <a:t> pour une bobine (solénoïde) constituée de N spires </a:t>
            </a:r>
            <a:r>
              <a:rPr lang="el-GR" dirty="0"/>
              <a:t>ϕ</a:t>
            </a:r>
            <a:r>
              <a:rPr lang="fr-FR" dirty="0"/>
              <a:t> = k x I</a:t>
            </a:r>
          </a:p>
          <a:p>
            <a:r>
              <a:rPr lang="fr-FR" dirty="0"/>
              <a:t>le flux est uniquement fonction de I.</a:t>
            </a:r>
          </a:p>
        </p:txBody>
      </p:sp>
      <p:sp>
        <p:nvSpPr>
          <p:cNvPr id="7" name="Rectangle 6"/>
          <p:cNvSpPr/>
          <p:nvPr/>
        </p:nvSpPr>
        <p:spPr>
          <a:xfrm>
            <a:off x="4746534" y="59375"/>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continu</a:t>
            </a:r>
          </a:p>
        </p:txBody>
      </p:sp>
      <p:sp>
        <p:nvSpPr>
          <p:cNvPr id="8" name="Rectangle 7"/>
          <p:cNvSpPr/>
          <p:nvPr/>
        </p:nvSpPr>
        <p:spPr>
          <a:xfrm>
            <a:off x="5591316" y="410055"/>
            <a:ext cx="1380058" cy="369332"/>
          </a:xfrm>
          <a:prstGeom prst="rect">
            <a:avLst/>
          </a:prstGeom>
        </p:spPr>
        <p:txBody>
          <a:bodyPr wrap="none">
            <a:spAutoFit/>
          </a:bodyPr>
          <a:lstStyle/>
          <a:p>
            <a:r>
              <a:rPr lang="fr-FR" dirty="0"/>
              <a:t>Génératrices</a:t>
            </a:r>
          </a:p>
        </p:txBody>
      </p:sp>
    </p:spTree>
    <p:extLst>
      <p:ext uri="{BB962C8B-B14F-4D97-AF65-F5344CB8AC3E}">
        <p14:creationId xmlns:p14="http://schemas.microsoft.com/office/powerpoint/2010/main" val="225087213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2568049" y="2347007"/>
            <a:ext cx="7058881" cy="3949840"/>
          </a:xfrm>
          <a:prstGeom prst="rect">
            <a:avLst/>
          </a:prstGeom>
        </p:spPr>
      </p:pic>
      <p:sp>
        <p:nvSpPr>
          <p:cNvPr id="5" name="Rectangle 4"/>
          <p:cNvSpPr/>
          <p:nvPr/>
        </p:nvSpPr>
        <p:spPr>
          <a:xfrm>
            <a:off x="212776" y="1002140"/>
            <a:ext cx="11769426"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200000"/>
              </a:lnSpc>
              <a:buFont typeface="Arial" panose="020B0604020202020204" pitchFamily="34" charset="0"/>
              <a:buChar char="•"/>
            </a:pPr>
            <a:r>
              <a:rPr lang="fr-FR" dirty="0"/>
              <a:t>Le courant I générateur de </a:t>
            </a:r>
            <a:r>
              <a:rPr lang="el-GR" dirty="0"/>
              <a:t>ϕ</a:t>
            </a:r>
            <a:r>
              <a:rPr lang="fr-FR" dirty="0"/>
              <a:t> est appelé courant d'excitation.</a:t>
            </a:r>
          </a:p>
          <a:p>
            <a:pPr marL="285750" indent="-285750">
              <a:lnSpc>
                <a:spcPct val="200000"/>
              </a:lnSpc>
              <a:buFont typeface="Arial" panose="020B0604020202020204" pitchFamily="34" charset="0"/>
              <a:buChar char="•"/>
            </a:pPr>
            <a:r>
              <a:rPr lang="fr-FR" dirty="0"/>
              <a:t>L'ensemble des noyaux magnétiques plus les spires bobinées sur les noyaux forme l'inducteur.</a:t>
            </a:r>
          </a:p>
        </p:txBody>
      </p:sp>
      <p:sp>
        <p:nvSpPr>
          <p:cNvPr id="6" name="Rectangle 5"/>
          <p:cNvSpPr/>
          <p:nvPr/>
        </p:nvSpPr>
        <p:spPr>
          <a:xfrm>
            <a:off x="4746534" y="59375"/>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continu</a:t>
            </a:r>
          </a:p>
        </p:txBody>
      </p:sp>
      <p:sp>
        <p:nvSpPr>
          <p:cNvPr id="7" name="Rectangle 6"/>
          <p:cNvSpPr/>
          <p:nvPr/>
        </p:nvSpPr>
        <p:spPr>
          <a:xfrm>
            <a:off x="5591316" y="410055"/>
            <a:ext cx="1380058" cy="369332"/>
          </a:xfrm>
          <a:prstGeom prst="rect">
            <a:avLst/>
          </a:prstGeom>
        </p:spPr>
        <p:txBody>
          <a:bodyPr wrap="none">
            <a:spAutoFit/>
          </a:bodyPr>
          <a:lstStyle/>
          <a:p>
            <a:r>
              <a:rPr lang="fr-FR" dirty="0"/>
              <a:t>Génératrices</a:t>
            </a:r>
          </a:p>
        </p:txBody>
      </p:sp>
    </p:spTree>
    <p:extLst>
      <p:ext uri="{BB962C8B-B14F-4D97-AF65-F5344CB8AC3E}">
        <p14:creationId xmlns:p14="http://schemas.microsoft.com/office/powerpoint/2010/main" val="14663758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6971374" y="2035775"/>
            <a:ext cx="5094654" cy="2524350"/>
          </a:xfrm>
          <a:prstGeom prst="rect">
            <a:avLst/>
          </a:prstGeom>
        </p:spPr>
      </p:pic>
      <p:sp>
        <p:nvSpPr>
          <p:cNvPr id="5" name="ZoneTexte 4"/>
          <p:cNvSpPr txBox="1"/>
          <p:nvPr/>
        </p:nvSpPr>
        <p:spPr>
          <a:xfrm>
            <a:off x="6400800" y="902525"/>
            <a:ext cx="878774" cy="369332"/>
          </a:xfrm>
          <a:prstGeom prst="rect">
            <a:avLst/>
          </a:prstGeom>
          <a:noFill/>
        </p:spPr>
        <p:txBody>
          <a:bodyPr wrap="square" rtlCol="0">
            <a:spAutoFit/>
          </a:bodyPr>
          <a:lstStyle/>
          <a:p>
            <a:r>
              <a:rPr lang="fr-FR" dirty="0"/>
              <a:t>Induit</a:t>
            </a:r>
          </a:p>
        </p:txBody>
      </p:sp>
      <p:sp>
        <p:nvSpPr>
          <p:cNvPr id="6" name="Rectangle 5"/>
          <p:cNvSpPr/>
          <p:nvPr/>
        </p:nvSpPr>
        <p:spPr>
          <a:xfrm>
            <a:off x="4746534" y="59375"/>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continu</a:t>
            </a:r>
          </a:p>
        </p:txBody>
      </p:sp>
      <p:sp>
        <p:nvSpPr>
          <p:cNvPr id="7" name="Rectangle 6"/>
          <p:cNvSpPr/>
          <p:nvPr/>
        </p:nvSpPr>
        <p:spPr>
          <a:xfrm>
            <a:off x="5591316" y="410055"/>
            <a:ext cx="1380058" cy="369332"/>
          </a:xfrm>
          <a:prstGeom prst="rect">
            <a:avLst/>
          </a:prstGeom>
        </p:spPr>
        <p:txBody>
          <a:bodyPr wrap="none">
            <a:spAutoFit/>
          </a:bodyPr>
          <a:lstStyle/>
          <a:p>
            <a:r>
              <a:rPr lang="fr-FR" dirty="0"/>
              <a:t>Génératrices</a:t>
            </a:r>
          </a:p>
        </p:txBody>
      </p:sp>
      <p:sp>
        <p:nvSpPr>
          <p:cNvPr id="8" name="Rectangle 7"/>
          <p:cNvSpPr/>
          <p:nvPr/>
        </p:nvSpPr>
        <p:spPr>
          <a:xfrm>
            <a:off x="185345" y="1271857"/>
            <a:ext cx="6096000" cy="3693319"/>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fr-FR" dirty="0"/>
              <a:t>On appelle induit l'ensemble des conducteurs (montés sur un tambour, ils constituent le rotor) tournant à une vitesse angulaire </a:t>
            </a:r>
            <a:r>
              <a:rPr lang="el-GR" dirty="0"/>
              <a:t>ω</a:t>
            </a:r>
            <a:r>
              <a:rPr lang="fr-FR" dirty="0"/>
              <a:t>=2</a:t>
            </a:r>
            <a:r>
              <a:rPr lang="el-GR" dirty="0"/>
              <a:t>π</a:t>
            </a:r>
            <a:r>
              <a:rPr lang="fr-FR" dirty="0"/>
              <a:t>n (n en tours/seconde) dans le champ magnétique inducteur.</a:t>
            </a:r>
          </a:p>
          <a:p>
            <a:r>
              <a:rPr lang="fr-FR" dirty="0"/>
              <a:t>Chacun des conducteurs, en coupant les lignes de force du champ inducteur, délivre une FEM</a:t>
            </a:r>
          </a:p>
          <a:p>
            <a:r>
              <a:rPr lang="fr-FR" dirty="0"/>
              <a:t>Comme ils sont reliés, la FEM recueillie est la somme des FEM développées dans chacun des conducteurs.</a:t>
            </a:r>
          </a:p>
          <a:p>
            <a:endParaRPr lang="fr-FR" dirty="0"/>
          </a:p>
          <a:p>
            <a:r>
              <a:rPr lang="fr-FR" dirty="0"/>
              <a:t>le conducteur supérieur coupe les lignes de champ de droite à gauche, </a:t>
            </a:r>
          </a:p>
          <a:p>
            <a:r>
              <a:rPr lang="fr-FR" dirty="0"/>
              <a:t>le conducteur inférieur les coupe de gauche à droite, développant une FEM de sens contraire.</a:t>
            </a:r>
          </a:p>
        </p:txBody>
      </p:sp>
    </p:spTree>
    <p:extLst>
      <p:ext uri="{BB962C8B-B14F-4D97-AF65-F5344CB8AC3E}">
        <p14:creationId xmlns:p14="http://schemas.microsoft.com/office/powerpoint/2010/main" val="33541329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6816995" y="3682725"/>
            <a:ext cx="5094654" cy="2700445"/>
          </a:xfrm>
          <a:prstGeom prst="rect">
            <a:avLst/>
          </a:prstGeom>
        </p:spPr>
        <p:style>
          <a:lnRef idx="2">
            <a:schemeClr val="accent2"/>
          </a:lnRef>
          <a:fillRef idx="1">
            <a:schemeClr val="lt1"/>
          </a:fillRef>
          <a:effectRef idx="0">
            <a:schemeClr val="accent2"/>
          </a:effectRef>
          <a:fontRef idx="minor">
            <a:schemeClr val="dk1"/>
          </a:fontRef>
        </p:style>
      </p:pic>
      <p:sp>
        <p:nvSpPr>
          <p:cNvPr id="5" name="Rectangle 4"/>
          <p:cNvSpPr/>
          <p:nvPr/>
        </p:nvSpPr>
        <p:spPr>
          <a:xfrm>
            <a:off x="284018" y="1940350"/>
            <a:ext cx="6096000" cy="3416320"/>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285750" indent="-285750" algn="just">
              <a:lnSpc>
                <a:spcPct val="150000"/>
              </a:lnSpc>
              <a:buFont typeface="Arial" panose="020B0604020202020204" pitchFamily="34" charset="0"/>
              <a:buChar char="•"/>
            </a:pPr>
            <a:r>
              <a:rPr lang="fr-FR" dirty="0"/>
              <a:t>Au total, la FEM développée par les deux conducteurs associés est équivalente à l'association de deux générateurs en série.</a:t>
            </a:r>
          </a:p>
          <a:p>
            <a:pPr marL="285750" indent="-285750" algn="just">
              <a:lnSpc>
                <a:spcPct val="150000"/>
              </a:lnSpc>
              <a:buFont typeface="Arial" panose="020B0604020202020204" pitchFamily="34" charset="0"/>
              <a:buChar char="•"/>
            </a:pPr>
            <a:r>
              <a:rPr lang="fr-FR" dirty="0"/>
              <a:t>dans la pratique, plusieurs conducteurs sont enroulés ensemble et connectés en parallèle.</a:t>
            </a:r>
          </a:p>
          <a:p>
            <a:pPr marL="285750" indent="-285750" algn="just">
              <a:lnSpc>
                <a:spcPct val="150000"/>
              </a:lnSpc>
              <a:buFont typeface="Arial" panose="020B0604020202020204" pitchFamily="34" charset="0"/>
              <a:buChar char="•"/>
            </a:pPr>
            <a:r>
              <a:rPr lang="fr-FR" dirty="0"/>
              <a:t>Ils constituent alors une voie d'enroulement et la FEM recueillie est alors égale à celle d'un groupement de générateurs série, connectés en parallèle.</a:t>
            </a:r>
          </a:p>
        </p:txBody>
      </p:sp>
      <p:pic>
        <p:nvPicPr>
          <p:cNvPr id="7" name="Espace réservé du contenu 3"/>
          <p:cNvPicPr>
            <a:picLocks noChangeAspect="1"/>
          </p:cNvPicPr>
          <p:nvPr/>
        </p:nvPicPr>
        <p:blipFill>
          <a:blip r:embed="rId3"/>
          <a:stretch>
            <a:fillRect/>
          </a:stretch>
        </p:blipFill>
        <p:spPr>
          <a:xfrm>
            <a:off x="6816995" y="968881"/>
            <a:ext cx="5094654" cy="2524350"/>
          </a:xfrm>
          <a:prstGeom prst="rect">
            <a:avLst/>
          </a:prstGeom>
        </p:spPr>
        <p:style>
          <a:lnRef idx="2">
            <a:schemeClr val="accent2"/>
          </a:lnRef>
          <a:fillRef idx="1">
            <a:schemeClr val="lt1"/>
          </a:fillRef>
          <a:effectRef idx="0">
            <a:schemeClr val="accent2"/>
          </a:effectRef>
          <a:fontRef idx="minor">
            <a:schemeClr val="dk1"/>
          </a:fontRef>
        </p:style>
      </p:pic>
      <p:sp>
        <p:nvSpPr>
          <p:cNvPr id="8" name="ZoneTexte 7"/>
          <p:cNvSpPr txBox="1"/>
          <p:nvPr/>
        </p:nvSpPr>
        <p:spPr>
          <a:xfrm>
            <a:off x="5841958" y="679440"/>
            <a:ext cx="878774" cy="369332"/>
          </a:xfrm>
          <a:prstGeom prst="rect">
            <a:avLst/>
          </a:prstGeom>
          <a:noFill/>
        </p:spPr>
        <p:txBody>
          <a:bodyPr wrap="square" rtlCol="0">
            <a:spAutoFit/>
          </a:bodyPr>
          <a:lstStyle/>
          <a:p>
            <a:r>
              <a:rPr lang="fr-FR" dirty="0"/>
              <a:t>Induit</a:t>
            </a:r>
          </a:p>
        </p:txBody>
      </p:sp>
      <p:sp>
        <p:nvSpPr>
          <p:cNvPr id="9" name="Rectangle 8"/>
          <p:cNvSpPr/>
          <p:nvPr/>
        </p:nvSpPr>
        <p:spPr>
          <a:xfrm>
            <a:off x="5591316" y="410055"/>
            <a:ext cx="1380058" cy="369332"/>
          </a:xfrm>
          <a:prstGeom prst="rect">
            <a:avLst/>
          </a:prstGeom>
        </p:spPr>
        <p:txBody>
          <a:bodyPr wrap="none">
            <a:spAutoFit/>
          </a:bodyPr>
          <a:lstStyle/>
          <a:p>
            <a:r>
              <a:rPr lang="fr-FR" dirty="0"/>
              <a:t>Génératrices</a:t>
            </a:r>
          </a:p>
        </p:txBody>
      </p:sp>
      <p:sp>
        <p:nvSpPr>
          <p:cNvPr id="10" name="Rectangle 9"/>
          <p:cNvSpPr/>
          <p:nvPr/>
        </p:nvSpPr>
        <p:spPr>
          <a:xfrm>
            <a:off x="4746534" y="59375"/>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continu</a:t>
            </a:r>
          </a:p>
        </p:txBody>
      </p:sp>
    </p:spTree>
    <p:extLst>
      <p:ext uri="{BB962C8B-B14F-4D97-AF65-F5344CB8AC3E}">
        <p14:creationId xmlns:p14="http://schemas.microsoft.com/office/powerpoint/2010/main" val="16477967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rotWithShape="1">
          <a:blip r:embed="rId2"/>
          <a:srcRect t="6895"/>
          <a:stretch/>
        </p:blipFill>
        <p:spPr>
          <a:xfrm>
            <a:off x="2737930" y="1143211"/>
            <a:ext cx="6882395" cy="4051280"/>
          </a:xfrm>
          <a:prstGeom prst="rect">
            <a:avLst/>
          </a:prstGeom>
        </p:spPr>
      </p:pic>
      <p:sp>
        <p:nvSpPr>
          <p:cNvPr id="5" name="ZoneTexte 4"/>
          <p:cNvSpPr txBox="1"/>
          <p:nvPr/>
        </p:nvSpPr>
        <p:spPr>
          <a:xfrm>
            <a:off x="4746534" y="730695"/>
            <a:ext cx="4370119" cy="369332"/>
          </a:xfrm>
          <a:prstGeom prst="rect">
            <a:avLst/>
          </a:prstGeom>
          <a:noFill/>
        </p:spPr>
        <p:txBody>
          <a:bodyPr wrap="square" rtlCol="0">
            <a:spAutoFit/>
          </a:bodyPr>
          <a:lstStyle/>
          <a:p>
            <a:r>
              <a:rPr lang="fr-FR" dirty="0"/>
              <a:t>FEM recueillie sur un tour d’induit</a:t>
            </a:r>
          </a:p>
        </p:txBody>
      </p:sp>
      <p:sp>
        <p:nvSpPr>
          <p:cNvPr id="6" name="Rectangle 5"/>
          <p:cNvSpPr/>
          <p:nvPr/>
        </p:nvSpPr>
        <p:spPr>
          <a:xfrm>
            <a:off x="5591316" y="410055"/>
            <a:ext cx="1380058" cy="369332"/>
          </a:xfrm>
          <a:prstGeom prst="rect">
            <a:avLst/>
          </a:prstGeom>
        </p:spPr>
        <p:txBody>
          <a:bodyPr wrap="none">
            <a:spAutoFit/>
          </a:bodyPr>
          <a:lstStyle/>
          <a:p>
            <a:r>
              <a:rPr lang="fr-FR" dirty="0"/>
              <a:t>Génératrices</a:t>
            </a:r>
          </a:p>
        </p:txBody>
      </p:sp>
      <p:sp>
        <p:nvSpPr>
          <p:cNvPr id="7" name="Rectangle 6"/>
          <p:cNvSpPr/>
          <p:nvPr/>
        </p:nvSpPr>
        <p:spPr>
          <a:xfrm>
            <a:off x="4746534" y="59375"/>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continu</a:t>
            </a:r>
          </a:p>
        </p:txBody>
      </p:sp>
      <p:sp>
        <p:nvSpPr>
          <p:cNvPr id="9" name="Rectangle 8"/>
          <p:cNvSpPr/>
          <p:nvPr/>
        </p:nvSpPr>
        <p:spPr>
          <a:xfrm>
            <a:off x="662372" y="5865811"/>
            <a:ext cx="11226140"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sur un tour d induit, la FEM est alternative et pratiquement sinusoïdale.</a:t>
            </a:r>
          </a:p>
        </p:txBody>
      </p:sp>
    </p:spTree>
    <p:extLst>
      <p:ext uri="{BB962C8B-B14F-4D97-AF65-F5344CB8AC3E}">
        <p14:creationId xmlns:p14="http://schemas.microsoft.com/office/powerpoint/2010/main" val="370330567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6174960" y="1412622"/>
            <a:ext cx="5460895" cy="3299911"/>
          </a:xfrm>
          <a:prstGeom prst="rect">
            <a:avLst/>
          </a:prstGeom>
        </p:spPr>
      </p:pic>
      <p:sp>
        <p:nvSpPr>
          <p:cNvPr id="5" name="ZoneTexte 4"/>
          <p:cNvSpPr txBox="1"/>
          <p:nvPr/>
        </p:nvSpPr>
        <p:spPr>
          <a:xfrm>
            <a:off x="4835417" y="855737"/>
            <a:ext cx="2521165" cy="369332"/>
          </a:xfrm>
          <a:prstGeom prst="rect">
            <a:avLst/>
          </a:prstGeom>
          <a:noFill/>
        </p:spPr>
        <p:txBody>
          <a:bodyPr wrap="square" rtlCol="0">
            <a:spAutoFit/>
          </a:bodyPr>
          <a:lstStyle/>
          <a:p>
            <a:r>
              <a:rPr lang="fr-FR" dirty="0"/>
              <a:t>Collecteur-redresseur</a:t>
            </a:r>
          </a:p>
        </p:txBody>
      </p:sp>
      <p:sp>
        <p:nvSpPr>
          <p:cNvPr id="6" name="Rectangle 5"/>
          <p:cNvSpPr/>
          <p:nvPr/>
        </p:nvSpPr>
        <p:spPr>
          <a:xfrm>
            <a:off x="5377560" y="505057"/>
            <a:ext cx="1380058" cy="369332"/>
          </a:xfrm>
          <a:prstGeom prst="rect">
            <a:avLst/>
          </a:prstGeom>
        </p:spPr>
        <p:txBody>
          <a:bodyPr wrap="none">
            <a:spAutoFit/>
          </a:bodyPr>
          <a:lstStyle/>
          <a:p>
            <a:r>
              <a:rPr lang="fr-FR" dirty="0"/>
              <a:t>Génératrices</a:t>
            </a:r>
          </a:p>
        </p:txBody>
      </p:sp>
      <p:sp>
        <p:nvSpPr>
          <p:cNvPr id="7" name="Rectangle 6"/>
          <p:cNvSpPr/>
          <p:nvPr/>
        </p:nvSpPr>
        <p:spPr>
          <a:xfrm>
            <a:off x="4532778" y="154377"/>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continu</a:t>
            </a:r>
          </a:p>
        </p:txBody>
      </p:sp>
      <p:sp>
        <p:nvSpPr>
          <p:cNvPr id="8" name="Rectangle 7"/>
          <p:cNvSpPr/>
          <p:nvPr/>
        </p:nvSpPr>
        <p:spPr>
          <a:xfrm>
            <a:off x="78960" y="1557097"/>
            <a:ext cx="5854744"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L'astuce consiste à relier chaque extrémité d'une voie d'enroulement à une lamelle de cuivre indépendante (l'ensemble des lamelles s'appelle le collecteur).</a:t>
            </a:r>
          </a:p>
          <a:p>
            <a:pPr algn="just"/>
            <a:endParaRPr lang="fr-FR" dirty="0"/>
          </a:p>
        </p:txBody>
      </p:sp>
      <p:sp>
        <p:nvSpPr>
          <p:cNvPr id="9" name="Rectangle 8"/>
          <p:cNvSpPr/>
          <p:nvPr/>
        </p:nvSpPr>
        <p:spPr>
          <a:xfrm>
            <a:off x="78960" y="2928601"/>
            <a:ext cx="5854744"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après un demi-tour, le contact frottant 1 (charbon appuyé par un ressort) sera toujours en contact avec la lamelle reliée au conducteur ayant le potentiel le plus élevé et la tension E recueillie sera toujours de même sens.</a:t>
            </a:r>
          </a:p>
        </p:txBody>
      </p:sp>
      <p:pic>
        <p:nvPicPr>
          <p:cNvPr id="11" name="Imag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3529" y="4745656"/>
            <a:ext cx="6992326" cy="2000529"/>
          </a:xfrm>
          <a:prstGeom prst="rect">
            <a:avLst/>
          </a:prstGeom>
        </p:spPr>
      </p:pic>
    </p:spTree>
    <p:extLst>
      <p:ext uri="{BB962C8B-B14F-4D97-AF65-F5344CB8AC3E}">
        <p14:creationId xmlns:p14="http://schemas.microsoft.com/office/powerpoint/2010/main" val="3031743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8510684" y="228407"/>
            <a:ext cx="3467520" cy="2588466"/>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1" y="1500796"/>
            <a:ext cx="8419605"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En fait, plusieurs voies d'enroulement, décalées d'un angle </a:t>
            </a:r>
            <a:r>
              <a:rPr lang="el-GR" dirty="0"/>
              <a:t>α</a:t>
            </a:r>
            <a:r>
              <a:rPr lang="fr-FR" dirty="0"/>
              <a:t>, sont montées sur le rotor.</a:t>
            </a:r>
          </a:p>
        </p:txBody>
      </p:sp>
      <p:pic>
        <p:nvPicPr>
          <p:cNvPr id="7" name="Image 6"/>
          <p:cNvPicPr>
            <a:picLocks noChangeAspect="1"/>
          </p:cNvPicPr>
          <p:nvPr/>
        </p:nvPicPr>
        <p:blipFill>
          <a:blip r:embed="rId3"/>
          <a:stretch>
            <a:fillRect/>
          </a:stretch>
        </p:blipFill>
        <p:spPr>
          <a:xfrm>
            <a:off x="8510684" y="2953591"/>
            <a:ext cx="3467520" cy="2397840"/>
          </a:xfrm>
          <a:prstGeom prst="rect">
            <a:avLst/>
          </a:prstGeom>
        </p:spPr>
        <p:style>
          <a:lnRef idx="2">
            <a:schemeClr val="accent2"/>
          </a:lnRef>
          <a:fillRef idx="1">
            <a:schemeClr val="lt1"/>
          </a:fillRef>
          <a:effectRef idx="0">
            <a:schemeClr val="accent2"/>
          </a:effectRef>
          <a:fontRef idx="minor">
            <a:schemeClr val="dk1"/>
          </a:fontRef>
        </p:style>
      </p:pic>
      <p:sp>
        <p:nvSpPr>
          <p:cNvPr id="8" name="Rectangle 7"/>
          <p:cNvSpPr/>
          <p:nvPr/>
        </p:nvSpPr>
        <p:spPr>
          <a:xfrm>
            <a:off x="0" y="2076428"/>
            <a:ext cx="8419604"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Prenons le cas de deux voies décalées de 90°</a:t>
            </a:r>
          </a:p>
          <a:p>
            <a:pPr algn="just"/>
            <a:r>
              <a:rPr lang="fr-FR" dirty="0"/>
              <a:t>Sur un demi-tour, nous obtenons, avec la voie dessinée en rouge, la FEM unidirectionnelle.</a:t>
            </a:r>
          </a:p>
          <a:p>
            <a:pPr algn="just"/>
            <a:r>
              <a:rPr lang="fr-FR" dirty="0"/>
              <a:t>Mais, dans ce laps de temps, il se produit le même phénomène avec la voie dessinée en bleu, et ce avec un décalage de 90°.</a:t>
            </a:r>
          </a:p>
          <a:p>
            <a:pPr algn="just"/>
            <a:r>
              <a:rPr lang="fr-FR" dirty="0"/>
              <a:t>La FEM E recueillie sur le bornier de connexion est donnée par l</a:t>
            </a:r>
          </a:p>
        </p:txBody>
      </p:sp>
      <p:pic>
        <p:nvPicPr>
          <p:cNvPr id="9" name="Image 8"/>
          <p:cNvPicPr>
            <a:picLocks noChangeAspect="1"/>
          </p:cNvPicPr>
          <p:nvPr/>
        </p:nvPicPr>
        <p:blipFill>
          <a:blip r:embed="rId4"/>
          <a:stretch>
            <a:fillRect/>
          </a:stretch>
        </p:blipFill>
        <p:spPr>
          <a:xfrm>
            <a:off x="898567" y="3954631"/>
            <a:ext cx="6096000" cy="1396800"/>
          </a:xfrm>
          <a:prstGeom prst="rect">
            <a:avLst/>
          </a:prstGeom>
        </p:spPr>
      </p:pic>
      <p:sp>
        <p:nvSpPr>
          <p:cNvPr id="14" name="ZoneTexte 13"/>
          <p:cNvSpPr txBox="1"/>
          <p:nvPr/>
        </p:nvSpPr>
        <p:spPr>
          <a:xfrm>
            <a:off x="4835417" y="855737"/>
            <a:ext cx="2521165" cy="369332"/>
          </a:xfrm>
          <a:prstGeom prst="rect">
            <a:avLst/>
          </a:prstGeom>
          <a:noFill/>
        </p:spPr>
        <p:txBody>
          <a:bodyPr wrap="square" rtlCol="0">
            <a:spAutoFit/>
          </a:bodyPr>
          <a:lstStyle/>
          <a:p>
            <a:r>
              <a:rPr lang="fr-FR" dirty="0"/>
              <a:t>Collecteur-redresseur</a:t>
            </a:r>
          </a:p>
        </p:txBody>
      </p:sp>
      <p:sp>
        <p:nvSpPr>
          <p:cNvPr id="15" name="Rectangle 14"/>
          <p:cNvSpPr/>
          <p:nvPr/>
        </p:nvSpPr>
        <p:spPr>
          <a:xfrm>
            <a:off x="5377560" y="505057"/>
            <a:ext cx="1380058" cy="369332"/>
          </a:xfrm>
          <a:prstGeom prst="rect">
            <a:avLst/>
          </a:prstGeom>
        </p:spPr>
        <p:txBody>
          <a:bodyPr wrap="none">
            <a:spAutoFit/>
          </a:bodyPr>
          <a:lstStyle/>
          <a:p>
            <a:r>
              <a:rPr lang="fr-FR" dirty="0"/>
              <a:t>Génératrices</a:t>
            </a:r>
          </a:p>
        </p:txBody>
      </p:sp>
      <p:sp>
        <p:nvSpPr>
          <p:cNvPr id="16" name="Rectangle 15"/>
          <p:cNvSpPr/>
          <p:nvPr/>
        </p:nvSpPr>
        <p:spPr>
          <a:xfrm>
            <a:off x="4532778" y="154377"/>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continu</a:t>
            </a:r>
          </a:p>
        </p:txBody>
      </p:sp>
      <p:sp>
        <p:nvSpPr>
          <p:cNvPr id="19" name="Rectangle 18"/>
          <p:cNvSpPr/>
          <p:nvPr/>
        </p:nvSpPr>
        <p:spPr>
          <a:xfrm>
            <a:off x="261291" y="5624982"/>
            <a:ext cx="6096000" cy="646331"/>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fr-FR" dirty="0"/>
              <a:t>Pour n voies décalées de </a:t>
            </a:r>
            <a:r>
              <a:rPr lang="el-GR" dirty="0"/>
              <a:t>α</a:t>
            </a:r>
            <a:r>
              <a:rPr lang="fr-FR" dirty="0"/>
              <a:t>, nous aurons n FEM décalées de </a:t>
            </a:r>
            <a:r>
              <a:rPr lang="el-GR" dirty="0"/>
              <a:t>α</a:t>
            </a:r>
            <a:endParaRPr lang="fr-FR" dirty="0"/>
          </a:p>
          <a:p>
            <a:r>
              <a:rPr lang="fr-FR" dirty="0"/>
              <a:t>Soit une tension sensiblement continue.</a:t>
            </a:r>
          </a:p>
        </p:txBody>
      </p:sp>
      <p:pic>
        <p:nvPicPr>
          <p:cNvPr id="20" name="Image 19"/>
          <p:cNvPicPr>
            <a:picLocks noChangeAspect="1"/>
          </p:cNvPicPr>
          <p:nvPr/>
        </p:nvPicPr>
        <p:blipFill>
          <a:blip r:embed="rId5"/>
          <a:stretch>
            <a:fillRect/>
          </a:stretch>
        </p:blipFill>
        <p:spPr>
          <a:xfrm>
            <a:off x="6543822" y="5689542"/>
            <a:ext cx="5434382" cy="519920"/>
          </a:xfrm>
          <a:prstGeom prst="rect">
            <a:avLst/>
          </a:prstGeom>
        </p:spPr>
      </p:pic>
    </p:spTree>
    <p:extLst>
      <p:ext uri="{BB962C8B-B14F-4D97-AF65-F5344CB8AC3E}">
        <p14:creationId xmlns:p14="http://schemas.microsoft.com/office/powerpoint/2010/main" val="37688559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4730" y="1557097"/>
            <a:ext cx="6096000" cy="3693319"/>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fr-FR" dirty="0"/>
              <a:t>Le collecteur est donc un redresseur mécanique de la tension.</a:t>
            </a:r>
          </a:p>
          <a:p>
            <a:r>
              <a:rPr lang="fr-FR" dirty="0"/>
              <a:t>La figure montre un ensemble collecteur et balais </a:t>
            </a:r>
          </a:p>
          <a:p>
            <a:r>
              <a:rPr lang="fr-FR" dirty="0"/>
              <a:t>On peut constater que, lors de la rotation, alors qu'une lame quitte le charbon, une autre arrive en contact avec lui. </a:t>
            </a:r>
          </a:p>
          <a:p>
            <a:r>
              <a:rPr lang="fr-FR" dirty="0"/>
              <a:t>On a donc une succession de fermetures-ouvertures de contact.</a:t>
            </a:r>
          </a:p>
          <a:p>
            <a:r>
              <a:rPr lang="fr-FR" dirty="0"/>
              <a:t>Chacune de ces connexions-déconnexions est génératrice d'un arc électrique entre la lame et le charbon (balai).</a:t>
            </a:r>
          </a:p>
          <a:p>
            <a:r>
              <a:rPr lang="fr-FR" dirty="0"/>
              <a:t>Ces arcs répétitifs sont source d'usure prématurée des balais et générateurs de parasites.</a:t>
            </a:r>
          </a:p>
          <a:p>
            <a:pPr algn="just"/>
            <a:r>
              <a:rPr lang="fr-FR" dirty="0"/>
              <a:t>Cette partie de la machine entraînera donc des opérations de maintenance, donc un coût, et les parasites devront être traités par différents moyens car ils gênent les télécommunications.</a:t>
            </a:r>
          </a:p>
        </p:txBody>
      </p:sp>
      <p:sp>
        <p:nvSpPr>
          <p:cNvPr id="9" name="ZoneTexte 8"/>
          <p:cNvSpPr txBox="1"/>
          <p:nvPr/>
        </p:nvSpPr>
        <p:spPr>
          <a:xfrm>
            <a:off x="4835417" y="855737"/>
            <a:ext cx="2521165" cy="369332"/>
          </a:xfrm>
          <a:prstGeom prst="rect">
            <a:avLst/>
          </a:prstGeom>
          <a:noFill/>
        </p:spPr>
        <p:txBody>
          <a:bodyPr wrap="square" rtlCol="0">
            <a:spAutoFit/>
          </a:bodyPr>
          <a:lstStyle/>
          <a:p>
            <a:r>
              <a:rPr lang="fr-FR" dirty="0"/>
              <a:t>Collecteur-redresseur</a:t>
            </a:r>
          </a:p>
        </p:txBody>
      </p:sp>
      <p:sp>
        <p:nvSpPr>
          <p:cNvPr id="10" name="Rectangle 9"/>
          <p:cNvSpPr/>
          <p:nvPr/>
        </p:nvSpPr>
        <p:spPr>
          <a:xfrm>
            <a:off x="5377560" y="505057"/>
            <a:ext cx="1380058" cy="369332"/>
          </a:xfrm>
          <a:prstGeom prst="rect">
            <a:avLst/>
          </a:prstGeom>
        </p:spPr>
        <p:txBody>
          <a:bodyPr wrap="none">
            <a:spAutoFit/>
          </a:bodyPr>
          <a:lstStyle/>
          <a:p>
            <a:r>
              <a:rPr lang="fr-FR" dirty="0"/>
              <a:t>Génératrices</a:t>
            </a:r>
          </a:p>
        </p:txBody>
      </p:sp>
      <p:sp>
        <p:nvSpPr>
          <p:cNvPr id="11" name="Rectangle 10"/>
          <p:cNvSpPr/>
          <p:nvPr/>
        </p:nvSpPr>
        <p:spPr>
          <a:xfrm>
            <a:off x="4532778" y="154377"/>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continu</a:t>
            </a:r>
          </a:p>
        </p:txBody>
      </p:sp>
      <p:pic>
        <p:nvPicPr>
          <p:cNvPr id="12" name="Espace réservé du contenu 11"/>
          <p:cNvPicPr>
            <a:picLocks noGrp="1" noChangeAspect="1"/>
          </p:cNvPicPr>
          <p:nvPr>
            <p:ph idx="1"/>
          </p:nvPr>
        </p:nvPicPr>
        <p:blipFill>
          <a:blip r:embed="rId2"/>
          <a:stretch>
            <a:fillRect/>
          </a:stretch>
        </p:blipFill>
        <p:spPr>
          <a:xfrm>
            <a:off x="6937293" y="1450677"/>
            <a:ext cx="5062598" cy="4351338"/>
          </a:xfrm>
          <a:prstGeom prst="rect">
            <a:avLst/>
          </a:prstGeom>
        </p:spPr>
      </p:pic>
    </p:spTree>
    <p:extLst>
      <p:ext uri="{BB962C8B-B14F-4D97-AF65-F5344CB8AC3E}">
        <p14:creationId xmlns:p14="http://schemas.microsoft.com/office/powerpoint/2010/main" val="250706855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61061" y="1728712"/>
            <a:ext cx="6096000" cy="3416320"/>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285750" indent="-285750" algn="just">
              <a:buFont typeface="Arial" panose="020B0604020202020204" pitchFamily="34" charset="0"/>
              <a:buChar char="•"/>
            </a:pPr>
            <a:r>
              <a:rPr lang="fr-FR" dirty="0"/>
              <a:t>Les charbons sont positionnés sur la ligne neutre (ligne perpendiculaire au champ). </a:t>
            </a:r>
          </a:p>
          <a:p>
            <a:pPr marL="285750" indent="-285750" algn="just">
              <a:buFont typeface="Arial" panose="020B0604020202020204" pitchFamily="34" charset="0"/>
              <a:buChar char="•"/>
            </a:pPr>
            <a:r>
              <a:rPr lang="fr-FR" dirty="0"/>
              <a:t>Lorsque la génératrice débite un courant, les conducteurs de l'induit sont parcourus par un courant.</a:t>
            </a:r>
          </a:p>
          <a:p>
            <a:pPr marL="285750" indent="-285750" algn="just">
              <a:buFont typeface="Arial" panose="020B0604020202020204" pitchFamily="34" charset="0"/>
              <a:buChar char="•"/>
            </a:pPr>
            <a:r>
              <a:rPr lang="fr-FR" dirty="0"/>
              <a:t>Or, nous savons qu'un conducteur parcouru par un courant génère un champ magnétique.</a:t>
            </a:r>
          </a:p>
          <a:p>
            <a:pPr marL="285750" indent="-285750" algn="just">
              <a:buFont typeface="Arial" panose="020B0604020202020204" pitchFamily="34" charset="0"/>
              <a:buChar char="•"/>
            </a:pPr>
            <a:r>
              <a:rPr lang="fr-FR" dirty="0"/>
              <a:t>Ce champ magnétique créé par les conducteurs d'induit (Hi) se combine avec le champ inducteur (H) et donne un champ résultant (HR) qui ne se propage pas en ligne droite entre les pôles inducteurs.</a:t>
            </a:r>
          </a:p>
          <a:p>
            <a:pPr marL="285750" indent="-285750" algn="just">
              <a:buFont typeface="Arial" panose="020B0604020202020204" pitchFamily="34" charset="0"/>
              <a:buChar char="•"/>
            </a:pPr>
            <a:r>
              <a:rPr lang="fr-FR" dirty="0"/>
              <a:t>Ce phénomène est appelé réaction magnétique d'induit.</a:t>
            </a:r>
          </a:p>
          <a:p>
            <a:pPr marL="285750" indent="-285750" algn="just">
              <a:buFont typeface="Arial" panose="020B0604020202020204" pitchFamily="34" charset="0"/>
              <a:buChar char="•"/>
            </a:pPr>
            <a:endParaRPr lang="fr-FR" dirty="0"/>
          </a:p>
        </p:txBody>
      </p:sp>
      <p:sp>
        <p:nvSpPr>
          <p:cNvPr id="6" name="Rectangle 5"/>
          <p:cNvSpPr/>
          <p:nvPr/>
        </p:nvSpPr>
        <p:spPr>
          <a:xfrm>
            <a:off x="4643386" y="855737"/>
            <a:ext cx="2959015" cy="369332"/>
          </a:xfrm>
          <a:prstGeom prst="rect">
            <a:avLst/>
          </a:prstGeom>
        </p:spPr>
        <p:txBody>
          <a:bodyPr wrap="none">
            <a:spAutoFit/>
          </a:bodyPr>
          <a:lstStyle/>
          <a:p>
            <a:r>
              <a:rPr lang="fr-FR" dirty="0"/>
              <a:t>Réaction magnétique d'induit</a:t>
            </a:r>
          </a:p>
        </p:txBody>
      </p:sp>
      <p:pic>
        <p:nvPicPr>
          <p:cNvPr id="7" name="Image 6"/>
          <p:cNvPicPr>
            <a:picLocks noChangeAspect="1"/>
          </p:cNvPicPr>
          <p:nvPr/>
        </p:nvPicPr>
        <p:blipFill>
          <a:blip r:embed="rId2"/>
          <a:stretch>
            <a:fillRect/>
          </a:stretch>
        </p:blipFill>
        <p:spPr>
          <a:xfrm>
            <a:off x="7658634" y="1831364"/>
            <a:ext cx="4034952" cy="1374974"/>
          </a:xfrm>
          <a:prstGeom prst="rect">
            <a:avLst/>
          </a:prstGeom>
        </p:spPr>
      </p:pic>
      <p:sp>
        <p:nvSpPr>
          <p:cNvPr id="8" name="Rectangle 7"/>
          <p:cNvSpPr/>
          <p:nvPr/>
        </p:nvSpPr>
        <p:spPr>
          <a:xfrm>
            <a:off x="5377560" y="505057"/>
            <a:ext cx="1380058" cy="369332"/>
          </a:xfrm>
          <a:prstGeom prst="rect">
            <a:avLst/>
          </a:prstGeom>
        </p:spPr>
        <p:txBody>
          <a:bodyPr wrap="none">
            <a:spAutoFit/>
          </a:bodyPr>
          <a:lstStyle/>
          <a:p>
            <a:r>
              <a:rPr lang="fr-FR" dirty="0"/>
              <a:t>Génératrices</a:t>
            </a:r>
          </a:p>
        </p:txBody>
      </p:sp>
      <p:sp>
        <p:nvSpPr>
          <p:cNvPr id="9" name="Rectangle 8"/>
          <p:cNvSpPr/>
          <p:nvPr/>
        </p:nvSpPr>
        <p:spPr>
          <a:xfrm>
            <a:off x="4532778" y="154377"/>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continu</a:t>
            </a:r>
          </a:p>
        </p:txBody>
      </p:sp>
    </p:spTree>
    <p:extLst>
      <p:ext uri="{BB962C8B-B14F-4D97-AF65-F5344CB8AC3E}">
        <p14:creationId xmlns:p14="http://schemas.microsoft.com/office/powerpoint/2010/main" val="235851929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rotWithShape="1">
          <a:blip r:embed="rId2"/>
          <a:srcRect l="7909" r="51603"/>
          <a:stretch/>
        </p:blipFill>
        <p:spPr>
          <a:xfrm>
            <a:off x="9377898" y="1790975"/>
            <a:ext cx="2707574" cy="2591840"/>
          </a:xfrm>
          <a:prstGeom prst="rect">
            <a:avLst/>
          </a:prstGeom>
        </p:spPr>
      </p:pic>
      <p:sp>
        <p:nvSpPr>
          <p:cNvPr id="5" name="Rectangle 4"/>
          <p:cNvSpPr/>
          <p:nvPr/>
        </p:nvSpPr>
        <p:spPr>
          <a:xfrm>
            <a:off x="232042" y="1722526"/>
            <a:ext cx="8935153" cy="503535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On peut penser qu'il suffit alors de caler les charbons sur la nouvelle position de la ligne neutre, </a:t>
            </a:r>
          </a:p>
          <a:p>
            <a:pPr marL="285750" indent="-285750" algn="just">
              <a:lnSpc>
                <a:spcPct val="150000"/>
              </a:lnSpc>
              <a:buFont typeface="Arial" panose="020B0604020202020204" pitchFamily="34" charset="0"/>
              <a:buChar char="•"/>
            </a:pPr>
            <a:r>
              <a:rPr lang="fr-FR" dirty="0"/>
              <a:t>Mais lorsque le courant dans les conducteurs d'induit augmente ou diminue dans de grandes proportions (débit différent de la génératrice, lorsque le nombre de charges varie), ces conducteurs génèrent un champ magnétique différent.</a:t>
            </a:r>
          </a:p>
          <a:p>
            <a:pPr marL="285750" indent="-285750" algn="just">
              <a:lnSpc>
                <a:spcPct val="150000"/>
              </a:lnSpc>
              <a:buFont typeface="Arial" panose="020B0604020202020204" pitchFamily="34" charset="0"/>
              <a:buChar char="•"/>
            </a:pPr>
            <a:r>
              <a:rPr lang="fr-FR" dirty="0"/>
              <a:t>La combinaison du champ inducteur et du champ créé par l'induit donnera une distorsion du champ total différente et, par conséquent, un nouveau décalage de la ligne neutre (dans le sens de la rotation).</a:t>
            </a:r>
          </a:p>
          <a:p>
            <a:pPr marL="285750" indent="-285750" algn="just">
              <a:lnSpc>
                <a:spcPct val="150000"/>
              </a:lnSpc>
              <a:buFont typeface="Arial" panose="020B0604020202020204" pitchFamily="34" charset="0"/>
              <a:buChar char="•"/>
            </a:pPr>
            <a:r>
              <a:rPr lang="fr-FR" dirty="0"/>
              <a:t>Les charbons n'étant plus sur cette ligne neutre commuteront des conducteurs parcourus par une intensité importante donnant des arcs électriques destructeurs.</a:t>
            </a:r>
          </a:p>
          <a:p>
            <a:pPr marL="285750" indent="-285750" algn="just">
              <a:lnSpc>
                <a:spcPct val="150000"/>
              </a:lnSpc>
              <a:buFont typeface="Arial" panose="020B0604020202020204" pitchFamily="34" charset="0"/>
              <a:buChar char="•"/>
            </a:pPr>
            <a:r>
              <a:rPr lang="fr-FR" dirty="0"/>
              <a:t>On y remédie, sur les machines de forte puissance, par l'adjonction d'enroulements de commutation.</a:t>
            </a:r>
          </a:p>
        </p:txBody>
      </p:sp>
      <p:pic>
        <p:nvPicPr>
          <p:cNvPr id="7" name="Image 6"/>
          <p:cNvPicPr>
            <a:picLocks noChangeAspect="1"/>
          </p:cNvPicPr>
          <p:nvPr/>
        </p:nvPicPr>
        <p:blipFill>
          <a:blip r:embed="rId3"/>
          <a:stretch>
            <a:fillRect/>
          </a:stretch>
        </p:blipFill>
        <p:spPr>
          <a:xfrm>
            <a:off x="8050520" y="329168"/>
            <a:ext cx="4034952" cy="1374974"/>
          </a:xfrm>
          <a:prstGeom prst="rect">
            <a:avLst/>
          </a:prstGeom>
        </p:spPr>
      </p:pic>
      <p:sp>
        <p:nvSpPr>
          <p:cNvPr id="8" name="Rectangle 7"/>
          <p:cNvSpPr/>
          <p:nvPr/>
        </p:nvSpPr>
        <p:spPr>
          <a:xfrm>
            <a:off x="4699618" y="831989"/>
            <a:ext cx="2959015" cy="369332"/>
          </a:xfrm>
          <a:prstGeom prst="rect">
            <a:avLst/>
          </a:prstGeom>
        </p:spPr>
        <p:txBody>
          <a:bodyPr wrap="none">
            <a:spAutoFit/>
          </a:bodyPr>
          <a:lstStyle/>
          <a:p>
            <a:r>
              <a:rPr lang="fr-FR" dirty="0"/>
              <a:t>Réaction magnétique d'induit</a:t>
            </a:r>
          </a:p>
        </p:txBody>
      </p:sp>
      <p:pic>
        <p:nvPicPr>
          <p:cNvPr id="9" name="Espace réservé du contenu 5"/>
          <p:cNvPicPr>
            <a:picLocks noChangeAspect="1"/>
          </p:cNvPicPr>
          <p:nvPr/>
        </p:nvPicPr>
        <p:blipFill rotWithShape="1">
          <a:blip r:embed="rId2"/>
          <a:srcRect l="52072" r="6907"/>
          <a:stretch/>
        </p:blipFill>
        <p:spPr>
          <a:xfrm>
            <a:off x="9360084" y="4166039"/>
            <a:ext cx="2743201" cy="2591840"/>
          </a:xfrm>
          <a:prstGeom prst="rect">
            <a:avLst/>
          </a:prstGeom>
        </p:spPr>
      </p:pic>
      <p:sp>
        <p:nvSpPr>
          <p:cNvPr id="10" name="Rectangle 9"/>
          <p:cNvSpPr/>
          <p:nvPr/>
        </p:nvSpPr>
        <p:spPr>
          <a:xfrm>
            <a:off x="5377560" y="505057"/>
            <a:ext cx="1380058" cy="369332"/>
          </a:xfrm>
          <a:prstGeom prst="rect">
            <a:avLst/>
          </a:prstGeom>
        </p:spPr>
        <p:txBody>
          <a:bodyPr wrap="none">
            <a:spAutoFit/>
          </a:bodyPr>
          <a:lstStyle/>
          <a:p>
            <a:r>
              <a:rPr lang="fr-FR" dirty="0"/>
              <a:t>Génératrices</a:t>
            </a:r>
          </a:p>
        </p:txBody>
      </p:sp>
      <p:sp>
        <p:nvSpPr>
          <p:cNvPr id="11" name="Rectangle 10"/>
          <p:cNvSpPr/>
          <p:nvPr/>
        </p:nvSpPr>
        <p:spPr>
          <a:xfrm>
            <a:off x="4532778" y="154377"/>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continu</a:t>
            </a:r>
          </a:p>
        </p:txBody>
      </p:sp>
    </p:spTree>
    <p:extLst>
      <p:ext uri="{BB962C8B-B14F-4D97-AF65-F5344CB8AC3E}">
        <p14:creationId xmlns:p14="http://schemas.microsoft.com/office/powerpoint/2010/main" val="1249615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67A21E10-DFB6-FFC2-D5FA-8FCF65B98086}"/>
              </a:ext>
            </a:extLst>
          </p:cNvPr>
          <p:cNvSpPr txBox="1"/>
          <p:nvPr/>
        </p:nvSpPr>
        <p:spPr>
          <a:xfrm>
            <a:off x="257060" y="2430876"/>
            <a:ext cx="7874569" cy="432426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lvl="0" indent="-285750" algn="just">
              <a:lnSpc>
                <a:spcPts val="3000"/>
              </a:lnSpc>
              <a:buClr>
                <a:srgbClr val="000000"/>
              </a:buClr>
              <a:buSzPts val="1200"/>
              <a:buFont typeface="Wingdings" panose="05000000000000000000" pitchFamily="2" charset="2"/>
              <a:buChar char="Ø"/>
              <a:tabLst>
                <a:tab pos="0" algn="l"/>
              </a:tabLst>
            </a:pPr>
            <a:r>
              <a:rPr lang="fr-FR" sz="1800" u="none" strike="noStrike" spc="-50" dirty="0">
                <a:effectLst/>
                <a:ea typeface="Times New Roman" panose="02020603050405020304" pitchFamily="18" charset="0"/>
                <a:cs typeface="Times New Roman" panose="02020603050405020304" pitchFamily="18" charset="0"/>
              </a:rPr>
              <a:t>FACILITE DE CONVERSION EN D’AUTRES FORMES D’ENERGIE</a:t>
            </a:r>
          </a:p>
          <a:p>
            <a:pPr marL="742950" lvl="1" indent="-285750" algn="just">
              <a:lnSpc>
                <a:spcPts val="3000"/>
              </a:lnSpc>
              <a:buClr>
                <a:srgbClr val="000000"/>
              </a:buClr>
              <a:buSzPct val="100000"/>
              <a:buFont typeface="Arial" panose="020B0604020202020204" pitchFamily="34" charset="0"/>
              <a:buChar char="•"/>
              <a:tabLst>
                <a:tab pos="0" algn="l"/>
              </a:tabLst>
            </a:pPr>
            <a:r>
              <a:rPr lang="fr-FR" u="none" strike="noStrike" spc="-50" dirty="0">
                <a:effectLst/>
                <a:ea typeface="Times New Roman" panose="02020603050405020304" pitchFamily="18" charset="0"/>
                <a:cs typeface="Times New Roman" panose="02020603050405020304" pitchFamily="18" charset="0"/>
              </a:rPr>
              <a:t>Mécanique(moteur).</a:t>
            </a:r>
          </a:p>
          <a:p>
            <a:pPr marL="742950" lvl="1" indent="-285750" algn="just">
              <a:lnSpc>
                <a:spcPts val="3000"/>
              </a:lnSpc>
              <a:buClr>
                <a:srgbClr val="000000"/>
              </a:buClr>
              <a:buSzPct val="100000"/>
              <a:buFont typeface="Arial" panose="020B0604020202020204" pitchFamily="34" charset="0"/>
              <a:buChar char="•"/>
              <a:tabLst>
                <a:tab pos="0" algn="l"/>
              </a:tabLst>
            </a:pPr>
            <a:r>
              <a:rPr lang="fr-FR" u="none" strike="noStrike" spc="-50" dirty="0">
                <a:effectLst/>
                <a:ea typeface="Times New Roman" panose="02020603050405020304" pitchFamily="18" charset="0"/>
                <a:cs typeface="Times New Roman" panose="02020603050405020304" pitchFamily="18" charset="0"/>
              </a:rPr>
              <a:t>Calorifique (dégivrage, cuisines).</a:t>
            </a:r>
          </a:p>
          <a:p>
            <a:pPr marL="742950" lvl="1" indent="-285750" algn="just">
              <a:lnSpc>
                <a:spcPts val="3000"/>
              </a:lnSpc>
              <a:buSzPct val="100000"/>
              <a:buFont typeface="Arial" panose="020B0604020202020204" pitchFamily="34" charset="0"/>
              <a:buChar char="•"/>
              <a:tabLst>
                <a:tab pos="0" algn="l"/>
              </a:tabLst>
            </a:pPr>
            <a:r>
              <a:rPr lang="fr-FR" spc="-50" dirty="0">
                <a:effectLst/>
                <a:ea typeface="Times New Roman" panose="02020603050405020304" pitchFamily="18" charset="0"/>
              </a:rPr>
              <a:t>Lumineuse (éclairages incandescents et fluorescents).</a:t>
            </a:r>
          </a:p>
          <a:p>
            <a:pPr marL="742950" lvl="1" indent="-285750" algn="just">
              <a:lnSpc>
                <a:spcPts val="3000"/>
              </a:lnSpc>
              <a:buClr>
                <a:srgbClr val="000000"/>
              </a:buClr>
              <a:buSzPct val="100000"/>
              <a:buFont typeface="Arial" panose="020B0604020202020204" pitchFamily="34" charset="0"/>
              <a:buChar char="•"/>
              <a:tabLst>
                <a:tab pos="0" algn="l"/>
              </a:tabLst>
            </a:pPr>
            <a:r>
              <a:rPr lang="fr-FR" u="none" strike="noStrike" spc="-50" dirty="0">
                <a:effectLst/>
                <a:ea typeface="Times New Roman" panose="02020603050405020304" pitchFamily="18" charset="0"/>
                <a:cs typeface="Times New Roman" panose="02020603050405020304" pitchFamily="18" charset="0"/>
              </a:rPr>
              <a:t>Hertzienne (radio, émetteur, réception radar),</a:t>
            </a:r>
          </a:p>
          <a:p>
            <a:pPr marL="742950" lvl="1" indent="-285750" algn="just">
              <a:lnSpc>
                <a:spcPts val="3000"/>
              </a:lnSpc>
              <a:buClr>
                <a:srgbClr val="000000"/>
              </a:buClr>
              <a:buSzPct val="100000"/>
              <a:buFont typeface="Arial" panose="020B0604020202020204" pitchFamily="34" charset="0"/>
              <a:buChar char="•"/>
              <a:tabLst>
                <a:tab pos="0" algn="l"/>
              </a:tabLst>
            </a:pPr>
            <a:r>
              <a:rPr lang="fr-FR" u="none" strike="noStrike" spc="-50" dirty="0">
                <a:effectLst/>
                <a:ea typeface="Times New Roman" panose="02020603050405020304" pitchFamily="18" charset="0"/>
                <a:cs typeface="Times New Roman" panose="02020603050405020304" pitchFamily="18" charset="0"/>
              </a:rPr>
              <a:t>Chimique (batterie d'accumulateur),</a:t>
            </a:r>
          </a:p>
          <a:p>
            <a:pPr marL="285750" lvl="0" indent="-285750" algn="just">
              <a:lnSpc>
                <a:spcPts val="3000"/>
              </a:lnSpc>
              <a:buClr>
                <a:srgbClr val="000000"/>
              </a:buClr>
              <a:buSzPts val="1200"/>
              <a:buFont typeface="Wingdings" panose="05000000000000000000" pitchFamily="2" charset="2"/>
              <a:buChar char="Ø"/>
              <a:tabLst>
                <a:tab pos="0" algn="l"/>
              </a:tabLst>
            </a:pPr>
            <a:r>
              <a:rPr lang="fr-FR" sz="1800" u="none" strike="noStrike" spc="-50" dirty="0">
                <a:effectLst/>
                <a:ea typeface="Times New Roman" panose="02020603050405020304" pitchFamily="18" charset="0"/>
                <a:cs typeface="Times New Roman" panose="02020603050405020304" pitchFamily="18" charset="0"/>
              </a:rPr>
              <a:t>FACILITE DE TRANSPORT</a:t>
            </a:r>
          </a:p>
          <a:p>
            <a:pPr marL="742950" marR="444500" lvl="1" indent="-285750" algn="just">
              <a:lnSpc>
                <a:spcPts val="3000"/>
              </a:lnSpc>
              <a:buFont typeface="Arial" panose="020B0604020202020204" pitchFamily="34" charset="0"/>
              <a:buChar char="•"/>
              <a:tabLst>
                <a:tab pos="0" algn="l"/>
              </a:tabLst>
            </a:pPr>
            <a:r>
              <a:rPr lang="fr-FR" spc="-50" dirty="0">
                <a:effectLst/>
                <a:ea typeface="Times New Roman" panose="02020603050405020304" pitchFamily="18" charset="0"/>
              </a:rPr>
              <a:t>Elle peut-être transmise rapidement à distance, sans être affectée par les conditions de dépression, de vibrations, de température. </a:t>
            </a:r>
          </a:p>
          <a:p>
            <a:pPr marL="742950" marR="444500" lvl="1" indent="-285750" algn="just">
              <a:lnSpc>
                <a:spcPts val="3000"/>
              </a:lnSpc>
              <a:buFont typeface="Arial" panose="020B0604020202020204" pitchFamily="34" charset="0"/>
              <a:buChar char="•"/>
              <a:tabLst>
                <a:tab pos="0" algn="l"/>
              </a:tabLst>
            </a:pPr>
            <a:r>
              <a:rPr lang="fr-FR" spc="-50" dirty="0">
                <a:effectLst/>
                <a:ea typeface="Times New Roman" panose="02020603050405020304" pitchFamily="18" charset="0"/>
              </a:rPr>
              <a:t>Un câble électrique est facile à installer, il suffit de prévoir une section compatible avec l’intensité qui le traverse et un isolement suffisant.</a:t>
            </a:r>
            <a:endParaRPr lang="fr-FR" sz="1800" u="none" strike="noStrike" spc="-50" dirty="0">
              <a:effectLst/>
              <a:ea typeface="Times New Roman" panose="02020603050405020304" pitchFamily="18" charset="0"/>
              <a:cs typeface="Times New Roman" panose="02020603050405020304" pitchFamily="18" charset="0"/>
            </a:endParaRPr>
          </a:p>
        </p:txBody>
      </p:sp>
      <p:sp>
        <p:nvSpPr>
          <p:cNvPr id="6" name="ZoneTexte 5">
            <a:extLst>
              <a:ext uri="{FF2B5EF4-FFF2-40B4-BE49-F238E27FC236}">
                <a16:creationId xmlns:a16="http://schemas.microsoft.com/office/drawing/2014/main" id="{66CE76D4-E6BE-3548-66C0-711497E3684D}"/>
              </a:ext>
            </a:extLst>
          </p:cNvPr>
          <p:cNvSpPr txBox="1"/>
          <p:nvPr/>
        </p:nvSpPr>
        <p:spPr>
          <a:xfrm>
            <a:off x="3291289" y="123977"/>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660400" algn="l"/>
              </a:tabLst>
            </a:pPr>
            <a:r>
              <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D</a:t>
            </a:r>
            <a:r>
              <a:rPr kumimoji="0" lang="fr-FR" altLang="fr-FR" sz="1800" b="0" i="0" u="none" strike="noStrike" cap="none" normalizeH="0" baseline="0" dirty="0" bmk="">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IFFERENTES FORMES D’ENERGIE UTILISEES A BORD</a:t>
            </a:r>
            <a:endPar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8" name="ZoneTexte 7">
            <a:extLst>
              <a:ext uri="{FF2B5EF4-FFF2-40B4-BE49-F238E27FC236}">
                <a16:creationId xmlns:a16="http://schemas.microsoft.com/office/drawing/2014/main" id="{C6F3C0AC-0BA0-A5BE-62F3-DC58A046D5E5}"/>
              </a:ext>
            </a:extLst>
          </p:cNvPr>
          <p:cNvSpPr txBox="1"/>
          <p:nvPr/>
        </p:nvSpPr>
        <p:spPr>
          <a:xfrm>
            <a:off x="3291289" y="631792"/>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200"/>
              <a:tabLst>
                <a:tab pos="0" algn="l"/>
              </a:tabLst>
            </a:pPr>
            <a:r>
              <a:rPr lang="fr-FR" sz="1800" u="none" strike="noStrike" spc="-50" dirty="0">
                <a:effectLst/>
                <a:ea typeface="Times New Roman" panose="02020603050405020304" pitchFamily="18" charset="0"/>
                <a:cs typeface="Times New Roman" panose="02020603050405020304" pitchFamily="18" charset="0"/>
              </a:rPr>
              <a:t>ENERGIE ELECTRIQUE</a:t>
            </a:r>
          </a:p>
        </p:txBody>
      </p:sp>
      <p:sp>
        <p:nvSpPr>
          <p:cNvPr id="10" name="ZoneTexte 9">
            <a:extLst>
              <a:ext uri="{FF2B5EF4-FFF2-40B4-BE49-F238E27FC236}">
                <a16:creationId xmlns:a16="http://schemas.microsoft.com/office/drawing/2014/main" id="{4DE67272-B0E4-C31B-838D-EF57B37A38E6}"/>
              </a:ext>
            </a:extLst>
          </p:cNvPr>
          <p:cNvSpPr txBox="1"/>
          <p:nvPr/>
        </p:nvSpPr>
        <p:spPr>
          <a:xfrm>
            <a:off x="257060" y="1151964"/>
            <a:ext cx="11677878"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marR="444500" indent="-285750" algn="just">
              <a:buFont typeface="Wingdings" panose="05000000000000000000" pitchFamily="2" charset="2"/>
              <a:buChar char="Ø"/>
              <a:tabLst>
                <a:tab pos="0" algn="l"/>
              </a:tabLst>
            </a:pPr>
            <a:r>
              <a:rPr lang="fr-FR" sz="1800" spc="-50" dirty="0">
                <a:effectLst/>
                <a:ea typeface="Times New Roman" panose="02020603050405020304" pitchFamily="18" charset="0"/>
              </a:rPr>
              <a:t>Elle est utilisée à bord des avions, au même titre que les autres formes d'énergie, </a:t>
            </a:r>
          </a:p>
          <a:p>
            <a:pPr marL="285750" marR="444500" indent="-285750" algn="just">
              <a:buFont typeface="Wingdings" panose="05000000000000000000" pitchFamily="2" charset="2"/>
              <a:buChar char="Ø"/>
              <a:tabLst>
                <a:tab pos="0" algn="l"/>
              </a:tabLst>
            </a:pPr>
            <a:r>
              <a:rPr lang="fr-FR" sz="1800" spc="-50" dirty="0">
                <a:effectLst/>
                <a:ea typeface="Times New Roman" panose="02020603050405020304" pitchFamily="18" charset="0"/>
              </a:rPr>
              <a:t>ses particularités font que son emploi se généralise pour de nombreux équipements.</a:t>
            </a:r>
          </a:p>
        </p:txBody>
      </p:sp>
      <p:sp>
        <p:nvSpPr>
          <p:cNvPr id="12" name="ZoneTexte 11">
            <a:extLst>
              <a:ext uri="{FF2B5EF4-FFF2-40B4-BE49-F238E27FC236}">
                <a16:creationId xmlns:a16="http://schemas.microsoft.com/office/drawing/2014/main" id="{D94925F6-C438-0FC8-FC29-021BEE1B583B}"/>
              </a:ext>
            </a:extLst>
          </p:cNvPr>
          <p:cNvSpPr txBox="1"/>
          <p:nvPr/>
        </p:nvSpPr>
        <p:spPr>
          <a:xfrm>
            <a:off x="5314261" y="1923741"/>
            <a:ext cx="132477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tabLst>
                <a:tab pos="0" algn="l"/>
              </a:tabLst>
            </a:pPr>
            <a:r>
              <a:rPr lang="fr-FR" sz="1800" spc="-50" dirty="0">
                <a:effectLst/>
                <a:ea typeface="Times New Roman" panose="02020603050405020304" pitchFamily="18" charset="0"/>
              </a:rPr>
              <a:t>AVANTAGES</a:t>
            </a:r>
          </a:p>
        </p:txBody>
      </p:sp>
      <p:pic>
        <p:nvPicPr>
          <p:cNvPr id="2" name="Image 1"/>
          <p:cNvPicPr>
            <a:picLocks noChangeAspect="1"/>
          </p:cNvPicPr>
          <p:nvPr/>
        </p:nvPicPr>
        <p:blipFill>
          <a:blip r:embed="rId2"/>
          <a:stretch>
            <a:fillRect/>
          </a:stretch>
        </p:blipFill>
        <p:spPr>
          <a:xfrm>
            <a:off x="8338457" y="4907287"/>
            <a:ext cx="3122071" cy="1847850"/>
          </a:xfrm>
          <a:prstGeom prst="rect">
            <a:avLst/>
          </a:prstGeom>
        </p:spPr>
      </p:pic>
      <p:pic>
        <p:nvPicPr>
          <p:cNvPr id="3" name="Image 2"/>
          <p:cNvPicPr>
            <a:picLocks noChangeAspect="1"/>
          </p:cNvPicPr>
          <p:nvPr/>
        </p:nvPicPr>
        <p:blipFill>
          <a:blip r:embed="rId3"/>
          <a:stretch>
            <a:fillRect/>
          </a:stretch>
        </p:blipFill>
        <p:spPr>
          <a:xfrm>
            <a:off x="8338457" y="2432505"/>
            <a:ext cx="3122071" cy="2389413"/>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19584535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6301691" y="1690688"/>
            <a:ext cx="5684617" cy="4351338"/>
          </a:xfrm>
          <a:prstGeom prst="rect">
            <a:avLst/>
          </a:prstGeom>
        </p:spPr>
      </p:pic>
      <p:sp>
        <p:nvSpPr>
          <p:cNvPr id="5" name="Rectangle 4"/>
          <p:cNvSpPr/>
          <p:nvPr/>
        </p:nvSpPr>
        <p:spPr>
          <a:xfrm>
            <a:off x="205691" y="2488319"/>
            <a:ext cx="5981353" cy="254236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On y remédie, sur les machines de forte puissance, par l'adjonction d'enroulements de commutation.</a:t>
            </a:r>
          </a:p>
          <a:p>
            <a:pPr marL="285750" indent="-285750" algn="just">
              <a:lnSpc>
                <a:spcPct val="150000"/>
              </a:lnSpc>
              <a:buFont typeface="Arial" panose="020B0604020202020204" pitchFamily="34" charset="0"/>
              <a:buChar char="•"/>
            </a:pPr>
            <a:r>
              <a:rPr lang="fr-FR" dirty="0"/>
              <a:t>Ce sont des enroulements branchés en série avec le rotor.</a:t>
            </a:r>
          </a:p>
          <a:p>
            <a:pPr marL="285750" indent="-285750" algn="just">
              <a:lnSpc>
                <a:spcPct val="150000"/>
              </a:lnSpc>
              <a:buFont typeface="Arial" panose="020B0604020202020204" pitchFamily="34" charset="0"/>
              <a:buChar char="•"/>
            </a:pPr>
            <a:r>
              <a:rPr lang="fr-FR" dirty="0"/>
              <a:t>Ils sont donc parcourus par le courant I débité par la génératrice, de telle manière qu'ils génèrent un champ venant s'opposer à la réaction magnétique d'induit.</a:t>
            </a:r>
          </a:p>
        </p:txBody>
      </p:sp>
      <p:sp>
        <p:nvSpPr>
          <p:cNvPr id="7" name="Rectangle 6"/>
          <p:cNvSpPr/>
          <p:nvPr/>
        </p:nvSpPr>
        <p:spPr>
          <a:xfrm>
            <a:off x="4699618" y="831989"/>
            <a:ext cx="2959015" cy="369332"/>
          </a:xfrm>
          <a:prstGeom prst="rect">
            <a:avLst/>
          </a:prstGeom>
        </p:spPr>
        <p:txBody>
          <a:bodyPr wrap="none">
            <a:spAutoFit/>
          </a:bodyPr>
          <a:lstStyle/>
          <a:p>
            <a:r>
              <a:rPr lang="fr-FR" dirty="0"/>
              <a:t>Réaction magnétique d'induit</a:t>
            </a:r>
          </a:p>
        </p:txBody>
      </p:sp>
      <p:sp>
        <p:nvSpPr>
          <p:cNvPr id="8" name="Rectangle 7"/>
          <p:cNvSpPr/>
          <p:nvPr/>
        </p:nvSpPr>
        <p:spPr>
          <a:xfrm>
            <a:off x="5377560" y="505057"/>
            <a:ext cx="1380058" cy="369332"/>
          </a:xfrm>
          <a:prstGeom prst="rect">
            <a:avLst/>
          </a:prstGeom>
        </p:spPr>
        <p:txBody>
          <a:bodyPr wrap="none">
            <a:spAutoFit/>
          </a:bodyPr>
          <a:lstStyle/>
          <a:p>
            <a:r>
              <a:rPr lang="fr-FR" dirty="0"/>
              <a:t>Génératrices</a:t>
            </a:r>
          </a:p>
        </p:txBody>
      </p:sp>
      <p:sp>
        <p:nvSpPr>
          <p:cNvPr id="9" name="Rectangle 8"/>
          <p:cNvSpPr/>
          <p:nvPr/>
        </p:nvSpPr>
        <p:spPr>
          <a:xfrm>
            <a:off x="4532778" y="154377"/>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continu</a:t>
            </a:r>
          </a:p>
        </p:txBody>
      </p:sp>
    </p:spTree>
    <p:extLst>
      <p:ext uri="{BB962C8B-B14F-4D97-AF65-F5344CB8AC3E}">
        <p14:creationId xmlns:p14="http://schemas.microsoft.com/office/powerpoint/2010/main" val="249028725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496903" y="3838902"/>
            <a:ext cx="4427280" cy="2467680"/>
          </a:xfrm>
          <a:prstGeom prst="rect">
            <a:avLst/>
          </a:prstGeom>
        </p:spPr>
      </p:pic>
      <p:sp>
        <p:nvSpPr>
          <p:cNvPr id="4" name="Rectangle 3"/>
          <p:cNvSpPr/>
          <p:nvPr/>
        </p:nvSpPr>
        <p:spPr>
          <a:xfrm>
            <a:off x="496903" y="979759"/>
            <a:ext cx="11484429" cy="171136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a:t>Les constituants d'une génératrice :</a:t>
            </a:r>
          </a:p>
          <a:p>
            <a:pPr marL="285750" indent="-285750">
              <a:lnSpc>
                <a:spcPct val="150000"/>
              </a:lnSpc>
              <a:buFont typeface="Arial" panose="020B0604020202020204" pitchFamily="34" charset="0"/>
              <a:buChar char="•"/>
            </a:pPr>
            <a:r>
              <a:rPr lang="fr-FR" dirty="0"/>
              <a:t>un inducteur parcouru par un courant d'excitation générant le flux inducteur ; </a:t>
            </a:r>
          </a:p>
          <a:p>
            <a:pPr marL="285750" indent="-285750">
              <a:lnSpc>
                <a:spcPct val="150000"/>
              </a:lnSpc>
              <a:buFont typeface="Arial" panose="020B0604020202020204" pitchFamily="34" charset="0"/>
              <a:buChar char="•"/>
            </a:pPr>
            <a:r>
              <a:rPr lang="fr-FR" dirty="0"/>
              <a:t>un induit constitué de conducteurs coupant le flux inducteur et générant une FEM un collecteur chargé de rendre la FEM induite unidirectionnelle</a:t>
            </a:r>
          </a:p>
        </p:txBody>
      </p:sp>
      <p:sp>
        <p:nvSpPr>
          <p:cNvPr id="5" name="Rectangle 4"/>
          <p:cNvSpPr/>
          <p:nvPr/>
        </p:nvSpPr>
        <p:spPr>
          <a:xfrm>
            <a:off x="6837933" y="505057"/>
            <a:ext cx="2217274" cy="369332"/>
          </a:xfrm>
          <a:prstGeom prst="rect">
            <a:avLst/>
          </a:prstGeom>
        </p:spPr>
        <p:txBody>
          <a:bodyPr wrap="none">
            <a:spAutoFit/>
          </a:bodyPr>
          <a:lstStyle/>
          <a:p>
            <a:r>
              <a:rPr lang="fr-FR" dirty="0"/>
              <a:t>Types de génératrices</a:t>
            </a:r>
          </a:p>
        </p:txBody>
      </p:sp>
      <p:pic>
        <p:nvPicPr>
          <p:cNvPr id="7" name="Image 6"/>
          <p:cNvPicPr>
            <a:picLocks noChangeAspect="1"/>
          </p:cNvPicPr>
          <p:nvPr/>
        </p:nvPicPr>
        <p:blipFill>
          <a:blip r:embed="rId3"/>
          <a:stretch>
            <a:fillRect/>
          </a:stretch>
        </p:blipFill>
        <p:spPr>
          <a:xfrm>
            <a:off x="6324737" y="4036782"/>
            <a:ext cx="5294160" cy="2071920"/>
          </a:xfrm>
          <a:prstGeom prst="rect">
            <a:avLst/>
          </a:prstGeom>
        </p:spPr>
      </p:pic>
      <p:sp>
        <p:nvSpPr>
          <p:cNvPr id="8" name="Rectangle 7"/>
          <p:cNvSpPr/>
          <p:nvPr/>
        </p:nvSpPr>
        <p:spPr>
          <a:xfrm>
            <a:off x="5377560" y="505057"/>
            <a:ext cx="1380058" cy="369332"/>
          </a:xfrm>
          <a:prstGeom prst="rect">
            <a:avLst/>
          </a:prstGeom>
        </p:spPr>
        <p:txBody>
          <a:bodyPr wrap="none">
            <a:spAutoFit/>
          </a:bodyPr>
          <a:lstStyle/>
          <a:p>
            <a:r>
              <a:rPr lang="fr-FR" dirty="0"/>
              <a:t>Génératrices</a:t>
            </a:r>
          </a:p>
        </p:txBody>
      </p:sp>
      <p:sp>
        <p:nvSpPr>
          <p:cNvPr id="9" name="Rectangle 8"/>
          <p:cNvSpPr/>
          <p:nvPr/>
        </p:nvSpPr>
        <p:spPr>
          <a:xfrm>
            <a:off x="4532778" y="154377"/>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continu</a:t>
            </a:r>
          </a:p>
        </p:txBody>
      </p:sp>
    </p:spTree>
    <p:extLst>
      <p:ext uri="{BB962C8B-B14F-4D97-AF65-F5344CB8AC3E}">
        <p14:creationId xmlns:p14="http://schemas.microsoft.com/office/powerpoint/2010/main" val="14724735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3786" y="1964078"/>
            <a:ext cx="11484428" cy="129586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a:t>Une telle génératrice est appelée « génératrice à excitation séparée » ou « à excitation indépendante», </a:t>
            </a:r>
          </a:p>
          <a:p>
            <a:pPr>
              <a:lnSpc>
                <a:spcPct val="150000"/>
              </a:lnSpc>
            </a:pPr>
            <a:r>
              <a:rPr lang="fr-FR" dirty="0"/>
              <a:t>Le courant </a:t>
            </a:r>
            <a:r>
              <a:rPr lang="fr-FR" dirty="0" err="1"/>
              <a:t>I</a:t>
            </a:r>
            <a:r>
              <a:rPr lang="fr-FR" baseline="-25000" dirty="0" err="1"/>
              <a:t>Ex</a:t>
            </a:r>
            <a:r>
              <a:rPr lang="fr-FR" dirty="0"/>
              <a:t> est fourni par une source d'énergie extérieure à la génératrice.</a:t>
            </a:r>
          </a:p>
          <a:p>
            <a:pPr>
              <a:lnSpc>
                <a:spcPct val="150000"/>
              </a:lnSpc>
            </a:pPr>
            <a:r>
              <a:rPr lang="fr-FR" dirty="0"/>
              <a:t>Cette génératrice ne présente aucun intérêt en aéronautique</a:t>
            </a:r>
          </a:p>
        </p:txBody>
      </p:sp>
      <p:pic>
        <p:nvPicPr>
          <p:cNvPr id="7" name="Espace réservé du contenu 5"/>
          <p:cNvPicPr>
            <a:picLocks noGrp="1" noChangeAspect="1"/>
          </p:cNvPicPr>
          <p:nvPr>
            <p:ph idx="1"/>
          </p:nvPr>
        </p:nvPicPr>
        <p:blipFill>
          <a:blip r:embed="rId2"/>
          <a:stretch>
            <a:fillRect/>
          </a:stretch>
        </p:blipFill>
        <p:spPr>
          <a:xfrm>
            <a:off x="3882360" y="3801597"/>
            <a:ext cx="4427280" cy="2467680"/>
          </a:xfrm>
          <a:prstGeom prst="rect">
            <a:avLst/>
          </a:prstGeom>
        </p:spPr>
      </p:pic>
      <p:sp>
        <p:nvSpPr>
          <p:cNvPr id="8" name="Rectangle 7"/>
          <p:cNvSpPr/>
          <p:nvPr/>
        </p:nvSpPr>
        <p:spPr>
          <a:xfrm>
            <a:off x="4203206" y="609868"/>
            <a:ext cx="3785588" cy="369332"/>
          </a:xfrm>
          <a:prstGeom prst="rect">
            <a:avLst/>
          </a:prstGeom>
        </p:spPr>
        <p:txBody>
          <a:bodyPr wrap="none">
            <a:spAutoFit/>
          </a:bodyPr>
          <a:lstStyle/>
          <a:p>
            <a:r>
              <a:rPr lang="fr-FR" dirty="0"/>
              <a:t>Génératrice à excitation indépendante</a:t>
            </a:r>
          </a:p>
        </p:txBody>
      </p:sp>
      <p:sp>
        <p:nvSpPr>
          <p:cNvPr id="9" name="Rectangle 8"/>
          <p:cNvSpPr/>
          <p:nvPr/>
        </p:nvSpPr>
        <p:spPr>
          <a:xfrm>
            <a:off x="4532778" y="154377"/>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continu</a:t>
            </a:r>
          </a:p>
        </p:txBody>
      </p:sp>
    </p:spTree>
    <p:extLst>
      <p:ext uri="{BB962C8B-B14F-4D97-AF65-F5344CB8AC3E}">
        <p14:creationId xmlns:p14="http://schemas.microsoft.com/office/powerpoint/2010/main" val="304890767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8343" y="1526779"/>
            <a:ext cx="11484428" cy="171136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La génératrice shunt est le type de génératrices le plus utilisé sur aéronef.</a:t>
            </a:r>
          </a:p>
          <a:p>
            <a:pPr marL="285750" indent="-285750">
              <a:lnSpc>
                <a:spcPct val="150000"/>
              </a:lnSpc>
              <a:buFont typeface="Arial" panose="020B0604020202020204" pitchFamily="34" charset="0"/>
              <a:buChar char="•"/>
            </a:pPr>
            <a:r>
              <a:rPr lang="fr-FR" dirty="0"/>
              <a:t>L'inducteur est connecté sur l'induit. </a:t>
            </a:r>
          </a:p>
          <a:p>
            <a:pPr marL="285750" indent="-285750">
              <a:lnSpc>
                <a:spcPct val="150000"/>
              </a:lnSpc>
              <a:buFont typeface="Arial" panose="020B0604020202020204" pitchFamily="34" charset="0"/>
              <a:buChar char="•"/>
            </a:pPr>
            <a:r>
              <a:rPr lang="fr-FR" dirty="0"/>
              <a:t>Les masses polaires, même en absence de courant parcourant les bobines de l'inducteur, présentent une induction rémanente. </a:t>
            </a:r>
          </a:p>
        </p:txBody>
      </p:sp>
      <p:pic>
        <p:nvPicPr>
          <p:cNvPr id="8" name="Espace réservé du contenu 4"/>
          <p:cNvPicPr>
            <a:picLocks noChangeAspect="1"/>
          </p:cNvPicPr>
          <p:nvPr/>
        </p:nvPicPr>
        <p:blipFill>
          <a:blip r:embed="rId2"/>
          <a:stretch>
            <a:fillRect/>
          </a:stretch>
        </p:blipFill>
        <p:spPr>
          <a:xfrm>
            <a:off x="3487748" y="3785601"/>
            <a:ext cx="3653280" cy="2296960"/>
          </a:xfrm>
          <a:prstGeom prst="rect">
            <a:avLst/>
          </a:prstGeom>
        </p:spPr>
        <p:style>
          <a:lnRef idx="2">
            <a:schemeClr val="accent2"/>
          </a:lnRef>
          <a:fillRef idx="1">
            <a:schemeClr val="lt1"/>
          </a:fillRef>
          <a:effectRef idx="0">
            <a:schemeClr val="accent2"/>
          </a:effectRef>
          <a:fontRef idx="minor">
            <a:schemeClr val="dk1"/>
          </a:fontRef>
        </p:style>
      </p:pic>
      <p:sp>
        <p:nvSpPr>
          <p:cNvPr id="10" name="Rectangle 9"/>
          <p:cNvSpPr/>
          <p:nvPr/>
        </p:nvSpPr>
        <p:spPr>
          <a:xfrm>
            <a:off x="4010532" y="686191"/>
            <a:ext cx="4160050" cy="369332"/>
          </a:xfrm>
          <a:prstGeom prst="rect">
            <a:avLst/>
          </a:prstGeom>
        </p:spPr>
        <p:txBody>
          <a:bodyPr wrap="none">
            <a:spAutoFit/>
          </a:bodyPr>
          <a:lstStyle/>
          <a:p>
            <a:r>
              <a:rPr lang="fr-FR" dirty="0"/>
              <a:t>Génératrice shunt ou a excitation parallèle</a:t>
            </a:r>
          </a:p>
        </p:txBody>
      </p:sp>
      <p:sp>
        <p:nvSpPr>
          <p:cNvPr id="6" name="Rectangle 5"/>
          <p:cNvSpPr/>
          <p:nvPr/>
        </p:nvSpPr>
        <p:spPr>
          <a:xfrm>
            <a:off x="4532778" y="154377"/>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continu</a:t>
            </a:r>
          </a:p>
        </p:txBody>
      </p:sp>
    </p:spTree>
    <p:extLst>
      <p:ext uri="{BB962C8B-B14F-4D97-AF65-F5344CB8AC3E}">
        <p14:creationId xmlns:p14="http://schemas.microsoft.com/office/powerpoint/2010/main" val="239734456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2143" y="938749"/>
            <a:ext cx="11190513"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Dès l'entraînement de la génératrice, ce flux rémanent crée dans l'induit une petite FEM (e), qui donne alors naissance à un petit courant d'excitation (étape 1).</a:t>
            </a:r>
          </a:p>
          <a:p>
            <a:r>
              <a:rPr lang="fr-FR" dirty="0"/>
              <a:t>Ce petit courant circulant dans l'inducteur vient, en s'ajoutant au flux rémanent, renforcer le champ inducteur, ce qui crée une augmentation de FEM (étape 2).</a:t>
            </a:r>
          </a:p>
          <a:p>
            <a:r>
              <a:rPr lang="fr-FR" dirty="0"/>
              <a:t>Cette augmentation de FEM augmente le courant inducteur, qui augmente la FEM, qui augmente le courant inducteur, et ainsi de suite (étape 3).</a:t>
            </a:r>
          </a:p>
          <a:p>
            <a:r>
              <a:rPr lang="fr-FR" dirty="0"/>
              <a:t>La génératrice shunt est donc un dispositif à amorçage autonome (</a:t>
            </a:r>
            <a:r>
              <a:rPr lang="fr-FR" dirty="0" err="1"/>
              <a:t>autoexcitation</a:t>
            </a:r>
            <a:r>
              <a:rPr lang="fr-FR" dirty="0"/>
              <a:t>).</a:t>
            </a:r>
          </a:p>
          <a:p>
            <a:endParaRPr lang="fr-FR" dirty="0"/>
          </a:p>
        </p:txBody>
      </p:sp>
      <p:pic>
        <p:nvPicPr>
          <p:cNvPr id="5" name="Image 4"/>
          <p:cNvPicPr>
            <a:picLocks noChangeAspect="1"/>
          </p:cNvPicPr>
          <p:nvPr/>
        </p:nvPicPr>
        <p:blipFill>
          <a:blip r:embed="rId2"/>
          <a:stretch>
            <a:fillRect/>
          </a:stretch>
        </p:blipFill>
        <p:spPr>
          <a:xfrm>
            <a:off x="3194039" y="3424128"/>
            <a:ext cx="6718320" cy="2118480"/>
          </a:xfrm>
          <a:prstGeom prst="rect">
            <a:avLst/>
          </a:prstGeom>
        </p:spPr>
        <p:style>
          <a:lnRef idx="2">
            <a:schemeClr val="accent2"/>
          </a:lnRef>
          <a:fillRef idx="1">
            <a:schemeClr val="lt1"/>
          </a:fillRef>
          <a:effectRef idx="0">
            <a:schemeClr val="accent2"/>
          </a:effectRef>
          <a:fontRef idx="minor">
            <a:schemeClr val="dk1"/>
          </a:fontRef>
        </p:style>
      </p:pic>
      <p:sp>
        <p:nvSpPr>
          <p:cNvPr id="6" name="Rectangle 5"/>
          <p:cNvSpPr/>
          <p:nvPr/>
        </p:nvSpPr>
        <p:spPr>
          <a:xfrm>
            <a:off x="3873328" y="441969"/>
            <a:ext cx="4160050" cy="369332"/>
          </a:xfrm>
          <a:prstGeom prst="rect">
            <a:avLst/>
          </a:prstGeom>
        </p:spPr>
        <p:txBody>
          <a:bodyPr wrap="none">
            <a:spAutoFit/>
          </a:bodyPr>
          <a:lstStyle/>
          <a:p>
            <a:r>
              <a:rPr lang="fr-FR" dirty="0"/>
              <a:t>Génératrice shunt ou a excitation parallèle</a:t>
            </a:r>
          </a:p>
        </p:txBody>
      </p:sp>
      <p:sp>
        <p:nvSpPr>
          <p:cNvPr id="8" name="Rectangle 7"/>
          <p:cNvSpPr/>
          <p:nvPr/>
        </p:nvSpPr>
        <p:spPr>
          <a:xfrm>
            <a:off x="4561188" y="50109"/>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continu</a:t>
            </a:r>
          </a:p>
        </p:txBody>
      </p:sp>
    </p:spTree>
    <p:extLst>
      <p:ext uri="{BB962C8B-B14F-4D97-AF65-F5344CB8AC3E}">
        <p14:creationId xmlns:p14="http://schemas.microsoft.com/office/powerpoint/2010/main" val="259061122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fr-FR"/>
          </a:p>
        </p:txBody>
      </p:sp>
      <p:sp>
        <p:nvSpPr>
          <p:cNvPr id="4" name="Rectangle 3"/>
          <p:cNvSpPr/>
          <p:nvPr/>
        </p:nvSpPr>
        <p:spPr>
          <a:xfrm>
            <a:off x="576943" y="1166843"/>
            <a:ext cx="11038114" cy="337335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Elle est auto-excitée à condition de disposer d'un flux rémanent à la mise en route. </a:t>
            </a:r>
          </a:p>
          <a:p>
            <a:pPr marL="285750" indent="-285750">
              <a:lnSpc>
                <a:spcPct val="150000"/>
              </a:lnSpc>
              <a:buFont typeface="Arial" panose="020B0604020202020204" pitchFamily="34" charset="0"/>
              <a:buChar char="•"/>
            </a:pPr>
            <a:r>
              <a:rPr lang="fr-FR" dirty="0"/>
              <a:t>Ce flux rémanent est dû à l'aimantation rémanente des masses polaires.</a:t>
            </a:r>
          </a:p>
          <a:p>
            <a:pPr marL="285750" indent="-285750">
              <a:lnSpc>
                <a:spcPct val="150000"/>
              </a:lnSpc>
              <a:buFont typeface="Arial" panose="020B0604020202020204" pitchFamily="34" charset="0"/>
              <a:buChar char="•"/>
            </a:pPr>
            <a:r>
              <a:rPr lang="fr-FR" dirty="0"/>
              <a:t>Cette aimantation rémanente peut, dans certains cas, disparaître (surchauffe du métal constituant les masses polaires, inversion du flux dans l'inducteur suite à un mauvais branchement...).</a:t>
            </a:r>
          </a:p>
          <a:p>
            <a:pPr marL="285750" indent="-285750">
              <a:lnSpc>
                <a:spcPct val="150000"/>
              </a:lnSpc>
              <a:buFont typeface="Arial" panose="020B0604020202020204" pitchFamily="34" charset="0"/>
              <a:buChar char="•"/>
            </a:pPr>
            <a:r>
              <a:rPr lang="fr-FR" dirty="0"/>
              <a:t>On peut recréer cette aimantation rémanente en faisant passer dans le bon sens un fort courant dans les bobines de l'inducteur, soit au moyen d'une source externe connectée par la maintenance, soit, sur certains aéronefs, d'une commande accessible au poste de pilotage.</a:t>
            </a:r>
          </a:p>
          <a:p>
            <a:pPr marL="285750" indent="-285750">
              <a:lnSpc>
                <a:spcPct val="150000"/>
              </a:lnSpc>
              <a:buFont typeface="Arial" panose="020B0604020202020204" pitchFamily="34" charset="0"/>
              <a:buChar char="•"/>
            </a:pPr>
            <a:r>
              <a:rPr lang="fr-FR" dirty="0"/>
              <a:t>On dit alors que l'on flashe la génératrice.</a:t>
            </a:r>
          </a:p>
        </p:txBody>
      </p:sp>
      <p:sp>
        <p:nvSpPr>
          <p:cNvPr id="5" name="Rectangle 4"/>
          <p:cNvSpPr/>
          <p:nvPr/>
        </p:nvSpPr>
        <p:spPr>
          <a:xfrm>
            <a:off x="4010532" y="686191"/>
            <a:ext cx="4160050" cy="369332"/>
          </a:xfrm>
          <a:prstGeom prst="rect">
            <a:avLst/>
          </a:prstGeom>
        </p:spPr>
        <p:txBody>
          <a:bodyPr wrap="none">
            <a:spAutoFit/>
          </a:bodyPr>
          <a:lstStyle/>
          <a:p>
            <a:r>
              <a:rPr lang="fr-FR" dirty="0"/>
              <a:t>Génératrice shunt ou a excitation parallèle</a:t>
            </a:r>
          </a:p>
        </p:txBody>
      </p:sp>
      <p:sp>
        <p:nvSpPr>
          <p:cNvPr id="7" name="Rectangle 6"/>
          <p:cNvSpPr/>
          <p:nvPr/>
        </p:nvSpPr>
        <p:spPr>
          <a:xfrm>
            <a:off x="4532778" y="154377"/>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continu</a:t>
            </a:r>
          </a:p>
        </p:txBody>
      </p:sp>
    </p:spTree>
    <p:extLst>
      <p:ext uri="{BB962C8B-B14F-4D97-AF65-F5344CB8AC3E}">
        <p14:creationId xmlns:p14="http://schemas.microsoft.com/office/powerpoint/2010/main" val="201182724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3412517" y="1183973"/>
            <a:ext cx="5356080" cy="3065200"/>
          </a:xfrm>
          <a:prstGeom prst="rect">
            <a:avLst/>
          </a:prstGeom>
        </p:spPr>
      </p:pic>
      <p:sp>
        <p:nvSpPr>
          <p:cNvPr id="5" name="Rectangle 4"/>
          <p:cNvSpPr/>
          <p:nvPr/>
        </p:nvSpPr>
        <p:spPr>
          <a:xfrm>
            <a:off x="4010532" y="686191"/>
            <a:ext cx="4160050" cy="369332"/>
          </a:xfrm>
          <a:prstGeom prst="rect">
            <a:avLst/>
          </a:prstGeom>
        </p:spPr>
        <p:txBody>
          <a:bodyPr wrap="none">
            <a:spAutoFit/>
          </a:bodyPr>
          <a:lstStyle/>
          <a:p>
            <a:r>
              <a:rPr lang="fr-FR" dirty="0"/>
              <a:t>Génératrice shunt ou a excitation parallèle</a:t>
            </a:r>
          </a:p>
        </p:txBody>
      </p:sp>
      <p:sp>
        <p:nvSpPr>
          <p:cNvPr id="6" name="Rectangle 5"/>
          <p:cNvSpPr/>
          <p:nvPr/>
        </p:nvSpPr>
        <p:spPr>
          <a:xfrm>
            <a:off x="1055914" y="4582218"/>
            <a:ext cx="10069285"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La génératrice shunt présente une courbe U = f(I) relativement stable sur une large plage et est donc apte à la création d'un réseau à tension constante.</a:t>
            </a:r>
          </a:p>
          <a:p>
            <a:pPr marL="285750" indent="-285750">
              <a:buFont typeface="Arial" panose="020B0604020202020204" pitchFamily="34" charset="0"/>
              <a:buChar char="•"/>
            </a:pPr>
            <a:r>
              <a:rPr lang="fr-FR" dirty="0"/>
              <a:t>Comme dans un avion nous souhaitons une tension relativement stable, la génératrice shunt est donc la plus utilisée sur aéronef.</a:t>
            </a:r>
          </a:p>
        </p:txBody>
      </p:sp>
      <p:sp>
        <p:nvSpPr>
          <p:cNvPr id="8" name="Rectangle 7"/>
          <p:cNvSpPr/>
          <p:nvPr/>
        </p:nvSpPr>
        <p:spPr>
          <a:xfrm>
            <a:off x="4532778" y="154377"/>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continu</a:t>
            </a:r>
          </a:p>
        </p:txBody>
      </p:sp>
    </p:spTree>
    <p:extLst>
      <p:ext uri="{BB962C8B-B14F-4D97-AF65-F5344CB8AC3E}">
        <p14:creationId xmlns:p14="http://schemas.microsoft.com/office/powerpoint/2010/main" val="26962169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7595091" y="1846612"/>
            <a:ext cx="4390406" cy="3022889"/>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119742" y="1204355"/>
            <a:ext cx="7293429" cy="424731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Dans la génératrice série, l'inducteur est en série avec l'induit, et c'est donc le courant débité par la génératrice qui crée le flux inducteur.</a:t>
            </a:r>
          </a:p>
          <a:p>
            <a:pPr marL="285750" indent="-285750" algn="just">
              <a:lnSpc>
                <a:spcPct val="150000"/>
              </a:lnSpc>
              <a:buFont typeface="Arial" panose="020B0604020202020204" pitchFamily="34" charset="0"/>
              <a:buChar char="•"/>
            </a:pPr>
            <a:r>
              <a:rPr lang="fr-FR" dirty="0"/>
              <a:t>L'inconvénient de ce type de branchements est que la génératrice ne peut pas s'amorcer à vide. </a:t>
            </a:r>
          </a:p>
          <a:p>
            <a:pPr marL="285750" indent="-285750" algn="just">
              <a:lnSpc>
                <a:spcPct val="150000"/>
              </a:lnSpc>
              <a:buFont typeface="Arial" panose="020B0604020202020204" pitchFamily="34" charset="0"/>
              <a:buChar char="•"/>
            </a:pPr>
            <a:r>
              <a:rPr lang="fr-FR" dirty="0"/>
              <a:t>Elle doit être reliée à une charge extérieure, afin que son inducteur soit parcouru par un courant.</a:t>
            </a:r>
          </a:p>
          <a:p>
            <a:pPr marL="285750" indent="-285750" algn="just">
              <a:lnSpc>
                <a:spcPct val="150000"/>
              </a:lnSpc>
              <a:buFont typeface="Arial" panose="020B0604020202020204" pitchFamily="34" charset="0"/>
              <a:buChar char="•"/>
            </a:pPr>
            <a:r>
              <a:rPr lang="fr-FR" dirty="0"/>
              <a:t>La caractéristique de cette génératrice ne la rend pas apte à l'alimentation d'un réseau à tension constante, mais à intensité constante.</a:t>
            </a:r>
          </a:p>
          <a:p>
            <a:pPr marL="285750" indent="-285750" algn="just">
              <a:lnSpc>
                <a:spcPct val="150000"/>
              </a:lnSpc>
              <a:buFont typeface="Arial" panose="020B0604020202020204" pitchFamily="34" charset="0"/>
              <a:buChar char="•"/>
            </a:pPr>
            <a:r>
              <a:rPr lang="fr-FR" dirty="0"/>
              <a:t>Elle n'est donc pas utilisée en aéronautique.</a:t>
            </a:r>
          </a:p>
        </p:txBody>
      </p:sp>
      <p:sp>
        <p:nvSpPr>
          <p:cNvPr id="5" name="Rectangle 4"/>
          <p:cNvSpPr/>
          <p:nvPr/>
        </p:nvSpPr>
        <p:spPr>
          <a:xfrm>
            <a:off x="5328208" y="513286"/>
            <a:ext cx="1796839" cy="369332"/>
          </a:xfrm>
          <a:prstGeom prst="rect">
            <a:avLst/>
          </a:prstGeom>
        </p:spPr>
        <p:txBody>
          <a:bodyPr wrap="none">
            <a:spAutoFit/>
          </a:bodyPr>
          <a:lstStyle/>
          <a:p>
            <a:r>
              <a:rPr lang="fr-FR" dirty="0"/>
              <a:t>Génératrice série</a:t>
            </a:r>
          </a:p>
        </p:txBody>
      </p:sp>
      <p:sp>
        <p:nvSpPr>
          <p:cNvPr id="8" name="Rectangle 7"/>
          <p:cNvSpPr/>
          <p:nvPr/>
        </p:nvSpPr>
        <p:spPr>
          <a:xfrm>
            <a:off x="4532778" y="154377"/>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continu</a:t>
            </a:r>
          </a:p>
        </p:txBody>
      </p:sp>
    </p:spTree>
    <p:extLst>
      <p:ext uri="{BB962C8B-B14F-4D97-AF65-F5344CB8AC3E}">
        <p14:creationId xmlns:p14="http://schemas.microsoft.com/office/powerpoint/2010/main" val="238415349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7320251" y="2253021"/>
            <a:ext cx="4775012" cy="2057721"/>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97972" y="2253022"/>
            <a:ext cx="7043057" cy="21698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Elle regroupe la génératrice shunt et série. </a:t>
            </a:r>
          </a:p>
          <a:p>
            <a:pPr marL="285750" indent="-285750">
              <a:lnSpc>
                <a:spcPct val="150000"/>
              </a:lnSpc>
              <a:buFont typeface="Arial" panose="020B0604020202020204" pitchFamily="34" charset="0"/>
              <a:buChar char="•"/>
            </a:pPr>
            <a:r>
              <a:rPr lang="fr-FR" dirty="0"/>
              <a:t>Elle comporte donc deux inducteurs : l'un en parallèle sur l'induit, et l'autre en série.</a:t>
            </a:r>
          </a:p>
          <a:p>
            <a:pPr marL="285750" indent="-285750">
              <a:lnSpc>
                <a:spcPct val="150000"/>
              </a:lnSpc>
              <a:buFont typeface="Arial" panose="020B0604020202020204" pitchFamily="34" charset="0"/>
              <a:buChar char="•"/>
            </a:pPr>
            <a:r>
              <a:rPr lang="fr-FR" dirty="0"/>
              <a:t>Elle peut donc s'amorcer à vide, grâce à l'inducteur shunt, mais elle doit débiter pour que l'inducteur série joue son rôle.</a:t>
            </a:r>
          </a:p>
        </p:txBody>
      </p:sp>
      <p:sp>
        <p:nvSpPr>
          <p:cNvPr id="5" name="Rectangle 4"/>
          <p:cNvSpPr/>
          <p:nvPr/>
        </p:nvSpPr>
        <p:spPr>
          <a:xfrm>
            <a:off x="5016791" y="404039"/>
            <a:ext cx="2354362" cy="369332"/>
          </a:xfrm>
          <a:prstGeom prst="rect">
            <a:avLst/>
          </a:prstGeom>
        </p:spPr>
        <p:txBody>
          <a:bodyPr wrap="none">
            <a:spAutoFit/>
          </a:bodyPr>
          <a:lstStyle/>
          <a:p>
            <a:r>
              <a:rPr lang="fr-FR" dirty="0"/>
              <a:t>Génératrice compound</a:t>
            </a:r>
          </a:p>
        </p:txBody>
      </p:sp>
      <p:sp>
        <p:nvSpPr>
          <p:cNvPr id="8" name="Rectangle 7"/>
          <p:cNvSpPr/>
          <p:nvPr/>
        </p:nvSpPr>
        <p:spPr>
          <a:xfrm>
            <a:off x="4532778" y="154377"/>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continu</a:t>
            </a:r>
          </a:p>
        </p:txBody>
      </p:sp>
    </p:spTree>
    <p:extLst>
      <p:ext uri="{BB962C8B-B14F-4D97-AF65-F5344CB8AC3E}">
        <p14:creationId xmlns:p14="http://schemas.microsoft.com/office/powerpoint/2010/main" val="80563610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2716268" y="1308208"/>
            <a:ext cx="6563520" cy="3220400"/>
          </a:xfrm>
          <a:prstGeom prst="rect">
            <a:avLst/>
          </a:prstGeom>
        </p:spPr>
        <p:style>
          <a:lnRef idx="2">
            <a:schemeClr val="accent1"/>
          </a:lnRef>
          <a:fillRef idx="1">
            <a:schemeClr val="lt1"/>
          </a:fillRef>
          <a:effectRef idx="0">
            <a:schemeClr val="accent1"/>
          </a:effectRef>
          <a:fontRef idx="minor">
            <a:schemeClr val="dk1"/>
          </a:fontRef>
        </p:style>
      </p:pic>
      <p:sp>
        <p:nvSpPr>
          <p:cNvPr id="5" name="Rectangle 4"/>
          <p:cNvSpPr/>
          <p:nvPr/>
        </p:nvSpPr>
        <p:spPr>
          <a:xfrm>
            <a:off x="620485" y="4682446"/>
            <a:ext cx="10929257"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Notons, sur le schéma d'une génération King 200 que la génératrice dispose d'un enroulement série appelé enroulement de compensation.</a:t>
            </a:r>
          </a:p>
          <a:p>
            <a:r>
              <a:rPr lang="fr-FR" dirty="0"/>
              <a:t>Cet enroulement a pour but de limiter la chute de tension de la génératrice à forte charge.</a:t>
            </a:r>
          </a:p>
          <a:p>
            <a:endParaRPr lang="fr-FR" dirty="0"/>
          </a:p>
          <a:p>
            <a:r>
              <a:rPr lang="fr-FR" dirty="0"/>
              <a:t>Etant traversé, comme dans la génératrice série, par le courant débité, son flux vient s'additionner au flux de l'enroulement shunt et donne ainsi une caractéristique tension/débit encore plus constante à fort débit.</a:t>
            </a:r>
          </a:p>
          <a:p>
            <a:endParaRPr lang="fr-FR" dirty="0"/>
          </a:p>
        </p:txBody>
      </p:sp>
      <p:sp>
        <p:nvSpPr>
          <p:cNvPr id="6" name="Rectangle 5"/>
          <p:cNvSpPr/>
          <p:nvPr/>
        </p:nvSpPr>
        <p:spPr>
          <a:xfrm>
            <a:off x="4907933" y="676181"/>
            <a:ext cx="2354362" cy="369332"/>
          </a:xfrm>
          <a:prstGeom prst="rect">
            <a:avLst/>
          </a:prstGeom>
        </p:spPr>
        <p:txBody>
          <a:bodyPr wrap="none">
            <a:spAutoFit/>
          </a:bodyPr>
          <a:lstStyle/>
          <a:p>
            <a:r>
              <a:rPr lang="fr-FR" dirty="0"/>
              <a:t>Génératrice compound</a:t>
            </a:r>
          </a:p>
        </p:txBody>
      </p:sp>
      <p:sp>
        <p:nvSpPr>
          <p:cNvPr id="8" name="Rectangle 7"/>
          <p:cNvSpPr/>
          <p:nvPr/>
        </p:nvSpPr>
        <p:spPr>
          <a:xfrm>
            <a:off x="4532778" y="154377"/>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continu</a:t>
            </a:r>
          </a:p>
        </p:txBody>
      </p:sp>
    </p:spTree>
    <p:extLst>
      <p:ext uri="{BB962C8B-B14F-4D97-AF65-F5344CB8AC3E}">
        <p14:creationId xmlns:p14="http://schemas.microsoft.com/office/powerpoint/2010/main" val="4030998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9CC5511-58E3-C764-9593-E2D1CFC5D21C}"/>
              </a:ext>
            </a:extLst>
          </p:cNvPr>
          <p:cNvSpPr txBox="1"/>
          <p:nvPr/>
        </p:nvSpPr>
        <p:spPr>
          <a:xfrm>
            <a:off x="3291289" y="123977"/>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660400" algn="l"/>
              </a:tabLst>
            </a:pPr>
            <a:r>
              <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D</a:t>
            </a:r>
            <a:r>
              <a:rPr kumimoji="0" lang="fr-FR" altLang="fr-FR" sz="1800" b="0" i="0" u="none" strike="noStrike" cap="none" normalizeH="0" baseline="0" dirty="0" bmk="">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IFFERENTES FORMES D’ENERGIE UTILISEES A BORD</a:t>
            </a:r>
            <a:endPar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6" name="ZoneTexte 5">
            <a:extLst>
              <a:ext uri="{FF2B5EF4-FFF2-40B4-BE49-F238E27FC236}">
                <a16:creationId xmlns:a16="http://schemas.microsoft.com/office/drawing/2014/main" id="{E413A946-8A4F-FF1B-C6B8-E367B43DB2D8}"/>
              </a:ext>
            </a:extLst>
          </p:cNvPr>
          <p:cNvSpPr txBox="1"/>
          <p:nvPr/>
        </p:nvSpPr>
        <p:spPr>
          <a:xfrm>
            <a:off x="3291289" y="631792"/>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200"/>
              <a:tabLst>
                <a:tab pos="0" algn="l"/>
              </a:tabLst>
            </a:pPr>
            <a:r>
              <a:rPr lang="fr-FR" sz="1800" u="none" strike="noStrike" spc="-50" dirty="0">
                <a:effectLst/>
                <a:ea typeface="Times New Roman" panose="02020603050405020304" pitchFamily="18" charset="0"/>
                <a:cs typeface="Times New Roman" panose="02020603050405020304" pitchFamily="18" charset="0"/>
              </a:rPr>
              <a:t>ENERGIE ELECTRIQUE</a:t>
            </a:r>
          </a:p>
        </p:txBody>
      </p:sp>
      <p:sp>
        <p:nvSpPr>
          <p:cNvPr id="2" name="ZoneTexte 1">
            <a:extLst>
              <a:ext uri="{FF2B5EF4-FFF2-40B4-BE49-F238E27FC236}">
                <a16:creationId xmlns:a16="http://schemas.microsoft.com/office/drawing/2014/main" id="{D4C3CD87-1EA1-04ED-1319-B1FB93762C33}"/>
              </a:ext>
            </a:extLst>
          </p:cNvPr>
          <p:cNvSpPr txBox="1"/>
          <p:nvPr/>
        </p:nvSpPr>
        <p:spPr>
          <a:xfrm>
            <a:off x="5677818" y="1114434"/>
            <a:ext cx="132477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tabLst>
                <a:tab pos="0" algn="l"/>
              </a:tabLst>
            </a:pPr>
            <a:r>
              <a:rPr lang="fr-FR" sz="1800" spc="-50" dirty="0">
                <a:effectLst/>
                <a:ea typeface="Times New Roman" panose="02020603050405020304" pitchFamily="18" charset="0"/>
              </a:rPr>
              <a:t>AVANTAGES</a:t>
            </a:r>
          </a:p>
        </p:txBody>
      </p:sp>
      <p:sp>
        <p:nvSpPr>
          <p:cNvPr id="3" name="Rectangle 2"/>
          <p:cNvSpPr/>
          <p:nvPr/>
        </p:nvSpPr>
        <p:spPr>
          <a:xfrm>
            <a:off x="217715" y="1597076"/>
            <a:ext cx="7794171" cy="476027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ts val="2600"/>
              </a:lnSpc>
            </a:pPr>
            <a:r>
              <a:rPr lang="fr-FR" b="1" dirty="0"/>
              <a:t>FACILITE D’ADAPTATION</a:t>
            </a:r>
          </a:p>
          <a:p>
            <a:pPr algn="just">
              <a:lnSpc>
                <a:spcPts val="2600"/>
              </a:lnSpc>
            </a:pPr>
            <a:r>
              <a:rPr lang="fr-FR" dirty="0"/>
              <a:t>Par l'utilisation de : </a:t>
            </a:r>
          </a:p>
          <a:p>
            <a:pPr marL="285750" indent="-285750" algn="just">
              <a:lnSpc>
                <a:spcPts val="2600"/>
              </a:lnSpc>
              <a:buFont typeface="Arial" panose="020B0604020202020204" pitchFamily="34" charset="0"/>
              <a:buChar char="•"/>
            </a:pPr>
            <a:r>
              <a:rPr lang="fr-FR" dirty="0"/>
              <a:t>rhéostats, de diviseurs de tension, de transformateurs de tension, </a:t>
            </a:r>
          </a:p>
          <a:p>
            <a:pPr marL="285750" indent="-285750" algn="just">
              <a:lnSpc>
                <a:spcPts val="2600"/>
              </a:lnSpc>
              <a:buFont typeface="Arial" panose="020B0604020202020204" pitchFamily="34" charset="0"/>
              <a:buChar char="•"/>
            </a:pPr>
            <a:r>
              <a:rPr lang="fr-FR" dirty="0"/>
              <a:t>d'organes amplificateurs répondant aux besoins d’alimentation de servitudes données.</a:t>
            </a:r>
          </a:p>
          <a:p>
            <a:pPr algn="just">
              <a:lnSpc>
                <a:spcPts val="2600"/>
              </a:lnSpc>
            </a:pPr>
            <a:r>
              <a:rPr lang="fr-FR" b="1" dirty="0"/>
              <a:t>CAPACITE DE SURCHARGE</a:t>
            </a:r>
          </a:p>
          <a:p>
            <a:pPr marL="285750" indent="-285750" algn="just">
              <a:lnSpc>
                <a:spcPts val="2600"/>
              </a:lnSpc>
              <a:buFont typeface="Arial" panose="020B0604020202020204" pitchFamily="34" charset="0"/>
              <a:buChar char="•"/>
            </a:pPr>
            <a:r>
              <a:rPr lang="fr-FR" dirty="0"/>
              <a:t>Un générateur électrique peut, selon les besoins du réseau, fournir une puissance  accrue mais limitée dans le temps.</a:t>
            </a:r>
          </a:p>
          <a:p>
            <a:pPr marL="285750" indent="-285750" algn="just">
              <a:lnSpc>
                <a:spcPts val="2600"/>
              </a:lnSpc>
              <a:buFont typeface="Arial" panose="020B0604020202020204" pitchFamily="34" charset="0"/>
              <a:buChar char="•"/>
            </a:pPr>
            <a:r>
              <a:rPr lang="fr-FR" dirty="0"/>
              <a:t>Ce résultat est obtenu sans échauffement excessif, les câbles transportant cette énergie peuvent supporter cette charge sans dommage.</a:t>
            </a:r>
          </a:p>
          <a:p>
            <a:pPr algn="just">
              <a:lnSpc>
                <a:spcPts val="2600"/>
              </a:lnSpc>
            </a:pPr>
            <a:r>
              <a:rPr lang="fr-FR" b="1" dirty="0"/>
              <a:t>FACILITE DE CONTROLE</a:t>
            </a:r>
          </a:p>
          <a:p>
            <a:pPr marL="285750" indent="-285750" algn="just">
              <a:lnSpc>
                <a:spcPts val="2600"/>
              </a:lnSpc>
              <a:buFont typeface="Arial" panose="020B0604020202020204" pitchFamily="34" charset="0"/>
              <a:buChar char="•"/>
            </a:pPr>
            <a:r>
              <a:rPr lang="fr-FR" dirty="0"/>
              <a:t>Un ampèremètre, un voltmètre, ou wattmètre, </a:t>
            </a:r>
          </a:p>
          <a:p>
            <a:pPr marL="285750" indent="-285750" algn="just">
              <a:lnSpc>
                <a:spcPts val="2600"/>
              </a:lnSpc>
              <a:buFont typeface="Arial" panose="020B0604020202020204" pitchFamily="34" charset="0"/>
              <a:buChar char="•"/>
            </a:pPr>
            <a:r>
              <a:rPr lang="fr-FR" dirty="0"/>
              <a:t>une simple lampe témoin suffisent à assurer le contrôle de fonctionnement d'un circuit</a:t>
            </a:r>
          </a:p>
        </p:txBody>
      </p:sp>
      <p:pic>
        <p:nvPicPr>
          <p:cNvPr id="7" name="Image 6"/>
          <p:cNvPicPr>
            <a:picLocks noChangeAspect="1"/>
          </p:cNvPicPr>
          <p:nvPr/>
        </p:nvPicPr>
        <p:blipFill>
          <a:blip r:embed="rId2"/>
          <a:stretch>
            <a:fillRect/>
          </a:stretch>
        </p:blipFill>
        <p:spPr>
          <a:xfrm>
            <a:off x="9092292" y="4379783"/>
            <a:ext cx="2619375" cy="1743075"/>
          </a:xfrm>
          <a:prstGeom prst="rect">
            <a:avLst/>
          </a:prstGeom>
        </p:spPr>
      </p:pic>
      <p:pic>
        <p:nvPicPr>
          <p:cNvPr id="8" name="Image 7"/>
          <p:cNvPicPr>
            <a:picLocks noChangeAspect="1"/>
          </p:cNvPicPr>
          <p:nvPr/>
        </p:nvPicPr>
        <p:blipFill>
          <a:blip r:embed="rId3"/>
          <a:stretch>
            <a:fillRect/>
          </a:stretch>
        </p:blipFill>
        <p:spPr>
          <a:xfrm>
            <a:off x="8198301" y="1767415"/>
            <a:ext cx="2066925" cy="2209800"/>
          </a:xfrm>
          <a:prstGeom prst="rect">
            <a:avLst/>
          </a:prstGeom>
        </p:spPr>
      </p:pic>
      <p:pic>
        <p:nvPicPr>
          <p:cNvPr id="9" name="Image 8"/>
          <p:cNvPicPr>
            <a:picLocks noChangeAspect="1"/>
          </p:cNvPicPr>
          <p:nvPr/>
        </p:nvPicPr>
        <p:blipFill>
          <a:blip r:embed="rId4"/>
          <a:stretch>
            <a:fillRect/>
          </a:stretch>
        </p:blipFill>
        <p:spPr>
          <a:xfrm>
            <a:off x="10401980" y="1459252"/>
            <a:ext cx="1685925" cy="2714625"/>
          </a:xfrm>
          <a:prstGeom prst="rect">
            <a:avLst/>
          </a:prstGeom>
        </p:spPr>
      </p:pic>
    </p:spTree>
    <p:extLst>
      <p:ext uri="{BB962C8B-B14F-4D97-AF65-F5344CB8AC3E}">
        <p14:creationId xmlns:p14="http://schemas.microsoft.com/office/powerpoint/2010/main" val="38776198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2845199" y="3574273"/>
            <a:ext cx="6501600" cy="3197120"/>
          </a:xfrm>
          <a:prstGeom prst="rect">
            <a:avLst/>
          </a:prstGeom>
        </p:spPr>
      </p:pic>
      <p:sp>
        <p:nvSpPr>
          <p:cNvPr id="4" name="Rectangle 3"/>
          <p:cNvSpPr/>
          <p:nvPr/>
        </p:nvSpPr>
        <p:spPr>
          <a:xfrm>
            <a:off x="359226" y="1245343"/>
            <a:ext cx="11092543"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Comme tout générateur, une génératrice présente une résistance interne. Ceci a pour conséquence :</a:t>
            </a:r>
          </a:p>
          <a:p>
            <a:pPr marL="285750" indent="-285750">
              <a:buFont typeface="Arial" panose="020B0604020202020204" pitchFamily="34" charset="0"/>
              <a:buChar char="•"/>
            </a:pPr>
            <a:r>
              <a:rPr lang="fr-FR" dirty="0"/>
              <a:t>si la génératrice est à vide (circuit de gauche), aucun courant ne circule dans sa résistance interne r (résistance de l'induit), et on retrouve donc E (FEM de la génératrice) sur le bornier de sortie ;</a:t>
            </a:r>
          </a:p>
          <a:p>
            <a:pPr marL="285750" indent="-285750">
              <a:buFont typeface="Arial" panose="020B0604020202020204" pitchFamily="34" charset="0"/>
              <a:buChar char="•"/>
            </a:pPr>
            <a:r>
              <a:rPr lang="fr-FR" dirty="0"/>
              <a:t>si la génératrice est connectée sur une charge R (circuit de droite), un courant I = E/(R + r) circule et il se crée alors une chute de tension interne (ri) dans la génératrice ; </a:t>
            </a:r>
          </a:p>
          <a:p>
            <a:r>
              <a:rPr lang="fr-FR" dirty="0"/>
              <a:t>     on ne retrouve alors plus que U = E - ri en sortie de la génératrice.</a:t>
            </a:r>
          </a:p>
        </p:txBody>
      </p:sp>
      <p:sp>
        <p:nvSpPr>
          <p:cNvPr id="5" name="Rectangle 4"/>
          <p:cNvSpPr/>
          <p:nvPr/>
        </p:nvSpPr>
        <p:spPr>
          <a:xfrm>
            <a:off x="4982072" y="666564"/>
            <a:ext cx="2227854" cy="369332"/>
          </a:xfrm>
          <a:prstGeom prst="rect">
            <a:avLst/>
          </a:prstGeom>
        </p:spPr>
        <p:txBody>
          <a:bodyPr wrap="none">
            <a:spAutoFit/>
          </a:bodyPr>
          <a:lstStyle/>
          <a:p>
            <a:r>
              <a:rPr lang="fr-FR" dirty="0"/>
              <a:t>Régulation de tension</a:t>
            </a:r>
          </a:p>
        </p:txBody>
      </p:sp>
      <p:sp>
        <p:nvSpPr>
          <p:cNvPr id="8" name="Rectangle 7"/>
          <p:cNvSpPr/>
          <p:nvPr/>
        </p:nvSpPr>
        <p:spPr>
          <a:xfrm>
            <a:off x="4532778" y="154377"/>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continu</a:t>
            </a:r>
          </a:p>
        </p:txBody>
      </p:sp>
    </p:spTree>
    <p:extLst>
      <p:ext uri="{BB962C8B-B14F-4D97-AF65-F5344CB8AC3E}">
        <p14:creationId xmlns:p14="http://schemas.microsoft.com/office/powerpoint/2010/main" val="69087908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24543" y="1028343"/>
            <a:ext cx="11103428"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Nous ne pouvons pas supprimer la chute de tension ri, </a:t>
            </a:r>
          </a:p>
          <a:p>
            <a:r>
              <a:rPr lang="fr-FR" dirty="0"/>
              <a:t>mais nous pouvons augmenter E afin de garder U = E - ri constante.</a:t>
            </a:r>
          </a:p>
          <a:p>
            <a:r>
              <a:rPr lang="fr-FR" dirty="0"/>
              <a:t>Pour augmenter E, il faut donc augmenter </a:t>
            </a:r>
            <a:r>
              <a:rPr lang="el-GR" dirty="0"/>
              <a:t>ϕ</a:t>
            </a:r>
            <a:r>
              <a:rPr lang="fr-FR" dirty="0"/>
              <a:t> et, pour cela, augmenter le courant inducteur (</a:t>
            </a:r>
            <a:r>
              <a:rPr lang="el-GR" dirty="0"/>
              <a:t>ϕ</a:t>
            </a:r>
            <a:r>
              <a:rPr lang="fr-FR" dirty="0"/>
              <a:t>= </a:t>
            </a:r>
            <a:r>
              <a:rPr lang="fr-FR" dirty="0" err="1"/>
              <a:t>kI</a:t>
            </a:r>
            <a:r>
              <a:rPr lang="fr-FR" dirty="0"/>
              <a:t>).</a:t>
            </a:r>
          </a:p>
          <a:p>
            <a:r>
              <a:rPr lang="fr-FR" dirty="0"/>
              <a:t>dans le cas d'une augmentation de tension U, il faudra diminuer E.</a:t>
            </a:r>
          </a:p>
          <a:p>
            <a:r>
              <a:rPr lang="fr-FR" dirty="0"/>
              <a:t>La solution retenue est donc de mettre un élément de résistance variable en série dans le circuit inducteur.</a:t>
            </a:r>
          </a:p>
          <a:p>
            <a:r>
              <a:rPr lang="fr-FR" dirty="0"/>
              <a:t>Cette résistance variable (</a:t>
            </a:r>
            <a:r>
              <a:rPr lang="fr-FR" dirty="0" err="1"/>
              <a:t>Rx</a:t>
            </a:r>
            <a:r>
              <a:rPr lang="fr-FR" dirty="0"/>
              <a:t>) devra diminuer automatiquement si U diminue, de façon à augmenter I inducteur, donc </a:t>
            </a:r>
            <a:r>
              <a:rPr lang="el-GR" dirty="0"/>
              <a:t>ϕ</a:t>
            </a:r>
            <a:r>
              <a:rPr lang="fr-FR" dirty="0"/>
              <a:t>, donc E (réciproquement, si U augmente).</a:t>
            </a:r>
          </a:p>
        </p:txBody>
      </p:sp>
      <p:sp>
        <p:nvSpPr>
          <p:cNvPr id="6" name="Rectangle 5"/>
          <p:cNvSpPr/>
          <p:nvPr/>
        </p:nvSpPr>
        <p:spPr>
          <a:xfrm>
            <a:off x="5041943" y="411242"/>
            <a:ext cx="2227854" cy="369332"/>
          </a:xfrm>
          <a:prstGeom prst="rect">
            <a:avLst/>
          </a:prstGeom>
        </p:spPr>
        <p:txBody>
          <a:bodyPr wrap="none">
            <a:spAutoFit/>
          </a:bodyPr>
          <a:lstStyle/>
          <a:p>
            <a:r>
              <a:rPr lang="fr-FR" dirty="0"/>
              <a:t>Régulation de tension</a:t>
            </a:r>
          </a:p>
        </p:txBody>
      </p:sp>
      <p:pic>
        <p:nvPicPr>
          <p:cNvPr id="7" name="Image 6"/>
          <p:cNvPicPr>
            <a:picLocks noChangeAspect="1"/>
          </p:cNvPicPr>
          <p:nvPr/>
        </p:nvPicPr>
        <p:blipFill>
          <a:blip r:embed="rId2"/>
          <a:stretch>
            <a:fillRect/>
          </a:stretch>
        </p:blipFill>
        <p:spPr>
          <a:xfrm>
            <a:off x="3942583" y="3185875"/>
            <a:ext cx="4241520" cy="3360080"/>
          </a:xfrm>
          <a:prstGeom prst="rect">
            <a:avLst/>
          </a:prstGeom>
        </p:spPr>
      </p:pic>
      <p:sp>
        <p:nvSpPr>
          <p:cNvPr id="9" name="Rectangle 8"/>
          <p:cNvSpPr/>
          <p:nvPr/>
        </p:nvSpPr>
        <p:spPr>
          <a:xfrm>
            <a:off x="4528531" y="38970"/>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continu</a:t>
            </a:r>
          </a:p>
        </p:txBody>
      </p:sp>
    </p:spTree>
    <p:extLst>
      <p:ext uri="{BB962C8B-B14F-4D97-AF65-F5344CB8AC3E}">
        <p14:creationId xmlns:p14="http://schemas.microsoft.com/office/powerpoint/2010/main" val="32200841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2301305" y="818033"/>
            <a:ext cx="6962438" cy="4351338"/>
          </a:xfrm>
          <a:prstGeom prst="rect">
            <a:avLst/>
          </a:prstGeom>
        </p:spPr>
      </p:pic>
      <p:sp>
        <p:nvSpPr>
          <p:cNvPr id="4" name="Rectangle 3"/>
          <p:cNvSpPr/>
          <p:nvPr/>
        </p:nvSpPr>
        <p:spPr>
          <a:xfrm>
            <a:off x="527955" y="5316402"/>
            <a:ext cx="10755085"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Dans ce type de régulateurs, la résistance variable est constituée d'un empilement de disques de carbone compressés par un ressort dont le tarage est réglable.</a:t>
            </a:r>
          </a:p>
          <a:p>
            <a:pPr marL="285750" indent="-285750">
              <a:buFont typeface="Arial" panose="020B0604020202020204" pitchFamily="34" charset="0"/>
              <a:buChar char="•"/>
            </a:pPr>
            <a:r>
              <a:rPr lang="fr-FR" dirty="0"/>
              <a:t>Une bobine soumise à la tension de sortie de la génératrice augmente la compression des rondelles(ou la diminue) en fonction de la tension de sortie.</a:t>
            </a:r>
          </a:p>
        </p:txBody>
      </p:sp>
      <p:sp>
        <p:nvSpPr>
          <p:cNvPr id="5" name="Rectangle 4"/>
          <p:cNvSpPr/>
          <p:nvPr/>
        </p:nvSpPr>
        <p:spPr>
          <a:xfrm>
            <a:off x="4791570" y="414405"/>
            <a:ext cx="2227854" cy="369332"/>
          </a:xfrm>
          <a:prstGeom prst="rect">
            <a:avLst/>
          </a:prstGeom>
        </p:spPr>
        <p:txBody>
          <a:bodyPr wrap="none">
            <a:spAutoFit/>
          </a:bodyPr>
          <a:lstStyle/>
          <a:p>
            <a:r>
              <a:rPr lang="fr-FR" dirty="0"/>
              <a:t>Régulation de tension</a:t>
            </a:r>
          </a:p>
        </p:txBody>
      </p:sp>
      <p:sp>
        <p:nvSpPr>
          <p:cNvPr id="8" name="Rectangle 7"/>
          <p:cNvSpPr/>
          <p:nvPr/>
        </p:nvSpPr>
        <p:spPr>
          <a:xfrm>
            <a:off x="4500120" y="45073"/>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continu</a:t>
            </a:r>
          </a:p>
        </p:txBody>
      </p:sp>
    </p:spTree>
    <p:extLst>
      <p:ext uri="{BB962C8B-B14F-4D97-AF65-F5344CB8AC3E}">
        <p14:creationId xmlns:p14="http://schemas.microsoft.com/office/powerpoint/2010/main" val="204029552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p:cNvPicPr>
            <a:picLocks noGrp="1" noChangeAspect="1"/>
          </p:cNvPicPr>
          <p:nvPr>
            <p:ph idx="1"/>
          </p:nvPr>
        </p:nvPicPr>
        <p:blipFill>
          <a:blip r:embed="rId2"/>
          <a:stretch>
            <a:fillRect/>
          </a:stretch>
        </p:blipFill>
        <p:spPr>
          <a:xfrm>
            <a:off x="7319202" y="2287939"/>
            <a:ext cx="4330946" cy="2262290"/>
          </a:xfrm>
          <a:prstGeom prst="rect">
            <a:avLst/>
          </a:prstGeom>
        </p:spPr>
      </p:pic>
      <p:sp>
        <p:nvSpPr>
          <p:cNvPr id="5" name="Rectangle 4"/>
          <p:cNvSpPr/>
          <p:nvPr/>
        </p:nvSpPr>
        <p:spPr>
          <a:xfrm>
            <a:off x="283029" y="1319243"/>
            <a:ext cx="6923314" cy="461985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Les régulateurs de tension sont maintenant électroniques et réalisés à base de semi-conducteurs (ampli opérationnel, diode </a:t>
            </a:r>
            <a:r>
              <a:rPr lang="fr-FR" dirty="0" err="1"/>
              <a:t>Zener</a:t>
            </a:r>
            <a:r>
              <a:rPr lang="fr-FR" dirty="0"/>
              <a:t> et transistors). </a:t>
            </a:r>
          </a:p>
          <a:p>
            <a:pPr marL="285750" indent="-285750" algn="just">
              <a:lnSpc>
                <a:spcPct val="150000"/>
              </a:lnSpc>
              <a:buFont typeface="Arial" panose="020B0604020202020204" pitchFamily="34" charset="0"/>
              <a:buChar char="•"/>
            </a:pPr>
            <a:r>
              <a:rPr lang="fr-FR" dirty="0"/>
              <a:t>On n'intervient plus sur le réglage et ils prennent peu de place.</a:t>
            </a:r>
          </a:p>
          <a:p>
            <a:pPr marL="285750" indent="-285750" algn="just">
              <a:lnSpc>
                <a:spcPct val="150000"/>
              </a:lnSpc>
              <a:buFont typeface="Arial" panose="020B0604020202020204" pitchFamily="34" charset="0"/>
              <a:buChar char="•"/>
            </a:pPr>
            <a:r>
              <a:rPr lang="fr-FR" dirty="0"/>
              <a:t>Un ampli opérationnel (OPS) compare la tension de sortie de la génératrice avec une valeur de consigne (</a:t>
            </a:r>
            <a:r>
              <a:rPr lang="fr-FR" dirty="0" err="1"/>
              <a:t>U</a:t>
            </a:r>
            <a:r>
              <a:rPr lang="fr-FR" baseline="-25000" dirty="0" err="1"/>
              <a:t>Consigne</a:t>
            </a:r>
            <a:r>
              <a:rPr lang="fr-FR" dirty="0"/>
              <a:t>) déterminée par la résistance (</a:t>
            </a:r>
            <a:r>
              <a:rPr lang="fr-FR" dirty="0" err="1"/>
              <a:t>R</a:t>
            </a:r>
            <a:r>
              <a:rPr lang="fr-FR" baseline="-25000" dirty="0" err="1"/>
              <a:t>reglage</a:t>
            </a:r>
            <a:r>
              <a:rPr lang="fr-FR" dirty="0"/>
              <a:t>)</a:t>
            </a:r>
          </a:p>
          <a:p>
            <a:pPr marL="285750" indent="-285750" algn="just">
              <a:lnSpc>
                <a:spcPct val="150000"/>
              </a:lnSpc>
              <a:buFont typeface="Arial" panose="020B0604020202020204" pitchFamily="34" charset="0"/>
              <a:buChar char="•"/>
            </a:pPr>
            <a:r>
              <a:rPr lang="fr-FR" dirty="0"/>
              <a:t>Un écart entre les deux tensions délivre une tension d'erreur.</a:t>
            </a:r>
          </a:p>
          <a:p>
            <a:pPr marL="285750" indent="-285750" algn="just">
              <a:lnSpc>
                <a:spcPct val="150000"/>
              </a:lnSpc>
              <a:buFont typeface="Arial" panose="020B0604020202020204" pitchFamily="34" charset="0"/>
              <a:buChar char="•"/>
            </a:pPr>
            <a:r>
              <a:rPr lang="fr-FR" dirty="0"/>
              <a:t>Cette tension est appliquée à la base d'un transistor et le fait plus ou moins conduire, régulant la tension en modulant le courant d'excitation comme le faisait précédemment la pile de carbone.</a:t>
            </a:r>
          </a:p>
        </p:txBody>
      </p:sp>
      <p:sp>
        <p:nvSpPr>
          <p:cNvPr id="6" name="Rectangle 5"/>
          <p:cNvSpPr/>
          <p:nvPr/>
        </p:nvSpPr>
        <p:spPr>
          <a:xfrm>
            <a:off x="4819822" y="497492"/>
            <a:ext cx="2430217" cy="369332"/>
          </a:xfrm>
          <a:prstGeom prst="rect">
            <a:avLst/>
          </a:prstGeom>
        </p:spPr>
        <p:txBody>
          <a:bodyPr wrap="none">
            <a:spAutoFit/>
          </a:bodyPr>
          <a:lstStyle/>
          <a:p>
            <a:r>
              <a:rPr lang="fr-FR" dirty="0"/>
              <a:t>Régulation électronique</a:t>
            </a:r>
          </a:p>
        </p:txBody>
      </p:sp>
      <p:sp>
        <p:nvSpPr>
          <p:cNvPr id="8" name="Rectangle 7"/>
          <p:cNvSpPr/>
          <p:nvPr/>
        </p:nvSpPr>
        <p:spPr>
          <a:xfrm>
            <a:off x="4500120" y="45073"/>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continu</a:t>
            </a:r>
          </a:p>
        </p:txBody>
      </p:sp>
    </p:spTree>
    <p:extLst>
      <p:ext uri="{BB962C8B-B14F-4D97-AF65-F5344CB8AC3E}">
        <p14:creationId xmlns:p14="http://schemas.microsoft.com/office/powerpoint/2010/main" val="26052942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6545941" y="1140467"/>
            <a:ext cx="5352145" cy="4074432"/>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195942" y="796674"/>
            <a:ext cx="6270172" cy="466281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Une génératrice convertit une puissance mécanique en énergie électrique </a:t>
            </a:r>
          </a:p>
          <a:p>
            <a:pPr marL="285750" indent="-285750" algn="just">
              <a:lnSpc>
                <a:spcPct val="150000"/>
              </a:lnSpc>
              <a:buFont typeface="Arial" panose="020B0604020202020204" pitchFamily="34" charset="0"/>
              <a:buChar char="•"/>
            </a:pPr>
            <a:r>
              <a:rPr lang="fr-FR" dirty="0"/>
              <a:t>si l'on alimente une génératrice électriquement, elle se comporte alors en moteur électrique convertissant l'énergie électrique qui l'alimente en énergie mécanique.</a:t>
            </a:r>
          </a:p>
          <a:p>
            <a:pPr marL="285750" indent="-285750" algn="just">
              <a:lnSpc>
                <a:spcPct val="150000"/>
              </a:lnSpc>
              <a:buFont typeface="Arial" panose="020B0604020202020204" pitchFamily="34" charset="0"/>
              <a:buChar char="•"/>
            </a:pPr>
            <a:r>
              <a:rPr lang="fr-FR" dirty="0"/>
              <a:t>Lorsque la séquence de démarrage est terminée, le circuit de commutation supprime l'alimentation de la génératrice qui, entraînée maintenant mécaniquement par le moteur, fournit de l'énergie électrique au réseau de bord.</a:t>
            </a:r>
          </a:p>
          <a:p>
            <a:pPr marL="285750" indent="-285750" algn="just">
              <a:lnSpc>
                <a:spcPct val="150000"/>
              </a:lnSpc>
              <a:buFont typeface="Arial" panose="020B0604020202020204" pitchFamily="34" charset="0"/>
              <a:buChar char="•"/>
            </a:pPr>
            <a:r>
              <a:rPr lang="fr-FR" dirty="0"/>
              <a:t>Une </a:t>
            </a:r>
            <a:r>
              <a:rPr lang="fr-FR" dirty="0" err="1"/>
              <a:t>géné</a:t>
            </a:r>
            <a:r>
              <a:rPr lang="fr-FR" dirty="0"/>
              <a:t>-starter est donc une génératrice fonctionnant à tour de rôle en moteur et en générateur.</a:t>
            </a:r>
          </a:p>
        </p:txBody>
      </p:sp>
      <p:sp>
        <p:nvSpPr>
          <p:cNvPr id="5" name="Rectangle 4"/>
          <p:cNvSpPr/>
          <p:nvPr/>
        </p:nvSpPr>
        <p:spPr>
          <a:xfrm>
            <a:off x="5347018" y="408104"/>
            <a:ext cx="1375826" cy="369332"/>
          </a:xfrm>
          <a:prstGeom prst="rect">
            <a:avLst/>
          </a:prstGeom>
        </p:spPr>
        <p:txBody>
          <a:bodyPr wrap="none">
            <a:spAutoFit/>
          </a:bodyPr>
          <a:lstStyle/>
          <a:p>
            <a:r>
              <a:rPr lang="fr-FR" dirty="0" err="1"/>
              <a:t>Géné</a:t>
            </a:r>
            <a:r>
              <a:rPr lang="fr-FR" dirty="0"/>
              <a:t>-starter</a:t>
            </a:r>
          </a:p>
        </p:txBody>
      </p:sp>
      <p:sp>
        <p:nvSpPr>
          <p:cNvPr id="7" name="Rectangle 6"/>
          <p:cNvSpPr/>
          <p:nvPr/>
        </p:nvSpPr>
        <p:spPr>
          <a:xfrm>
            <a:off x="4500120" y="45073"/>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continu</a:t>
            </a:r>
          </a:p>
        </p:txBody>
      </p:sp>
    </p:spTree>
    <p:extLst>
      <p:ext uri="{BB962C8B-B14F-4D97-AF65-F5344CB8AC3E}">
        <p14:creationId xmlns:p14="http://schemas.microsoft.com/office/powerpoint/2010/main" val="379229001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04791" y="565521"/>
            <a:ext cx="2660280" cy="369332"/>
          </a:xfrm>
          <a:prstGeom prst="rect">
            <a:avLst/>
          </a:prstGeom>
        </p:spPr>
        <p:txBody>
          <a:bodyPr wrap="none">
            <a:spAutoFit/>
          </a:bodyPr>
          <a:lstStyle/>
          <a:p>
            <a:r>
              <a:rPr lang="fr-FR" dirty="0"/>
              <a:t>Protection courant inverse</a:t>
            </a:r>
          </a:p>
        </p:txBody>
      </p:sp>
      <p:sp>
        <p:nvSpPr>
          <p:cNvPr id="6" name="Rectangle 5"/>
          <p:cNvSpPr/>
          <p:nvPr/>
        </p:nvSpPr>
        <p:spPr>
          <a:xfrm>
            <a:off x="283029" y="1085969"/>
            <a:ext cx="7336971" cy="383181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une génératrice recevant une tension d'alimentation tourne en moteur.</a:t>
            </a:r>
          </a:p>
          <a:p>
            <a:pPr marL="285750" indent="-285750" algn="just">
              <a:lnSpc>
                <a:spcPct val="150000"/>
              </a:lnSpc>
              <a:buFont typeface="Arial" panose="020B0604020202020204" pitchFamily="34" charset="0"/>
              <a:buChar char="•"/>
            </a:pPr>
            <a:r>
              <a:rPr lang="fr-FR" dirty="0"/>
              <a:t>Dans le cas où la tension du réseau auquel est reliée la génératrice est supérieure à la tension fournie par la génératrice, il va s'établir un courant du réseau vers la génératrice (courant inverse). </a:t>
            </a:r>
          </a:p>
          <a:p>
            <a:pPr marL="285750" indent="-285750" algn="just">
              <a:lnSpc>
                <a:spcPct val="150000"/>
              </a:lnSpc>
              <a:buFont typeface="Arial" panose="020B0604020202020204" pitchFamily="34" charset="0"/>
              <a:buChar char="•"/>
            </a:pPr>
            <a:r>
              <a:rPr lang="fr-FR" dirty="0"/>
              <a:t>Celle-ci tournerait alors en moteur, ce qui peut être dommageable.</a:t>
            </a:r>
          </a:p>
          <a:p>
            <a:pPr marL="285750" indent="-285750" algn="just">
              <a:lnSpc>
                <a:spcPct val="150000"/>
              </a:lnSpc>
              <a:buFont typeface="Arial" panose="020B0604020202020204" pitchFamily="34" charset="0"/>
              <a:buChar char="•"/>
            </a:pPr>
            <a:r>
              <a:rPr lang="fr-FR" dirty="0"/>
              <a:t>Une génératrice n'est donc pas reliée au réseau de bord directement, mais à travers un organe de protection : </a:t>
            </a:r>
            <a:r>
              <a:rPr lang="fr-FR" b="1" dirty="0"/>
              <a:t>le conjoncteur-disjoncte</a:t>
            </a:r>
            <a:r>
              <a:rPr lang="fr-FR" dirty="0"/>
              <a:t>ur.</a:t>
            </a:r>
          </a:p>
          <a:p>
            <a:pPr marL="285750" indent="-285750" algn="just">
              <a:lnSpc>
                <a:spcPct val="150000"/>
              </a:lnSpc>
              <a:buFont typeface="Arial" panose="020B0604020202020204" pitchFamily="34" charset="0"/>
              <a:buChar char="•"/>
            </a:pPr>
            <a:r>
              <a:rPr lang="fr-FR" dirty="0"/>
              <a:t>Il s'ouvre automatiquement si le courant circule dans le mauvais sens et ne peut être fermé que lorsque les conditions redeviennent normales.</a:t>
            </a:r>
          </a:p>
        </p:txBody>
      </p:sp>
      <p:sp>
        <p:nvSpPr>
          <p:cNvPr id="7" name="Rectangle 6"/>
          <p:cNvSpPr/>
          <p:nvPr/>
        </p:nvSpPr>
        <p:spPr>
          <a:xfrm>
            <a:off x="4500120" y="45073"/>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continu</a:t>
            </a:r>
          </a:p>
        </p:txBody>
      </p:sp>
      <p:pic>
        <p:nvPicPr>
          <p:cNvPr id="8" name="Image 7"/>
          <p:cNvPicPr>
            <a:picLocks noChangeAspect="1"/>
          </p:cNvPicPr>
          <p:nvPr/>
        </p:nvPicPr>
        <p:blipFill>
          <a:blip r:embed="rId2"/>
          <a:stretch>
            <a:fillRect/>
          </a:stretch>
        </p:blipFill>
        <p:spPr>
          <a:xfrm>
            <a:off x="8013840" y="1545770"/>
            <a:ext cx="3606134" cy="2856735"/>
          </a:xfrm>
          <a:prstGeom prst="rect">
            <a:avLst/>
          </a:prstGeom>
        </p:spPr>
      </p:pic>
    </p:spTree>
    <p:extLst>
      <p:ext uri="{BB962C8B-B14F-4D97-AF65-F5344CB8AC3E}">
        <p14:creationId xmlns:p14="http://schemas.microsoft.com/office/powerpoint/2010/main" val="329616000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6825343" y="983115"/>
            <a:ext cx="5191646" cy="2889261"/>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152402" y="1010055"/>
            <a:ext cx="6564084" cy="286232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Le conjoncteur-disjoncteur a deux buts </a:t>
            </a:r>
            <a:r>
              <a:rPr lang="fr-FR" dirty="0"/>
              <a:t>:</a:t>
            </a:r>
          </a:p>
          <a:p>
            <a:pPr algn="just"/>
            <a:endParaRPr lang="fr-FR" dirty="0"/>
          </a:p>
          <a:p>
            <a:pPr marL="342900" indent="-342900" algn="just">
              <a:buFont typeface="Arial" panose="020B0604020202020204" pitchFamily="34" charset="0"/>
              <a:buChar char="•"/>
            </a:pPr>
            <a:r>
              <a:rPr lang="fr-FR" dirty="0"/>
              <a:t>permettre de connecter la génératrice au réseau de bord seulement </a:t>
            </a:r>
          </a:p>
          <a:p>
            <a:r>
              <a:rPr lang="fr-FR" b="1" dirty="0"/>
              <a:t>Condition nécessaire:</a:t>
            </a:r>
          </a:p>
          <a:p>
            <a:pPr marL="742950" lvl="1" indent="-285750" algn="just">
              <a:buFont typeface="Courier New" panose="02070309020205020404" pitchFamily="49" charset="0"/>
              <a:buChar char="o"/>
            </a:pPr>
            <a:r>
              <a:rPr lang="fr-FR" dirty="0"/>
              <a:t>	Tension Gene &gt; Tension réseau Bord</a:t>
            </a:r>
          </a:p>
          <a:p>
            <a:pPr marL="742950" lvl="1" indent="-285750" algn="just">
              <a:buFont typeface="Courier New" panose="02070309020205020404" pitchFamily="49" charset="0"/>
              <a:buChar char="o"/>
            </a:pPr>
            <a:r>
              <a:rPr lang="fr-FR" dirty="0"/>
              <a:t>	Donc : Courant sens génératrice → réseau (conjonction) ;</a:t>
            </a:r>
          </a:p>
          <a:p>
            <a:pPr marL="342900" indent="-342900" algn="just">
              <a:buFont typeface="Arial" panose="020B0604020202020204" pitchFamily="34" charset="0"/>
              <a:buChar char="•"/>
            </a:pPr>
            <a:r>
              <a:rPr lang="fr-FR" dirty="0"/>
              <a:t>déconnecter la génératrice du réseau de bord si un courant s'établit sens réseau → génératrice (15 à 25 ampères) (disjonction).</a:t>
            </a:r>
          </a:p>
        </p:txBody>
      </p:sp>
      <p:sp>
        <p:nvSpPr>
          <p:cNvPr id="6" name="Rectangle 5"/>
          <p:cNvSpPr/>
          <p:nvPr/>
        </p:nvSpPr>
        <p:spPr>
          <a:xfrm>
            <a:off x="4747325" y="402709"/>
            <a:ext cx="2462341" cy="369332"/>
          </a:xfrm>
          <a:prstGeom prst="rect">
            <a:avLst/>
          </a:prstGeom>
        </p:spPr>
        <p:txBody>
          <a:bodyPr wrap="none">
            <a:spAutoFit/>
          </a:bodyPr>
          <a:lstStyle/>
          <a:p>
            <a:r>
              <a:rPr lang="fr-FR" dirty="0"/>
              <a:t>Conjoncteur-disjoncteur</a:t>
            </a:r>
          </a:p>
        </p:txBody>
      </p:sp>
      <p:sp>
        <p:nvSpPr>
          <p:cNvPr id="2" name="Rectangle 1"/>
          <p:cNvSpPr/>
          <p:nvPr/>
        </p:nvSpPr>
        <p:spPr>
          <a:xfrm>
            <a:off x="111514" y="4083450"/>
            <a:ext cx="11975711"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L'ensemble sera donc composé d'un relais comportant deux bobines :</a:t>
            </a:r>
          </a:p>
          <a:p>
            <a:pPr marL="285750" indent="-285750">
              <a:buFont typeface="Arial" panose="020B0604020202020204" pitchFamily="34" charset="0"/>
              <a:buChar char="•"/>
            </a:pPr>
            <a:r>
              <a:rPr lang="fr-FR" dirty="0"/>
              <a:t> (B</a:t>
            </a:r>
            <a:r>
              <a:rPr lang="fr-FR" baseline="-25000" dirty="0"/>
              <a:t>1</a:t>
            </a:r>
            <a:r>
              <a:rPr lang="fr-FR" dirty="0"/>
              <a:t>) est conçue de façon à actionner le contact de puissance (C) que si la tension d'alimentation dépasse une valeur donnée </a:t>
            </a:r>
            <a:br>
              <a:rPr lang="fr-FR" dirty="0"/>
            </a:br>
            <a:r>
              <a:rPr lang="fr-FR" dirty="0"/>
              <a:t>cette bobine s'appelle bobine de tension ;</a:t>
            </a:r>
          </a:p>
          <a:p>
            <a:pPr marL="285750" indent="-285750">
              <a:buFont typeface="Arial" panose="020B0604020202020204" pitchFamily="34" charset="0"/>
              <a:buChar char="•"/>
            </a:pPr>
            <a:r>
              <a:rPr lang="fr-FR" dirty="0"/>
              <a:t>(B</a:t>
            </a:r>
            <a:r>
              <a:rPr lang="fr-FR" baseline="-25000" dirty="0"/>
              <a:t>2</a:t>
            </a:r>
            <a:r>
              <a:rPr lang="fr-FR" dirty="0"/>
              <a:t>) est constituée d'une simple spire traversée par le courant débité (spire série) ; </a:t>
            </a:r>
            <a:br>
              <a:rPr lang="fr-FR" dirty="0"/>
            </a:br>
            <a:r>
              <a:rPr lang="fr-FR" dirty="0"/>
              <a:t>son flux s'ajoute à la bobine de tension pour la conjonction si le courant circule dans le sens correct(renforce la conjonction) son flux se retranche de celui de la bobine de tension si le courant circule dans le sens contraire (créant la disjonction).</a:t>
            </a:r>
          </a:p>
        </p:txBody>
      </p:sp>
      <p:sp>
        <p:nvSpPr>
          <p:cNvPr id="7" name="Rectangle 6"/>
          <p:cNvSpPr/>
          <p:nvPr/>
        </p:nvSpPr>
        <p:spPr>
          <a:xfrm>
            <a:off x="4500120" y="45073"/>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continu</a:t>
            </a:r>
          </a:p>
        </p:txBody>
      </p:sp>
    </p:spTree>
    <p:extLst>
      <p:ext uri="{BB962C8B-B14F-4D97-AF65-F5344CB8AC3E}">
        <p14:creationId xmlns:p14="http://schemas.microsoft.com/office/powerpoint/2010/main" val="234627184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7844" y="1438194"/>
            <a:ext cx="6419850" cy="424731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Wingdings" panose="05000000000000000000" pitchFamily="2" charset="2"/>
              <a:buChar char="Ø"/>
            </a:pPr>
            <a:r>
              <a:rPr lang="fr-FR" dirty="0"/>
              <a:t>Ce type de conjoncteur-disjoncteur simple présente deux défauts :</a:t>
            </a:r>
          </a:p>
          <a:p>
            <a:pPr marL="285750" indent="-285750">
              <a:buFont typeface="Arial" panose="020B0604020202020204" pitchFamily="34" charset="0"/>
              <a:buChar char="•"/>
            </a:pPr>
            <a:r>
              <a:rPr lang="fr-FR" dirty="0"/>
              <a:t>génératrice est branchée à l'envers:  C fermera quand même;</a:t>
            </a:r>
          </a:p>
          <a:p>
            <a:pPr marL="285750" indent="-285750">
              <a:buFont typeface="Arial" panose="020B0604020202020204" pitchFamily="34" charset="0"/>
              <a:buChar char="•"/>
            </a:pPr>
            <a:r>
              <a:rPr lang="fr-FR" dirty="0"/>
              <a:t>si elle est branchée correctement et si sa tension chute juste en dessous de la tension de collage:</a:t>
            </a:r>
          </a:p>
          <a:p>
            <a:pPr marL="742950" lvl="1" indent="-285750">
              <a:buFont typeface="Courier New" panose="02070309020205020404" pitchFamily="49" charset="0"/>
              <a:buChar char="o"/>
            </a:pPr>
            <a:r>
              <a:rPr lang="fr-FR" dirty="0"/>
              <a:t>C s'ouvre</a:t>
            </a:r>
          </a:p>
          <a:p>
            <a:pPr marL="742950" lvl="1" indent="-285750">
              <a:buFont typeface="Courier New" panose="02070309020205020404" pitchFamily="49" charset="0"/>
              <a:buChar char="o"/>
            </a:pPr>
            <a:r>
              <a:rPr lang="fr-FR" dirty="0"/>
              <a:t>alors I débitée passe à zéro </a:t>
            </a:r>
          </a:p>
          <a:p>
            <a:pPr marL="742950" lvl="1" indent="-285750">
              <a:buFont typeface="Courier New" panose="02070309020205020404" pitchFamily="49" charset="0"/>
              <a:buChar char="o"/>
            </a:pPr>
            <a:r>
              <a:rPr lang="fr-FR" dirty="0"/>
              <a:t>U</a:t>
            </a:r>
            <a:r>
              <a:rPr lang="fr-FR" baseline="-25000" dirty="0"/>
              <a:t>GEN</a:t>
            </a:r>
            <a:r>
              <a:rPr lang="fr-FR" dirty="0"/>
              <a:t> remonte (</a:t>
            </a:r>
            <a:r>
              <a:rPr lang="fr-FR" dirty="0" err="1"/>
              <a:t>U</a:t>
            </a:r>
            <a:r>
              <a:rPr lang="fr-FR" baseline="-25000" dirty="0" err="1"/>
              <a:t>Gen</a:t>
            </a:r>
            <a:r>
              <a:rPr lang="fr-FR" dirty="0"/>
              <a:t> = E – ri)</a:t>
            </a:r>
          </a:p>
          <a:p>
            <a:pPr marL="742950" lvl="1" indent="-285750">
              <a:buFont typeface="Courier New" panose="02070309020205020404" pitchFamily="49" charset="0"/>
              <a:buChar char="o"/>
            </a:pPr>
            <a:r>
              <a:rPr lang="fr-FR" dirty="0"/>
              <a:t>Possibilité fermeture C </a:t>
            </a:r>
          </a:p>
          <a:p>
            <a:pPr marL="742950" lvl="1" indent="-285750">
              <a:buFont typeface="Courier New" panose="02070309020205020404" pitchFamily="49" charset="0"/>
              <a:buChar char="o"/>
            </a:pPr>
            <a:r>
              <a:rPr lang="fr-FR" dirty="0"/>
              <a:t>Le phénomène se renouvelle: Ce phénomène de battement </a:t>
            </a:r>
          </a:p>
          <a:p>
            <a:pPr marL="285750" indent="-285750">
              <a:buFont typeface="Arial" panose="020B0604020202020204" pitchFamily="34" charset="0"/>
              <a:buChar char="•"/>
            </a:pPr>
            <a:r>
              <a:rPr lang="fr-FR" dirty="0"/>
              <a:t>Ce phénomène de battement créateur d'arcs (I traversant C peut être de 200 à 400 ampères) est préjudiciable au circuit.</a:t>
            </a:r>
          </a:p>
          <a:p>
            <a:endParaRPr lang="fr-FR" dirty="0"/>
          </a:p>
          <a:p>
            <a:pPr marL="285750" indent="-285750">
              <a:buFont typeface="Arial" panose="020B0604020202020204" pitchFamily="34" charset="0"/>
              <a:buChar char="•"/>
            </a:pPr>
            <a:r>
              <a:rPr lang="fr-FR" dirty="0"/>
              <a:t>Des améliorations ont donc été apportées au modèle de base.</a:t>
            </a:r>
          </a:p>
        </p:txBody>
      </p:sp>
      <p:pic>
        <p:nvPicPr>
          <p:cNvPr id="5" name="Espace réservé du contenu 4"/>
          <p:cNvPicPr>
            <a:picLocks noGrp="1" noChangeAspect="1"/>
          </p:cNvPicPr>
          <p:nvPr>
            <p:ph idx="1"/>
          </p:nvPr>
        </p:nvPicPr>
        <p:blipFill>
          <a:blip r:embed="rId2"/>
          <a:stretch>
            <a:fillRect/>
          </a:stretch>
        </p:blipFill>
        <p:spPr>
          <a:xfrm>
            <a:off x="6644020" y="2034313"/>
            <a:ext cx="5434566" cy="2778080"/>
          </a:xfrm>
          <a:prstGeom prst="rect">
            <a:avLst/>
          </a:prstGeom>
        </p:spPr>
        <p:style>
          <a:lnRef idx="2">
            <a:schemeClr val="accent2"/>
          </a:lnRef>
          <a:fillRef idx="1">
            <a:schemeClr val="lt1"/>
          </a:fillRef>
          <a:effectRef idx="0">
            <a:schemeClr val="accent2"/>
          </a:effectRef>
          <a:fontRef idx="minor">
            <a:schemeClr val="dk1"/>
          </a:fontRef>
        </p:style>
      </p:pic>
      <p:sp>
        <p:nvSpPr>
          <p:cNvPr id="6" name="Rectangle 5"/>
          <p:cNvSpPr/>
          <p:nvPr/>
        </p:nvSpPr>
        <p:spPr>
          <a:xfrm>
            <a:off x="4747325" y="402709"/>
            <a:ext cx="2462341" cy="369332"/>
          </a:xfrm>
          <a:prstGeom prst="rect">
            <a:avLst/>
          </a:prstGeom>
        </p:spPr>
        <p:txBody>
          <a:bodyPr wrap="none">
            <a:spAutoFit/>
          </a:bodyPr>
          <a:lstStyle/>
          <a:p>
            <a:r>
              <a:rPr lang="fr-FR" dirty="0"/>
              <a:t>Conjoncteur-disjoncteur</a:t>
            </a:r>
          </a:p>
        </p:txBody>
      </p:sp>
      <p:sp>
        <p:nvSpPr>
          <p:cNvPr id="7" name="Rectangle 6"/>
          <p:cNvSpPr/>
          <p:nvPr/>
        </p:nvSpPr>
        <p:spPr>
          <a:xfrm>
            <a:off x="4500120" y="45073"/>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continu</a:t>
            </a:r>
          </a:p>
        </p:txBody>
      </p:sp>
    </p:spTree>
    <p:extLst>
      <p:ext uri="{BB962C8B-B14F-4D97-AF65-F5344CB8AC3E}">
        <p14:creationId xmlns:p14="http://schemas.microsoft.com/office/powerpoint/2010/main" val="19020226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6453963" y="1089248"/>
            <a:ext cx="5576464" cy="2722023"/>
          </a:xfrm>
          <a:prstGeom prst="rect">
            <a:avLst/>
          </a:prstGeom>
        </p:spPr>
        <p:style>
          <a:lnRef idx="2">
            <a:schemeClr val="accent2"/>
          </a:lnRef>
          <a:fillRef idx="1">
            <a:schemeClr val="lt1"/>
          </a:fillRef>
          <a:effectRef idx="0">
            <a:schemeClr val="accent2"/>
          </a:effectRef>
          <a:fontRef idx="minor">
            <a:schemeClr val="dk1"/>
          </a:fontRef>
        </p:style>
      </p:pic>
      <p:sp>
        <p:nvSpPr>
          <p:cNvPr id="5" name="Rectangle 4"/>
          <p:cNvSpPr/>
          <p:nvPr/>
        </p:nvSpPr>
        <p:spPr>
          <a:xfrm>
            <a:off x="219740" y="1089248"/>
            <a:ext cx="6149162" cy="31393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La bobine de tension B1 est polarisée par la diode: elle n'autorisera l'alimentation de la bobine du relais principal que si la génératrice est connectée dans le bon sens.</a:t>
            </a:r>
          </a:p>
          <a:p>
            <a:pPr marL="285750" indent="-285750" algn="just">
              <a:buFont typeface="Arial" panose="020B0604020202020204" pitchFamily="34" charset="0"/>
              <a:buChar char="•"/>
            </a:pPr>
            <a:r>
              <a:rPr lang="fr-FR" dirty="0"/>
              <a:t>L'ensemble B1-B2 ne sert que de relais pilote au relais principal </a:t>
            </a:r>
          </a:p>
          <a:p>
            <a:pPr marL="285750" indent="-285750" algn="just">
              <a:buFont typeface="Arial" panose="020B0604020202020204" pitchFamily="34" charset="0"/>
              <a:buChar char="•"/>
            </a:pPr>
            <a:r>
              <a:rPr lang="fr-FR" dirty="0"/>
              <a:t>Le relais principal connecte la génératrice au réseau de bord </a:t>
            </a:r>
          </a:p>
          <a:p>
            <a:pPr marL="285750" indent="-285750" algn="just">
              <a:buFont typeface="Arial" panose="020B0604020202020204" pitchFamily="34" charset="0"/>
              <a:buChar char="•"/>
            </a:pPr>
            <a:r>
              <a:rPr lang="fr-FR" dirty="0"/>
              <a:t>limiter le battement en choisissant des tensions de collage légèrement différentes pour le relais pilote et le relais principal.</a:t>
            </a:r>
          </a:p>
          <a:p>
            <a:pPr algn="just"/>
            <a:r>
              <a:rPr lang="fr-FR" dirty="0"/>
              <a:t>Ce type de conjoncteur-disjoncteur peut être utilisé sur un monomoteur.</a:t>
            </a:r>
          </a:p>
        </p:txBody>
      </p:sp>
      <p:sp>
        <p:nvSpPr>
          <p:cNvPr id="6" name="Rectangle 5"/>
          <p:cNvSpPr/>
          <p:nvPr/>
        </p:nvSpPr>
        <p:spPr>
          <a:xfrm>
            <a:off x="5035163" y="575605"/>
            <a:ext cx="2462341" cy="369332"/>
          </a:xfrm>
          <a:prstGeom prst="rect">
            <a:avLst/>
          </a:prstGeom>
        </p:spPr>
        <p:txBody>
          <a:bodyPr wrap="none">
            <a:spAutoFit/>
          </a:bodyPr>
          <a:lstStyle/>
          <a:p>
            <a:r>
              <a:rPr lang="fr-FR" dirty="0"/>
              <a:t>Conjoncteur-disjoncteur</a:t>
            </a:r>
          </a:p>
        </p:txBody>
      </p:sp>
      <p:sp>
        <p:nvSpPr>
          <p:cNvPr id="7" name="Rectangle 6"/>
          <p:cNvSpPr/>
          <p:nvPr/>
        </p:nvSpPr>
        <p:spPr>
          <a:xfrm>
            <a:off x="219740" y="4742212"/>
            <a:ext cx="11810687" cy="129586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Sur un avion bimoteur, la génération est constituée de deux génératrices couplées en parallèle.</a:t>
            </a:r>
          </a:p>
          <a:p>
            <a:pPr marL="285750" indent="-285750">
              <a:lnSpc>
                <a:spcPct val="150000"/>
              </a:lnSpc>
              <a:buFont typeface="Arial" panose="020B0604020202020204" pitchFamily="34" charset="0"/>
              <a:buChar char="•"/>
            </a:pPr>
            <a:r>
              <a:rPr lang="fr-FR" dirty="0"/>
              <a:t>Si ce type d'installations ne permet pas de réaliser la connexion de la deuxième génératrice sans problème.</a:t>
            </a:r>
          </a:p>
          <a:p>
            <a:pPr marL="285750" indent="-285750">
              <a:lnSpc>
                <a:spcPct val="150000"/>
              </a:lnSpc>
              <a:buFont typeface="Arial" panose="020B0604020202020204" pitchFamily="34" charset="0"/>
              <a:buChar char="•"/>
            </a:pPr>
            <a:r>
              <a:rPr lang="fr-FR" dirty="0"/>
              <a:t>Il existe donc pour ce type d'avions un conjoncteur-disjoncteur différentiel polarisé.</a:t>
            </a:r>
          </a:p>
        </p:txBody>
      </p:sp>
      <p:sp>
        <p:nvSpPr>
          <p:cNvPr id="8" name="Rectangle 7"/>
          <p:cNvSpPr/>
          <p:nvPr/>
        </p:nvSpPr>
        <p:spPr>
          <a:xfrm>
            <a:off x="4500120" y="45073"/>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continu</a:t>
            </a:r>
          </a:p>
        </p:txBody>
      </p:sp>
    </p:spTree>
    <p:extLst>
      <p:ext uri="{BB962C8B-B14F-4D97-AF65-F5344CB8AC3E}">
        <p14:creationId xmlns:p14="http://schemas.microsoft.com/office/powerpoint/2010/main" val="193432838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5943600" y="846445"/>
            <a:ext cx="6050866" cy="3000821"/>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120502" y="5557586"/>
            <a:ext cx="11873964"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Dans le cas de deux génératrices reliées à la bus, il faut être sûr que la tension de la deuxième génératrice soit légèrement supérieure (2 %) à la tension bus, donc à la tension de la première génératrice connectée avant de la connecter sur la bus.</a:t>
            </a:r>
          </a:p>
        </p:txBody>
      </p:sp>
      <p:sp>
        <p:nvSpPr>
          <p:cNvPr id="5" name="Rectangle 4"/>
          <p:cNvSpPr/>
          <p:nvPr/>
        </p:nvSpPr>
        <p:spPr>
          <a:xfrm>
            <a:off x="3762935" y="384176"/>
            <a:ext cx="4347152" cy="646331"/>
          </a:xfrm>
          <a:prstGeom prst="rect">
            <a:avLst/>
          </a:prstGeom>
        </p:spPr>
        <p:txBody>
          <a:bodyPr wrap="none">
            <a:spAutoFit/>
          </a:bodyPr>
          <a:lstStyle/>
          <a:p>
            <a:r>
              <a:rPr lang="fr-FR" dirty="0"/>
              <a:t>Conjoncteur-disjoncteur différentiel polarisé</a:t>
            </a:r>
          </a:p>
          <a:p>
            <a:endParaRPr lang="fr-FR" dirty="0"/>
          </a:p>
        </p:txBody>
      </p:sp>
      <p:sp>
        <p:nvSpPr>
          <p:cNvPr id="7" name="Rectangle 6"/>
          <p:cNvSpPr/>
          <p:nvPr/>
        </p:nvSpPr>
        <p:spPr>
          <a:xfrm>
            <a:off x="120502" y="846445"/>
            <a:ext cx="5784112" cy="30008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Dans le conjoncteur-disjoncteur polarisé précédent, la bobine de tension B1 est soumise à une tension dépendant seulement de la tension </a:t>
            </a:r>
            <a:r>
              <a:rPr lang="fr-FR" dirty="0" err="1"/>
              <a:t>U</a:t>
            </a:r>
            <a:r>
              <a:rPr lang="fr-FR" baseline="-25000" dirty="0" err="1"/>
              <a:t>Gen</a:t>
            </a:r>
            <a:r>
              <a:rPr lang="fr-FR" dirty="0"/>
              <a:t> </a:t>
            </a:r>
          </a:p>
          <a:p>
            <a:pPr marL="285750" indent="-285750" algn="just">
              <a:lnSpc>
                <a:spcPct val="150000"/>
              </a:lnSpc>
              <a:buFont typeface="Arial" panose="020B0604020202020204" pitchFamily="34" charset="0"/>
              <a:buChar char="•"/>
            </a:pPr>
            <a:r>
              <a:rPr lang="fr-FR" dirty="0"/>
              <a:t>Conjoncteur-disjoncteur différentiel polarisé est nécessaire lorsque l'on veut coupler deux génératrices au réseau de bord.</a:t>
            </a:r>
          </a:p>
          <a:p>
            <a:pPr marL="285750" indent="-285750" algn="just">
              <a:lnSpc>
                <a:spcPct val="150000"/>
              </a:lnSpc>
              <a:buFont typeface="Arial" panose="020B0604020202020204" pitchFamily="34" charset="0"/>
              <a:buChar char="•"/>
            </a:pPr>
            <a:r>
              <a:rPr lang="fr-FR" dirty="0"/>
              <a:t>Les génératrices sont couplées en parallèle.</a:t>
            </a:r>
          </a:p>
        </p:txBody>
      </p:sp>
      <p:sp>
        <p:nvSpPr>
          <p:cNvPr id="8" name="Rectangle 7"/>
          <p:cNvSpPr/>
          <p:nvPr/>
        </p:nvSpPr>
        <p:spPr>
          <a:xfrm>
            <a:off x="120502" y="3954507"/>
            <a:ext cx="11873964"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En effet, avant de la connecter à la bus, seule la batterie est éventuellement connectée.</a:t>
            </a:r>
          </a:p>
          <a:p>
            <a:pPr marL="285750" indent="-285750">
              <a:buFont typeface="Arial" panose="020B0604020202020204" pitchFamily="34" charset="0"/>
              <a:buChar char="•"/>
            </a:pPr>
            <a:r>
              <a:rPr lang="fr-FR" dirty="0"/>
              <a:t>Une batterie ne peut pas avoir une tension supérieure à sa tension maximale à pleine charge. </a:t>
            </a:r>
          </a:p>
          <a:p>
            <a:pPr marL="285750" indent="-285750">
              <a:buFont typeface="Arial" panose="020B0604020202020204" pitchFamily="34" charset="0"/>
              <a:buChar char="•"/>
            </a:pPr>
            <a:r>
              <a:rPr lang="fr-FR" dirty="0"/>
              <a:t>On connaît ce paramètre, et il est fixe.</a:t>
            </a:r>
          </a:p>
          <a:p>
            <a:pPr marL="285750" indent="-285750">
              <a:buFont typeface="Arial" panose="020B0604020202020204" pitchFamily="34" charset="0"/>
              <a:buChar char="•"/>
            </a:pPr>
            <a:r>
              <a:rPr lang="fr-FR" dirty="0"/>
              <a:t>Il suffit donc de régler la tension génératrice et la tension de collage du relais pilote à une tension légèrement supérieure à la tension batterie pour être sûr que le courant s'établisse de la génératrice vers la bus.</a:t>
            </a:r>
          </a:p>
        </p:txBody>
      </p:sp>
      <p:sp>
        <p:nvSpPr>
          <p:cNvPr id="9" name="Rectangle 8"/>
          <p:cNvSpPr/>
          <p:nvPr/>
        </p:nvSpPr>
        <p:spPr>
          <a:xfrm>
            <a:off x="4500120" y="45073"/>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continu</a:t>
            </a:r>
          </a:p>
        </p:txBody>
      </p:sp>
    </p:spTree>
    <p:extLst>
      <p:ext uri="{BB962C8B-B14F-4D97-AF65-F5344CB8AC3E}">
        <p14:creationId xmlns:p14="http://schemas.microsoft.com/office/powerpoint/2010/main" val="2152031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81FC1E82-3342-9C04-5F75-55A3DC57DCE6}"/>
              </a:ext>
            </a:extLst>
          </p:cNvPr>
          <p:cNvSpPr txBox="1"/>
          <p:nvPr/>
        </p:nvSpPr>
        <p:spPr>
          <a:xfrm>
            <a:off x="171307" y="1793819"/>
            <a:ext cx="11790033" cy="13388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lvl="0" indent="-285750" algn="just">
              <a:lnSpc>
                <a:spcPct val="150000"/>
              </a:lnSpc>
              <a:buClr>
                <a:srgbClr val="000000"/>
              </a:buClr>
              <a:buSzPts val="1200"/>
              <a:buFont typeface="Wingdings" panose="05000000000000000000" pitchFamily="2" charset="2"/>
              <a:buChar char="Ø"/>
              <a:tabLst>
                <a:tab pos="718820" algn="l"/>
              </a:tabLst>
            </a:pPr>
            <a:r>
              <a:rPr lang="fr-FR" sz="1800" u="none" strike="noStrike" spc="-50" dirty="0">
                <a:effectLst/>
                <a:ea typeface="Times New Roman" panose="02020603050405020304" pitchFamily="18" charset="0"/>
                <a:cs typeface="Times New Roman" panose="02020603050405020304" pitchFamily="18" charset="0"/>
              </a:rPr>
              <a:t>Poids encore élevé au niveau des équipements générateurs et récepteurs, bien qu’en amélioration.</a:t>
            </a:r>
          </a:p>
          <a:p>
            <a:pPr marL="285750" lvl="0" indent="-285750" algn="just">
              <a:lnSpc>
                <a:spcPct val="150000"/>
              </a:lnSpc>
              <a:buClr>
                <a:srgbClr val="000000"/>
              </a:buClr>
              <a:buSzPts val="1200"/>
              <a:buFont typeface="Wingdings" panose="05000000000000000000" pitchFamily="2" charset="2"/>
              <a:buChar char="Ø"/>
              <a:tabLst>
                <a:tab pos="718820" algn="l"/>
              </a:tabLst>
            </a:pPr>
            <a:r>
              <a:rPr lang="fr-FR" sz="1800" u="none" strike="noStrike" spc="-50" dirty="0">
                <a:effectLst/>
                <a:ea typeface="Times New Roman" panose="02020603050405020304" pitchFamily="18" charset="0"/>
                <a:cs typeface="Times New Roman" panose="02020603050405020304" pitchFamily="18" charset="0"/>
              </a:rPr>
              <a:t>Manque d’adaptation aux systèmes nécessitant une puissance élevée (train, freins, </a:t>
            </a:r>
            <a:r>
              <a:rPr lang="fr-FR" sz="1800" u="none" strike="noStrike" spc="-50" dirty="0" err="1">
                <a:effectLst/>
                <a:ea typeface="Times New Roman" panose="02020603050405020304" pitchFamily="18" charset="0"/>
                <a:cs typeface="Times New Roman" panose="02020603050405020304" pitchFamily="18" charset="0"/>
              </a:rPr>
              <a:t>servo-commandes</a:t>
            </a:r>
            <a:r>
              <a:rPr lang="fr-FR" sz="1800" u="none" strike="noStrike" spc="-50" dirty="0">
                <a:effectLst/>
                <a:ea typeface="Times New Roman" panose="02020603050405020304" pitchFamily="18" charset="0"/>
                <a:cs typeface="Times New Roman" panose="02020603050405020304" pitchFamily="18" charset="0"/>
              </a:rPr>
              <a:t>).</a:t>
            </a:r>
          </a:p>
          <a:p>
            <a:pPr marL="285750" marR="482600" lvl="0" indent="-285750" algn="just">
              <a:lnSpc>
                <a:spcPct val="150000"/>
              </a:lnSpc>
              <a:buClr>
                <a:srgbClr val="000000"/>
              </a:buClr>
              <a:buSzPts val="1200"/>
              <a:buFont typeface="Wingdings" panose="05000000000000000000" pitchFamily="2" charset="2"/>
              <a:buChar char="Ø"/>
              <a:tabLst>
                <a:tab pos="718820" algn="l"/>
              </a:tabLst>
            </a:pPr>
            <a:r>
              <a:rPr lang="fr-FR" sz="1800" u="none" strike="noStrike" spc="-50" dirty="0">
                <a:effectLst/>
                <a:ea typeface="Times New Roman" panose="02020603050405020304" pitchFamily="18" charset="0"/>
                <a:cs typeface="Times New Roman" panose="02020603050405020304" pitchFamily="18" charset="0"/>
              </a:rPr>
              <a:t>Risque d'incendie résultant de défauts de court-circuit: nécessité une protection rapide et efficace des circuits incriminés.</a:t>
            </a:r>
          </a:p>
        </p:txBody>
      </p:sp>
      <p:sp>
        <p:nvSpPr>
          <p:cNvPr id="6" name="ZoneTexte 5">
            <a:extLst>
              <a:ext uri="{FF2B5EF4-FFF2-40B4-BE49-F238E27FC236}">
                <a16:creationId xmlns:a16="http://schemas.microsoft.com/office/drawing/2014/main" id="{9AF5AB69-CAD4-B423-3F35-80E3EB3EFD59}"/>
              </a:ext>
            </a:extLst>
          </p:cNvPr>
          <p:cNvSpPr txBox="1"/>
          <p:nvPr/>
        </p:nvSpPr>
        <p:spPr>
          <a:xfrm>
            <a:off x="3291289" y="123977"/>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tab pos="660400" algn="l"/>
              </a:tabLst>
            </a:pPr>
            <a:r>
              <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D</a:t>
            </a:r>
            <a:r>
              <a:rPr kumimoji="0" lang="fr-FR" altLang="fr-FR" sz="1800" b="0" i="0" u="none" strike="noStrike" cap="none" normalizeH="0" baseline="0" dirty="0" bmk="">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IFFERENTES FORMES D’ENERGIE UTILISEES A BORD</a:t>
            </a:r>
            <a:endPar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7" name="ZoneTexte 6">
            <a:extLst>
              <a:ext uri="{FF2B5EF4-FFF2-40B4-BE49-F238E27FC236}">
                <a16:creationId xmlns:a16="http://schemas.microsoft.com/office/drawing/2014/main" id="{8F6FCD33-BC7A-313E-39FB-4B94A32D767E}"/>
              </a:ext>
            </a:extLst>
          </p:cNvPr>
          <p:cNvSpPr txBox="1"/>
          <p:nvPr/>
        </p:nvSpPr>
        <p:spPr>
          <a:xfrm>
            <a:off x="3291289" y="631792"/>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200"/>
              <a:tabLst>
                <a:tab pos="0" algn="l"/>
              </a:tabLst>
            </a:pPr>
            <a:r>
              <a:rPr lang="fr-FR" sz="1800" u="none" strike="noStrike" spc="-50" dirty="0">
                <a:effectLst/>
                <a:ea typeface="Times New Roman" panose="02020603050405020304" pitchFamily="18" charset="0"/>
                <a:cs typeface="Times New Roman" panose="02020603050405020304" pitchFamily="18" charset="0"/>
              </a:rPr>
              <a:t>ENERGIE ELECTRIQUE</a:t>
            </a:r>
          </a:p>
        </p:txBody>
      </p:sp>
      <p:sp>
        <p:nvSpPr>
          <p:cNvPr id="3" name="ZoneTexte 2">
            <a:extLst>
              <a:ext uri="{FF2B5EF4-FFF2-40B4-BE49-F238E27FC236}">
                <a16:creationId xmlns:a16="http://schemas.microsoft.com/office/drawing/2014/main" id="{A0BC9E9B-8E5C-E237-8432-940E3707A2FB}"/>
              </a:ext>
            </a:extLst>
          </p:cNvPr>
          <p:cNvSpPr txBox="1"/>
          <p:nvPr/>
        </p:nvSpPr>
        <p:spPr>
          <a:xfrm>
            <a:off x="5402396" y="1134034"/>
            <a:ext cx="187562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sz="1800" dirty="0">
                <a:solidFill>
                  <a:srgbClr val="000000"/>
                </a:solidFill>
                <a:effectLst/>
                <a:ea typeface="DejaVu Sans" panose="020B0603030804020204" pitchFamily="34" charset="0"/>
              </a:rPr>
              <a:t>INCONVENIENTS</a:t>
            </a:r>
          </a:p>
        </p:txBody>
      </p:sp>
      <p:pic>
        <p:nvPicPr>
          <p:cNvPr id="2" name="Image 1"/>
          <p:cNvPicPr>
            <a:picLocks noChangeAspect="1"/>
          </p:cNvPicPr>
          <p:nvPr/>
        </p:nvPicPr>
        <p:blipFill>
          <a:blip r:embed="rId2"/>
          <a:stretch>
            <a:fillRect/>
          </a:stretch>
        </p:blipFill>
        <p:spPr>
          <a:xfrm>
            <a:off x="715004" y="3746962"/>
            <a:ext cx="3721071" cy="2787211"/>
          </a:xfrm>
          <a:prstGeom prst="rect">
            <a:avLst/>
          </a:prstGeom>
        </p:spPr>
      </p:pic>
      <p:pic>
        <p:nvPicPr>
          <p:cNvPr id="4" name="Image 3"/>
          <p:cNvPicPr>
            <a:picLocks noChangeAspect="1"/>
          </p:cNvPicPr>
          <p:nvPr/>
        </p:nvPicPr>
        <p:blipFill>
          <a:blip r:embed="rId3"/>
          <a:stretch>
            <a:fillRect/>
          </a:stretch>
        </p:blipFill>
        <p:spPr>
          <a:xfrm>
            <a:off x="7530232" y="3746962"/>
            <a:ext cx="3717785" cy="2787211"/>
          </a:xfrm>
          <a:prstGeom prst="rect">
            <a:avLst/>
          </a:prstGeom>
        </p:spPr>
      </p:pic>
    </p:spTree>
    <p:extLst>
      <p:ext uri="{BB962C8B-B14F-4D97-AF65-F5344CB8AC3E}">
        <p14:creationId xmlns:p14="http://schemas.microsoft.com/office/powerpoint/2010/main" val="197361239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3535" y="819926"/>
            <a:ext cx="6297265" cy="34163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La bobine B</a:t>
            </a:r>
            <a:r>
              <a:rPr lang="fr-FR" baseline="-25000" dirty="0"/>
              <a:t>1</a:t>
            </a:r>
            <a:r>
              <a:rPr lang="fr-FR" dirty="0"/>
              <a:t> sera alimentée par la différence de potentiel entre la génératrice et la bus.</a:t>
            </a:r>
          </a:p>
          <a:p>
            <a:pPr marL="285750" indent="-285750" algn="just">
              <a:lnSpc>
                <a:spcPct val="150000"/>
              </a:lnSpc>
              <a:buFont typeface="Arial" panose="020B0604020202020204" pitchFamily="34" charset="0"/>
              <a:buChar char="•"/>
            </a:pPr>
            <a:r>
              <a:rPr lang="fr-FR" dirty="0"/>
              <a:t>Le circuit sera également réalisé de telle sorte que le relais pilote colle seulement si la tension génératrice est supérieure à la tension bus (polarisation).</a:t>
            </a:r>
          </a:p>
          <a:p>
            <a:pPr marL="285750" indent="-285750" algn="just">
              <a:lnSpc>
                <a:spcPct val="150000"/>
              </a:lnSpc>
              <a:buFont typeface="Arial" panose="020B0604020202020204" pitchFamily="34" charset="0"/>
              <a:buChar char="•"/>
            </a:pPr>
            <a:r>
              <a:rPr lang="fr-FR" dirty="0"/>
              <a:t>C'est le rôle du conjoncteur-disjoncteur polarisé différentiel de s'assurer de tout cela, et bien sûr, il continue de jouer son rôle de protection en courant inverse par la bobine B</a:t>
            </a:r>
            <a:r>
              <a:rPr lang="fr-FR" baseline="-25000" dirty="0"/>
              <a:t>2</a:t>
            </a:r>
            <a:r>
              <a:rPr lang="fr-FR" dirty="0"/>
              <a:t>.</a:t>
            </a:r>
          </a:p>
        </p:txBody>
      </p:sp>
      <p:pic>
        <p:nvPicPr>
          <p:cNvPr id="6" name="Espace réservé du contenu 5"/>
          <p:cNvPicPr>
            <a:picLocks noChangeAspect="1"/>
          </p:cNvPicPr>
          <p:nvPr/>
        </p:nvPicPr>
        <p:blipFill>
          <a:blip r:embed="rId2"/>
          <a:stretch>
            <a:fillRect/>
          </a:stretch>
        </p:blipFill>
        <p:spPr>
          <a:xfrm>
            <a:off x="6496493" y="809824"/>
            <a:ext cx="5613990" cy="3383461"/>
          </a:xfrm>
          <a:prstGeom prst="rect">
            <a:avLst/>
          </a:prstGeom>
        </p:spPr>
        <p:style>
          <a:lnRef idx="2">
            <a:schemeClr val="accent2"/>
          </a:lnRef>
          <a:fillRef idx="1">
            <a:schemeClr val="lt1"/>
          </a:fillRef>
          <a:effectRef idx="0">
            <a:schemeClr val="accent2"/>
          </a:effectRef>
          <a:fontRef idx="minor">
            <a:schemeClr val="dk1"/>
          </a:fontRef>
        </p:style>
      </p:pic>
      <p:sp>
        <p:nvSpPr>
          <p:cNvPr id="7" name="Rectangle 6"/>
          <p:cNvSpPr/>
          <p:nvPr/>
        </p:nvSpPr>
        <p:spPr>
          <a:xfrm>
            <a:off x="3706355" y="411858"/>
            <a:ext cx="4347152" cy="369332"/>
          </a:xfrm>
          <a:prstGeom prst="rect">
            <a:avLst/>
          </a:prstGeom>
        </p:spPr>
        <p:txBody>
          <a:bodyPr wrap="none">
            <a:spAutoFit/>
          </a:bodyPr>
          <a:lstStyle/>
          <a:p>
            <a:r>
              <a:rPr lang="fr-FR" dirty="0"/>
              <a:t>Conjoncteur-disjoncteur différentiel polarisé</a:t>
            </a:r>
          </a:p>
        </p:txBody>
      </p:sp>
      <p:sp>
        <p:nvSpPr>
          <p:cNvPr id="8" name="Rectangle 7"/>
          <p:cNvSpPr/>
          <p:nvPr/>
        </p:nvSpPr>
        <p:spPr>
          <a:xfrm>
            <a:off x="103535" y="4385170"/>
            <a:ext cx="12006948"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Le conjoncteur-disjoncteur n'existe que sur les générations avec génératrices à courant continu.</a:t>
            </a:r>
          </a:p>
          <a:p>
            <a:pPr marL="285750" indent="-285750" algn="just">
              <a:lnSpc>
                <a:spcPct val="150000"/>
              </a:lnSpc>
              <a:buFont typeface="Arial" panose="020B0604020202020204" pitchFamily="34" charset="0"/>
              <a:buChar char="•"/>
            </a:pPr>
            <a:r>
              <a:rPr lang="fr-FR" dirty="0"/>
              <a:t>Les avions équipés d'alternateurs pour générer une tension continue n'ont pas besoin de protection courant inverse du fait des diodes de redressement ne laissant circuler le courant que dans un seul sens. Mais il existe toujours un contacteur pour relier la génératrice au réseau.</a:t>
            </a:r>
          </a:p>
        </p:txBody>
      </p:sp>
      <p:sp>
        <p:nvSpPr>
          <p:cNvPr id="9" name="Rectangle 8"/>
          <p:cNvSpPr/>
          <p:nvPr/>
        </p:nvSpPr>
        <p:spPr>
          <a:xfrm>
            <a:off x="4500120" y="45073"/>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continu</a:t>
            </a:r>
          </a:p>
        </p:txBody>
      </p:sp>
    </p:spTree>
    <p:extLst>
      <p:ext uri="{BB962C8B-B14F-4D97-AF65-F5344CB8AC3E}">
        <p14:creationId xmlns:p14="http://schemas.microsoft.com/office/powerpoint/2010/main" val="423572170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70097" y="2002539"/>
            <a:ext cx="10515600" cy="1920875"/>
          </a:xfrm>
        </p:spPr>
        <p:style>
          <a:lnRef idx="1">
            <a:schemeClr val="accent3"/>
          </a:lnRef>
          <a:fillRef idx="2">
            <a:schemeClr val="accent3"/>
          </a:fillRef>
          <a:effectRef idx="1">
            <a:schemeClr val="accent3"/>
          </a:effectRef>
          <a:fontRef idx="minor">
            <a:schemeClr val="dk1"/>
          </a:fontRef>
        </p:style>
        <p:txBody>
          <a:bodyPr>
            <a:normAutofit/>
          </a:bodyPr>
          <a:lstStyle/>
          <a:p>
            <a:pPr algn="ctr">
              <a:lnSpc>
                <a:spcPct val="100000"/>
              </a:lnSpc>
            </a:pPr>
            <a:r>
              <a:rPr lang="fr-FR" sz="5400" b="1" baseline="-25000" dirty="0">
                <a:solidFill>
                  <a:srgbClr val="000000"/>
                </a:solidFill>
                <a:latin typeface="Tahoma" panose="020B0604030504040204" pitchFamily="34" charset="0"/>
              </a:rPr>
              <a:t>Génération de courant alternatif</a:t>
            </a:r>
            <a:endParaRPr lang="fr-FR" sz="5400" dirty="0"/>
          </a:p>
        </p:txBody>
      </p:sp>
    </p:spTree>
    <p:extLst>
      <p:ext uri="{BB962C8B-B14F-4D97-AF65-F5344CB8AC3E}">
        <p14:creationId xmlns:p14="http://schemas.microsoft.com/office/powerpoint/2010/main" val="421673915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309228" y="160892"/>
            <a:ext cx="327583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alternatif </a:t>
            </a:r>
          </a:p>
        </p:txBody>
      </p:sp>
      <p:sp>
        <p:nvSpPr>
          <p:cNvPr id="7" name="Rectangle 6"/>
          <p:cNvSpPr/>
          <p:nvPr/>
        </p:nvSpPr>
        <p:spPr>
          <a:xfrm>
            <a:off x="4676956" y="547081"/>
            <a:ext cx="2424959" cy="369332"/>
          </a:xfrm>
          <a:prstGeom prst="rect">
            <a:avLst/>
          </a:prstGeom>
        </p:spPr>
        <p:txBody>
          <a:bodyPr wrap="none">
            <a:spAutoFit/>
          </a:bodyPr>
          <a:lstStyle/>
          <a:p>
            <a:r>
              <a:rPr lang="fr-FR" dirty="0"/>
              <a:t>Alternateur monophasé</a:t>
            </a:r>
          </a:p>
        </p:txBody>
      </p:sp>
      <p:sp>
        <p:nvSpPr>
          <p:cNvPr id="8" name="Rectangle 7"/>
          <p:cNvSpPr/>
          <p:nvPr/>
        </p:nvSpPr>
        <p:spPr>
          <a:xfrm>
            <a:off x="457702" y="1087793"/>
            <a:ext cx="1029181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L'alternateur est basé sur la création d'une FEM induite par variation de flux dans un bobinage.</a:t>
            </a:r>
          </a:p>
        </p:txBody>
      </p:sp>
      <p:sp>
        <p:nvSpPr>
          <p:cNvPr id="9" name="Rectangle 8"/>
          <p:cNvSpPr/>
          <p:nvPr/>
        </p:nvSpPr>
        <p:spPr>
          <a:xfrm>
            <a:off x="194427" y="1715879"/>
            <a:ext cx="7737461" cy="480131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Alternateur à aimant permanent</a:t>
            </a:r>
          </a:p>
          <a:p>
            <a:pPr marL="285750" indent="-285750">
              <a:lnSpc>
                <a:spcPct val="150000"/>
              </a:lnSpc>
              <a:buFont typeface="Arial" panose="020B0604020202020204" pitchFamily="34" charset="0"/>
              <a:buChar char="•"/>
            </a:pPr>
            <a:r>
              <a:rPr lang="fr-FR" dirty="0"/>
              <a:t>L'alternateur le plus simple est l'alternateur à aimant permanent. </a:t>
            </a:r>
          </a:p>
          <a:p>
            <a:pPr marL="285750" indent="-285750">
              <a:lnSpc>
                <a:spcPct val="150000"/>
              </a:lnSpc>
              <a:buFont typeface="Arial" panose="020B0604020202020204" pitchFamily="34" charset="0"/>
              <a:buChar char="•"/>
            </a:pPr>
            <a:r>
              <a:rPr lang="fr-FR" dirty="0"/>
              <a:t>Un aimant permanent tourne devant un ensemble de bobinage. </a:t>
            </a:r>
          </a:p>
          <a:p>
            <a:pPr marL="285750" indent="-285750">
              <a:lnSpc>
                <a:spcPct val="150000"/>
              </a:lnSpc>
              <a:buFont typeface="Arial" panose="020B0604020202020204" pitchFamily="34" charset="0"/>
              <a:buChar char="•"/>
            </a:pPr>
            <a:r>
              <a:rPr lang="fr-FR" dirty="0"/>
              <a:t>Les bobinages sont alternativement en regard d'un pôle de l'aimant, puis de l'autre. </a:t>
            </a:r>
          </a:p>
          <a:p>
            <a:pPr marL="285750" indent="-285750">
              <a:lnSpc>
                <a:spcPct val="150000"/>
              </a:lnSpc>
              <a:buFont typeface="Arial" panose="020B0604020202020204" pitchFamily="34" charset="0"/>
              <a:buChar char="•"/>
            </a:pPr>
            <a:r>
              <a:rPr lang="fr-FR" dirty="0"/>
              <a:t>La variation de flux induit une FEM dans les bobinages.</a:t>
            </a:r>
          </a:p>
          <a:p>
            <a:pPr marL="285750" indent="-285750">
              <a:lnSpc>
                <a:spcPct val="150000"/>
              </a:lnSpc>
              <a:buFont typeface="Arial" panose="020B0604020202020204" pitchFamily="34" charset="0"/>
              <a:buChar char="•"/>
            </a:pPr>
            <a:r>
              <a:rPr lang="fr-FR" dirty="0"/>
              <a:t>L'aimant permanent crée le flux inducteur. Il tourne: </a:t>
            </a:r>
            <a:r>
              <a:rPr lang="fr-FR" b="1" dirty="0"/>
              <a:t>Le rotor est l'inducteur</a:t>
            </a:r>
          </a:p>
          <a:p>
            <a:pPr marL="285750" indent="-285750">
              <a:lnSpc>
                <a:spcPct val="150000"/>
              </a:lnSpc>
              <a:buFont typeface="Arial" panose="020B0604020202020204" pitchFamily="34" charset="0"/>
              <a:buChar char="•"/>
            </a:pPr>
            <a:r>
              <a:rPr lang="fr-FR" dirty="0"/>
              <a:t>Le bobinage est fixe (statique) et il est induit par les variations du flux inducteur: </a:t>
            </a:r>
            <a:r>
              <a:rPr lang="fr-FR" b="1" dirty="0"/>
              <a:t>Le stator est l'induit</a:t>
            </a:r>
            <a:r>
              <a:rPr lang="fr-FR" dirty="0"/>
              <a:t>.</a:t>
            </a:r>
          </a:p>
          <a:p>
            <a:pPr marL="285750" indent="-285750">
              <a:lnSpc>
                <a:spcPct val="150000"/>
              </a:lnSpc>
              <a:buFont typeface="Arial" panose="020B0604020202020204" pitchFamily="34" charset="0"/>
              <a:buChar char="•"/>
            </a:pPr>
            <a:r>
              <a:rPr lang="fr-FR" dirty="0"/>
              <a:t>Notons que dans les génératrices à courant continu, c'est l'inverse que nous avons étudié : le rotor était l'induit et le stator était l'inducteur.</a:t>
            </a:r>
          </a:p>
          <a:p>
            <a:endParaRPr lang="fr-FR" dirty="0"/>
          </a:p>
        </p:txBody>
      </p:sp>
      <p:pic>
        <p:nvPicPr>
          <p:cNvPr id="10" name="Image 9"/>
          <p:cNvPicPr>
            <a:picLocks noChangeAspect="1"/>
          </p:cNvPicPr>
          <p:nvPr/>
        </p:nvPicPr>
        <p:blipFill>
          <a:blip r:embed="rId2"/>
          <a:stretch>
            <a:fillRect/>
          </a:stretch>
        </p:blipFill>
        <p:spPr>
          <a:xfrm>
            <a:off x="8099302" y="2523954"/>
            <a:ext cx="3859688" cy="2686000"/>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995938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p:cNvSpPr/>
              <p:nvPr/>
            </p:nvSpPr>
            <p:spPr>
              <a:xfrm>
                <a:off x="350372" y="933270"/>
                <a:ext cx="7917712" cy="493981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Alternateur à aimant permanent</a:t>
                </a:r>
              </a:p>
              <a:p>
                <a:pPr marL="285750" indent="-285750">
                  <a:lnSpc>
                    <a:spcPct val="150000"/>
                  </a:lnSpc>
                  <a:buFont typeface="Arial" panose="020B0604020202020204" pitchFamily="34" charset="0"/>
                  <a:buChar char="•"/>
                </a:pPr>
                <a:r>
                  <a:rPr lang="fr-FR" dirty="0"/>
                  <a:t>Le bobinage comporte N spires, donc E = N</a:t>
                </a:r>
                <a:r>
                  <a:rPr lang="el-GR" dirty="0"/>
                  <a:t> Δϕ</a:t>
                </a:r>
                <a:r>
                  <a:rPr lang="fr-FR" dirty="0"/>
                  <a:t>/</a:t>
                </a:r>
                <a:r>
                  <a:rPr lang="el-GR" dirty="0"/>
                  <a:t>Δ</a:t>
                </a:r>
                <a:r>
                  <a:rPr lang="fr-FR" dirty="0"/>
                  <a:t>T</a:t>
                </a:r>
              </a:p>
              <a:p>
                <a:pPr marL="285750" indent="-285750">
                  <a:lnSpc>
                    <a:spcPct val="150000"/>
                  </a:lnSpc>
                  <a:buFont typeface="Arial" panose="020B0604020202020204" pitchFamily="34" charset="0"/>
                  <a:buChar char="•"/>
                </a:pPr>
                <a:r>
                  <a:rPr lang="fr-FR" dirty="0"/>
                  <a:t>D'autre part, le </a:t>
                </a:r>
                <a:r>
                  <a:rPr lang="el-GR" dirty="0"/>
                  <a:t>Δ</a:t>
                </a:r>
                <a:r>
                  <a:rPr lang="fr-FR" dirty="0"/>
                  <a:t>t est fonction de la vitesse de rotation n (en t/s).</a:t>
                </a:r>
              </a:p>
              <a:p>
                <a:pPr>
                  <a:lnSpc>
                    <a:spcPct val="150000"/>
                  </a:lnSpc>
                </a:pPr>
                <a:r>
                  <a:rPr lang="fr-FR" dirty="0"/>
                  <a:t>			Donc : </a:t>
                </a:r>
                <a14:m>
                  <m:oMath xmlns:m="http://schemas.openxmlformats.org/officeDocument/2006/math">
                    <m:r>
                      <a:rPr lang="fr-FR" b="1" i="1" dirty="0" smtClean="0">
                        <a:latin typeface="Cambria Math" panose="02040503050406030204" pitchFamily="18" charset="0"/>
                      </a:rPr>
                      <m:t>𝑬</m:t>
                    </m:r>
                    <m:r>
                      <a:rPr lang="fr-FR" b="1" i="1" dirty="0" smtClean="0">
                        <a:latin typeface="Cambria Math" panose="02040503050406030204" pitchFamily="18" charset="0"/>
                      </a:rPr>
                      <m:t>=</m:t>
                    </m:r>
                    <m:r>
                      <a:rPr lang="fr-FR" b="1" i="1" dirty="0" err="1" smtClean="0">
                        <a:latin typeface="Cambria Math" panose="02040503050406030204" pitchFamily="18" charset="0"/>
                      </a:rPr>
                      <m:t>𝑲</m:t>
                    </m:r>
                    <m:r>
                      <a:rPr lang="fr-FR" b="1" i="1" dirty="0" smtClean="0">
                        <a:latin typeface="Cambria Math" panose="02040503050406030204" pitchFamily="18" charset="0"/>
                        <a:ea typeface="Cambria Math" panose="02040503050406030204" pitchFamily="18" charset="0"/>
                      </a:rPr>
                      <m:t>×</m:t>
                    </m:r>
                    <m:r>
                      <a:rPr lang="fr-FR" b="1" i="1" dirty="0" err="1" smtClean="0">
                        <a:latin typeface="Cambria Math" panose="02040503050406030204" pitchFamily="18" charset="0"/>
                      </a:rPr>
                      <m:t>𝒏</m:t>
                    </m:r>
                    <m:r>
                      <a:rPr lang="fr-FR" b="1" i="1" dirty="0" smtClean="0">
                        <a:latin typeface="Cambria Math" panose="02040503050406030204" pitchFamily="18" charset="0"/>
                        <a:ea typeface="Cambria Math" panose="02040503050406030204" pitchFamily="18" charset="0"/>
                      </a:rPr>
                      <m:t>×</m:t>
                    </m:r>
                    <m:r>
                      <a:rPr lang="fr-FR" b="1" i="1" dirty="0" err="1" smtClean="0">
                        <a:latin typeface="Cambria Math" panose="02040503050406030204" pitchFamily="18" charset="0"/>
                      </a:rPr>
                      <m:t>𝑵</m:t>
                    </m:r>
                    <m:r>
                      <a:rPr lang="fr-FR" b="1" i="1" dirty="0" smtClean="0">
                        <a:latin typeface="Cambria Math" panose="02040503050406030204" pitchFamily="18" charset="0"/>
                        <a:ea typeface="Cambria Math" panose="02040503050406030204" pitchFamily="18" charset="0"/>
                      </a:rPr>
                      <m:t>×</m:t>
                    </m:r>
                    <m:r>
                      <a:rPr lang="fr-FR" b="1" i="1" dirty="0" smtClean="0">
                        <a:latin typeface="Cambria Math" panose="02040503050406030204" pitchFamily="18" charset="0"/>
                        <a:ea typeface="Cambria Math" panose="02040503050406030204" pitchFamily="18" charset="0"/>
                      </a:rPr>
                      <m:t>𝝋</m:t>
                    </m:r>
                  </m:oMath>
                </a14:m>
                <a:endParaRPr lang="fr-FR" b="1" dirty="0"/>
              </a:p>
              <a:p>
                <a:pPr>
                  <a:lnSpc>
                    <a:spcPct val="150000"/>
                  </a:lnSpc>
                </a:pPr>
                <a:r>
                  <a:rPr lang="fr-FR" b="1" dirty="0"/>
                  <a:t>K </a:t>
                </a:r>
                <a:r>
                  <a:rPr lang="fr-FR" dirty="0"/>
                  <a:t>est fonction de permittivité </a:t>
                </a:r>
                <a:r>
                  <a:rPr lang="el-GR" i="0" dirty="0">
                    <a:latin typeface="+mj-lt"/>
                  </a:rPr>
                  <a:t>μ</a:t>
                </a:r>
                <a:r>
                  <a:rPr lang="fr-FR" i="0" baseline="-25000" dirty="0">
                    <a:latin typeface="+mj-lt"/>
                  </a:rPr>
                  <a:t>0</a:t>
                </a:r>
                <a:r>
                  <a:rPr lang="fr-FR" i="0" dirty="0">
                    <a:latin typeface="+mj-lt"/>
                  </a:rPr>
                  <a:t>, </a:t>
                </a:r>
                <a:r>
                  <a:rPr lang="el-GR" i="0" dirty="0">
                    <a:latin typeface="+mj-lt"/>
                  </a:rPr>
                  <a:t>μ</a:t>
                </a:r>
                <a:r>
                  <a:rPr lang="fr-FR" i="0" baseline="-25000" dirty="0">
                    <a:latin typeface="+mj-lt"/>
                  </a:rPr>
                  <a:t>R</a:t>
                </a:r>
                <a:r>
                  <a:rPr lang="fr-FR" i="0" dirty="0">
                    <a:latin typeface="+mj-lt"/>
                  </a:rPr>
                  <a:t>, </a:t>
                </a:r>
                <a:r>
                  <a:rPr lang="fr-FR" dirty="0"/>
                  <a:t>L'espace entre l'inducteur et l'induit … </a:t>
                </a:r>
                <a:endParaRPr lang="fr-FR" b="1" baseline="-25000" dirty="0"/>
              </a:p>
              <a:p>
                <a:pPr marL="285750" indent="-285750">
                  <a:lnSpc>
                    <a:spcPct val="150000"/>
                  </a:lnSpc>
                  <a:buFont typeface="Arial" panose="020B0604020202020204" pitchFamily="34" charset="0"/>
                  <a:buChar char="•"/>
                </a:pPr>
                <a:r>
                  <a:rPr lang="fr-FR" dirty="0"/>
                  <a:t>Cette technologie ne permet pas de délivrer une puissance importante. </a:t>
                </a:r>
              </a:p>
              <a:p>
                <a:pPr marL="285750" indent="-285750">
                  <a:lnSpc>
                    <a:spcPct val="150000"/>
                  </a:lnSpc>
                  <a:buFont typeface="Arial" panose="020B0604020202020204" pitchFamily="34" charset="0"/>
                  <a:buChar char="•"/>
                </a:pPr>
                <a:r>
                  <a:rPr lang="fr-FR" dirty="0"/>
                  <a:t>De plus, le flux étant fixe, puisque généré par un aimant permanent, on ne peut pas faire varier E par son intermédiaire.</a:t>
                </a:r>
              </a:p>
              <a:p>
                <a:pPr marL="285750" indent="-285750">
                  <a:lnSpc>
                    <a:spcPct val="150000"/>
                  </a:lnSpc>
                  <a:buFont typeface="Arial" panose="020B0604020202020204" pitchFamily="34" charset="0"/>
                  <a:buChar char="•"/>
                </a:pPr>
                <a:r>
                  <a:rPr lang="fr-FR" dirty="0"/>
                  <a:t>D'autre part, on ne peut pas faire varier n (en tours/s), car l'on veut en général une FEM de fréquence fixe.</a:t>
                </a:r>
              </a:p>
              <a:p>
                <a:pPr marL="285750" indent="-285750">
                  <a:lnSpc>
                    <a:spcPct val="150000"/>
                  </a:lnSpc>
                  <a:buFont typeface="Arial" panose="020B0604020202020204" pitchFamily="34" charset="0"/>
                  <a:buChar char="•"/>
                </a:pPr>
                <a:r>
                  <a:rPr lang="fr-FR" dirty="0"/>
                  <a:t>Les alternateurs à fréquence fixe sont conçus, en aviation, pour une fréquence de 400 Hertz.</a:t>
                </a:r>
              </a:p>
            </p:txBody>
          </p:sp>
        </mc:Choice>
        <mc:Fallback xmlns="">
          <p:sp>
            <p:nvSpPr>
              <p:cNvPr id="5" name="Rectangle 4"/>
              <p:cNvSpPr>
                <a:spLocks noRot="1" noChangeAspect="1" noMove="1" noResize="1" noEditPoints="1" noAdjustHandles="1" noChangeArrowheads="1" noChangeShapeType="1" noTextEdit="1"/>
              </p:cNvSpPr>
              <p:nvPr/>
            </p:nvSpPr>
            <p:spPr>
              <a:xfrm>
                <a:off x="350372" y="933270"/>
                <a:ext cx="7917712" cy="4939814"/>
              </a:xfrm>
              <a:prstGeom prst="rect">
                <a:avLst/>
              </a:prstGeom>
              <a:blipFill>
                <a:blip r:embed="rId2"/>
                <a:stretch>
                  <a:fillRect l="-538" t="-493" r="-615" b="-123"/>
                </a:stretch>
              </a:blipFill>
            </p:spPr>
            <p:txBody>
              <a:bodyPr/>
              <a:lstStyle/>
              <a:p>
                <a:r>
                  <a:rPr lang="fr-FR">
                    <a:noFill/>
                  </a:rPr>
                  <a:t> </a:t>
                </a:r>
              </a:p>
            </p:txBody>
          </p:sp>
        </mc:Fallback>
      </mc:AlternateContent>
      <p:sp>
        <p:nvSpPr>
          <p:cNvPr id="6" name="Rectangle 5"/>
          <p:cNvSpPr/>
          <p:nvPr/>
        </p:nvSpPr>
        <p:spPr>
          <a:xfrm>
            <a:off x="4309228" y="160892"/>
            <a:ext cx="327583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alternatif </a:t>
            </a:r>
          </a:p>
        </p:txBody>
      </p:sp>
      <p:sp>
        <p:nvSpPr>
          <p:cNvPr id="7" name="Rectangle 6"/>
          <p:cNvSpPr/>
          <p:nvPr/>
        </p:nvSpPr>
        <p:spPr>
          <a:xfrm>
            <a:off x="4676956" y="547081"/>
            <a:ext cx="2424959" cy="369332"/>
          </a:xfrm>
          <a:prstGeom prst="rect">
            <a:avLst/>
          </a:prstGeom>
        </p:spPr>
        <p:txBody>
          <a:bodyPr wrap="none">
            <a:spAutoFit/>
          </a:bodyPr>
          <a:lstStyle/>
          <a:p>
            <a:r>
              <a:rPr lang="fr-FR" dirty="0"/>
              <a:t>Alternateur monophasé</a:t>
            </a:r>
          </a:p>
        </p:txBody>
      </p:sp>
      <p:pic>
        <p:nvPicPr>
          <p:cNvPr id="8" name="Espace réservé du contenu 7"/>
          <p:cNvPicPr>
            <a:picLocks noGrp="1" noChangeAspect="1"/>
          </p:cNvPicPr>
          <p:nvPr>
            <p:ph idx="1"/>
          </p:nvPr>
        </p:nvPicPr>
        <p:blipFill>
          <a:blip r:embed="rId3"/>
          <a:stretch>
            <a:fillRect/>
          </a:stretch>
        </p:blipFill>
        <p:spPr>
          <a:xfrm>
            <a:off x="8699929" y="2333910"/>
            <a:ext cx="3124384" cy="2174294"/>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43708161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16089" y="1387119"/>
                <a:ext cx="6269768"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L'inducteur est un ensemble de spires bobinées sur le rotor (une seule spire et pas de rotor représenté pour la clarté). </a:t>
                </a:r>
              </a:p>
              <a:p>
                <a:pPr marL="285750" indent="-285750" algn="just">
                  <a:buFont typeface="Arial" panose="020B0604020202020204" pitchFamily="34" charset="0"/>
                  <a:buChar char="•"/>
                </a:pPr>
                <a:r>
                  <a:rPr lang="fr-FR" dirty="0"/>
                  <a:t>Les spires sont parcourues par un courant d'excitation fourni par une source de courant continu.</a:t>
                </a:r>
              </a:p>
              <a:p>
                <a:pPr marL="285750" indent="-285750" algn="just">
                  <a:buFont typeface="Arial" panose="020B0604020202020204" pitchFamily="34" charset="0"/>
                  <a:buChar char="•"/>
                </a:pPr>
                <a:r>
                  <a:rPr lang="fr-FR" dirty="0"/>
                  <a:t>De par la rotation du rotor, les bobinages de l'induit sont soumis à une variation de flux et développent une FEM induite	 </a:t>
                </a:r>
                <a14:m>
                  <m:oMath xmlns:m="http://schemas.openxmlformats.org/officeDocument/2006/math">
                    <m:r>
                      <a:rPr lang="fr-FR" i="1" dirty="0" smtClean="0">
                        <a:latin typeface="Cambria Math" panose="02040503050406030204" pitchFamily="18" charset="0"/>
                      </a:rPr>
                      <m:t>𝐸</m:t>
                    </m:r>
                    <m:r>
                      <a:rPr lang="fr-FR" i="1" dirty="0" smtClean="0">
                        <a:latin typeface="Cambria Math" panose="02040503050406030204" pitchFamily="18" charset="0"/>
                      </a:rPr>
                      <m:t> = </m:t>
                    </m:r>
                    <m:r>
                      <a:rPr lang="fr-FR" i="1" dirty="0" err="1" smtClean="0">
                        <a:latin typeface="Cambria Math" panose="02040503050406030204" pitchFamily="18" charset="0"/>
                      </a:rPr>
                      <m:t>𝐾</m:t>
                    </m:r>
                    <m:r>
                      <a:rPr lang="fr-FR" i="1" dirty="0" smtClean="0">
                        <a:latin typeface="Cambria Math" panose="02040503050406030204" pitchFamily="18" charset="0"/>
                        <a:ea typeface="Cambria Math" panose="02040503050406030204" pitchFamily="18" charset="0"/>
                      </a:rPr>
                      <m:t>×</m:t>
                    </m:r>
                    <m:r>
                      <a:rPr lang="fr-FR" i="1" dirty="0" err="1" smtClean="0">
                        <a:latin typeface="Cambria Math" panose="02040503050406030204" pitchFamily="18" charset="0"/>
                      </a:rPr>
                      <m:t>𝑛</m:t>
                    </m:r>
                    <m:r>
                      <a:rPr lang="fr-FR" i="1" dirty="0" smtClean="0">
                        <a:latin typeface="Cambria Math" panose="02040503050406030204" pitchFamily="18" charset="0"/>
                        <a:ea typeface="Cambria Math" panose="02040503050406030204" pitchFamily="18" charset="0"/>
                      </a:rPr>
                      <m:t>×</m:t>
                    </m:r>
                    <m:r>
                      <a:rPr lang="fr-FR" i="1" dirty="0" err="1" smtClean="0">
                        <a:latin typeface="Cambria Math" panose="02040503050406030204" pitchFamily="18" charset="0"/>
                      </a:rPr>
                      <m:t>𝑁</m:t>
                    </m:r>
                    <m:r>
                      <a:rPr lang="fr-FR" i="1" dirty="0" smtClean="0">
                        <a:latin typeface="Cambria Math" panose="02040503050406030204" pitchFamily="18" charset="0"/>
                        <a:ea typeface="Cambria Math" panose="02040503050406030204" pitchFamily="18" charset="0"/>
                      </a:rPr>
                      <m:t>×</m:t>
                    </m:r>
                    <m:r>
                      <a:rPr lang="el-GR" i="1" dirty="0" smtClean="0">
                        <a:latin typeface="Cambria Math" panose="02040503050406030204" pitchFamily="18" charset="0"/>
                      </a:rPr>
                      <m:t>𝜙</m:t>
                    </m:r>
                  </m:oMath>
                </a14:m>
                <a:r>
                  <a:rPr lang="fr-FR" dirty="0"/>
                  <a:t>.</a:t>
                </a:r>
              </a:p>
            </p:txBody>
          </p:sp>
        </mc:Choice>
        <mc:Fallback xmlns="">
          <p:sp>
            <p:nvSpPr>
              <p:cNvPr id="4" name="Rectangle 3"/>
              <p:cNvSpPr>
                <a:spLocks noRot="1" noChangeAspect="1" noMove="1" noResize="1" noEditPoints="1" noAdjustHandles="1" noChangeArrowheads="1" noChangeShapeType="1" noTextEdit="1"/>
              </p:cNvSpPr>
              <p:nvPr/>
            </p:nvSpPr>
            <p:spPr>
              <a:xfrm>
                <a:off x="316089" y="1387119"/>
                <a:ext cx="6269768" cy="2031325"/>
              </a:xfrm>
              <a:prstGeom prst="rect">
                <a:avLst/>
              </a:prstGeom>
              <a:blipFill>
                <a:blip r:embed="rId2"/>
                <a:stretch>
                  <a:fillRect l="-583" t="-1493" r="-680" b="-3582"/>
                </a:stretch>
              </a:blipFill>
            </p:spPr>
            <p:txBody>
              <a:bodyPr/>
              <a:lstStyle/>
              <a:p>
                <a:r>
                  <a:rPr lang="fr-FR">
                    <a:noFill/>
                  </a:rPr>
                  <a:t> </a:t>
                </a:r>
              </a:p>
            </p:txBody>
          </p:sp>
        </mc:Fallback>
      </mc:AlternateContent>
      <p:sp>
        <p:nvSpPr>
          <p:cNvPr id="5" name="Rectangle 4"/>
          <p:cNvSpPr/>
          <p:nvPr/>
        </p:nvSpPr>
        <p:spPr>
          <a:xfrm>
            <a:off x="4309228" y="160892"/>
            <a:ext cx="327583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alternatif </a:t>
            </a:r>
          </a:p>
        </p:txBody>
      </p:sp>
      <p:sp>
        <p:nvSpPr>
          <p:cNvPr id="6" name="Rectangle 5"/>
          <p:cNvSpPr/>
          <p:nvPr/>
        </p:nvSpPr>
        <p:spPr>
          <a:xfrm>
            <a:off x="4478441" y="527302"/>
            <a:ext cx="2983189" cy="369332"/>
          </a:xfrm>
          <a:prstGeom prst="rect">
            <a:avLst/>
          </a:prstGeom>
        </p:spPr>
        <p:txBody>
          <a:bodyPr wrap="none">
            <a:spAutoFit/>
          </a:bodyPr>
          <a:lstStyle/>
          <a:p>
            <a:r>
              <a:rPr lang="fr-FR" dirty="0"/>
              <a:t>Alternateur à bagues et balais</a:t>
            </a:r>
          </a:p>
        </p:txBody>
      </p:sp>
      <p:pic>
        <p:nvPicPr>
          <p:cNvPr id="8" name="Espace réservé du contenu 7"/>
          <p:cNvPicPr>
            <a:picLocks noGrp="1" noChangeAspect="1"/>
          </p:cNvPicPr>
          <p:nvPr>
            <p:ph idx="1"/>
          </p:nvPr>
        </p:nvPicPr>
        <p:blipFill>
          <a:blip r:embed="rId3"/>
          <a:stretch>
            <a:fillRect/>
          </a:stretch>
        </p:blipFill>
        <p:spPr>
          <a:xfrm>
            <a:off x="6796611" y="1098650"/>
            <a:ext cx="5232240" cy="2798436"/>
          </a:xfrm>
          <a:prstGeom prst="rect">
            <a:avLst/>
          </a:prstGeom>
        </p:spPr>
        <p:style>
          <a:lnRef idx="2">
            <a:schemeClr val="accent2"/>
          </a:lnRef>
          <a:fillRef idx="1">
            <a:schemeClr val="lt1"/>
          </a:fillRef>
          <a:effectRef idx="0">
            <a:schemeClr val="accent2"/>
          </a:effectRef>
          <a:fontRef idx="minor">
            <a:schemeClr val="dk1"/>
          </a:fontRef>
        </p:style>
      </p:pic>
      <p:sp>
        <p:nvSpPr>
          <p:cNvPr id="9" name="Rectangle 8"/>
          <p:cNvSpPr/>
          <p:nvPr/>
        </p:nvSpPr>
        <p:spPr>
          <a:xfrm>
            <a:off x="152401" y="3908929"/>
            <a:ext cx="11876450" cy="286232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Nous pouvons maintenant faire varier I</a:t>
            </a:r>
            <a:r>
              <a:rPr lang="fr-FR" baseline="-25000" dirty="0"/>
              <a:t>EX</a:t>
            </a:r>
            <a:r>
              <a:rPr lang="fr-FR" dirty="0"/>
              <a:t>, donc le flux inducteur, en jouant sur R</a:t>
            </a:r>
            <a:r>
              <a:rPr lang="fr-FR" baseline="-25000" dirty="0"/>
              <a:t>EX</a:t>
            </a:r>
            <a:r>
              <a:rPr lang="fr-FR" dirty="0"/>
              <a:t> placée dans le circuit, et ainsi obtenir un flux réglable afin d'obtenir la FEM E souhaitée.</a:t>
            </a:r>
          </a:p>
          <a:p>
            <a:pPr marL="285750" indent="-285750" algn="just">
              <a:buFont typeface="Arial" panose="020B0604020202020204" pitchFamily="34" charset="0"/>
              <a:buChar char="•"/>
            </a:pPr>
            <a:r>
              <a:rPr lang="fr-FR" dirty="0"/>
              <a:t>Le courant I</a:t>
            </a:r>
            <a:r>
              <a:rPr lang="fr-FR" baseline="-25000" dirty="0"/>
              <a:t>EX</a:t>
            </a:r>
            <a:r>
              <a:rPr lang="fr-FR" dirty="0"/>
              <a:t> est de faible valeur et son passage par l'ensemble bagues et balais (contacts </a:t>
            </a:r>
            <a:r>
              <a:rPr lang="fr-FR" dirty="0" err="1"/>
              <a:t>frottants</a:t>
            </a:r>
            <a:r>
              <a:rPr lang="fr-FR" dirty="0"/>
              <a:t>) pose moins de problème.</a:t>
            </a:r>
          </a:p>
          <a:p>
            <a:pPr marL="285750" indent="-285750" algn="just">
              <a:buFont typeface="Arial" panose="020B0604020202020204" pitchFamily="34" charset="0"/>
              <a:buChar char="•"/>
            </a:pPr>
            <a:r>
              <a:rPr lang="fr-FR" dirty="0"/>
              <a:t>Le courant de ligne I</a:t>
            </a:r>
            <a:r>
              <a:rPr lang="fr-FR" baseline="-25000" dirty="0"/>
              <a:t>L</a:t>
            </a:r>
            <a:r>
              <a:rPr lang="fr-FR" dirty="0"/>
              <a:t> de forte valeur passe par des connections fixes.</a:t>
            </a:r>
          </a:p>
          <a:p>
            <a:pPr marL="285750" indent="-285750" algn="just">
              <a:buFont typeface="Arial" panose="020B0604020202020204" pitchFamily="34" charset="0"/>
              <a:buChar char="•"/>
            </a:pPr>
            <a:r>
              <a:rPr lang="fr-FR" dirty="0"/>
              <a:t>La fréquence de la FEM E obtenue dépend de la vitesse de rotation de l'inducteur.</a:t>
            </a:r>
          </a:p>
          <a:p>
            <a:pPr marL="285750" indent="-285750" algn="just">
              <a:buFont typeface="Arial" panose="020B0604020202020204" pitchFamily="34" charset="0"/>
              <a:buChar char="•"/>
            </a:pPr>
            <a:r>
              <a:rPr lang="fr-FR" dirty="0"/>
              <a:t>Dans notre exemple, l'inducteur est constitué d'un seul enroulement et il présente donc, comme un aimant, un seul pôle nord et un seul pôle sud (une paire de pôles).</a:t>
            </a:r>
          </a:p>
          <a:p>
            <a:pPr marL="285750" indent="-285750" algn="just">
              <a:buFont typeface="Arial" panose="020B0604020202020204" pitchFamily="34" charset="0"/>
              <a:buChar char="•"/>
            </a:pPr>
            <a:r>
              <a:rPr lang="fr-FR" dirty="0"/>
              <a:t>Dans notre exemple, l'inducteur est constitué d'un seul enroulement et il présente donc, comme un aimant, un seul pôle nord et un seul pôle sud (une paire de pôles).</a:t>
            </a:r>
          </a:p>
        </p:txBody>
      </p:sp>
    </p:spTree>
    <p:extLst>
      <p:ext uri="{BB962C8B-B14F-4D97-AF65-F5344CB8AC3E}">
        <p14:creationId xmlns:p14="http://schemas.microsoft.com/office/powerpoint/2010/main" val="13686458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6477000" y="2398075"/>
            <a:ext cx="5450708" cy="2421120"/>
          </a:xfrm>
          <a:prstGeom prst="rect">
            <a:avLst/>
          </a:prstGeom>
        </p:spPr>
      </p:pic>
      <p:sp>
        <p:nvSpPr>
          <p:cNvPr id="5" name="Rectangle 4"/>
          <p:cNvSpPr/>
          <p:nvPr/>
        </p:nvSpPr>
        <p:spPr>
          <a:xfrm>
            <a:off x="152400" y="2262415"/>
            <a:ext cx="6096000" cy="1477328"/>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285750" indent="-285750" algn="just">
              <a:buFont typeface="Arial" panose="020B0604020202020204" pitchFamily="34" charset="0"/>
              <a:buChar char="•"/>
            </a:pPr>
            <a:r>
              <a:rPr lang="fr-FR" dirty="0"/>
              <a:t>Afin d'augmenter la fréquence F de la FEM obtenue sans augmenter n (t/s), le rotor présente souvent plusieurs paires de pôles. </a:t>
            </a:r>
          </a:p>
          <a:p>
            <a:pPr marL="285750" indent="-285750" algn="just">
              <a:buFont typeface="Arial" panose="020B0604020202020204" pitchFamily="34" charset="0"/>
              <a:buChar char="•"/>
            </a:pPr>
            <a:r>
              <a:rPr lang="fr-FR" dirty="0"/>
              <a:t>Ainsi, pour une même vitesse de rotation, l'alternance nord-sud est plus fréquente, et donc la fréquence plus élevée.</a:t>
            </a:r>
          </a:p>
        </p:txBody>
      </p:sp>
      <p:sp>
        <p:nvSpPr>
          <p:cNvPr id="6" name="Rectangle 5"/>
          <p:cNvSpPr/>
          <p:nvPr/>
        </p:nvSpPr>
        <p:spPr>
          <a:xfrm>
            <a:off x="152400" y="4219031"/>
            <a:ext cx="6096000" cy="1200329"/>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fr-FR" dirty="0"/>
              <a:t>La fréquence dépend donc de la vitesse de rotation et du nombre de paires de pôles: </a:t>
            </a:r>
          </a:p>
          <a:p>
            <a:pPr algn="ctr"/>
            <a:r>
              <a:rPr lang="fr-FR" dirty="0"/>
              <a:t> </a:t>
            </a:r>
            <a:r>
              <a:rPr lang="fr-FR" b="1" i="1" dirty="0"/>
              <a:t>F = p x n    </a:t>
            </a:r>
          </a:p>
          <a:p>
            <a:r>
              <a:rPr lang="fr-FR" dirty="0"/>
              <a:t>Avec n en t/s et p le nombre de </a:t>
            </a:r>
            <a:r>
              <a:rPr lang="fr-FR" b="1" dirty="0"/>
              <a:t>paires</a:t>
            </a:r>
            <a:r>
              <a:rPr lang="fr-FR" dirty="0"/>
              <a:t> de pôles</a:t>
            </a:r>
          </a:p>
        </p:txBody>
      </p:sp>
      <p:sp>
        <p:nvSpPr>
          <p:cNvPr id="7" name="Rectangle 6"/>
          <p:cNvSpPr/>
          <p:nvPr/>
        </p:nvSpPr>
        <p:spPr>
          <a:xfrm>
            <a:off x="4309228" y="160892"/>
            <a:ext cx="327583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alternatif </a:t>
            </a:r>
          </a:p>
        </p:txBody>
      </p:sp>
      <p:sp>
        <p:nvSpPr>
          <p:cNvPr id="8" name="Rectangle 7"/>
          <p:cNvSpPr/>
          <p:nvPr/>
        </p:nvSpPr>
        <p:spPr>
          <a:xfrm>
            <a:off x="4478441" y="527302"/>
            <a:ext cx="2983189" cy="369332"/>
          </a:xfrm>
          <a:prstGeom prst="rect">
            <a:avLst/>
          </a:prstGeom>
        </p:spPr>
        <p:txBody>
          <a:bodyPr wrap="none">
            <a:spAutoFit/>
          </a:bodyPr>
          <a:lstStyle/>
          <a:p>
            <a:r>
              <a:rPr lang="fr-FR" dirty="0"/>
              <a:t>Alternateur à bagues et balais</a:t>
            </a:r>
          </a:p>
        </p:txBody>
      </p:sp>
    </p:spTree>
    <p:extLst>
      <p:ext uri="{BB962C8B-B14F-4D97-AF65-F5344CB8AC3E}">
        <p14:creationId xmlns:p14="http://schemas.microsoft.com/office/powerpoint/2010/main" val="196433745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rotWithShape="1">
          <a:blip r:embed="rId2"/>
          <a:srcRect b="17543"/>
          <a:stretch/>
        </p:blipFill>
        <p:spPr>
          <a:xfrm>
            <a:off x="2211718" y="4179571"/>
            <a:ext cx="7616161" cy="2085957"/>
          </a:xfrm>
          <a:prstGeom prst="rect">
            <a:avLst/>
          </a:prstGeom>
        </p:spPr>
      </p:pic>
      <p:sp>
        <p:nvSpPr>
          <p:cNvPr id="4" name="Rectangle 3"/>
          <p:cNvSpPr/>
          <p:nvPr/>
        </p:nvSpPr>
        <p:spPr>
          <a:xfrm>
            <a:off x="185056" y="1690688"/>
            <a:ext cx="11669486"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Afin d'obtenir un stator à plusieurs paires de pôles, deux technologies existent </a:t>
            </a:r>
          </a:p>
          <a:p>
            <a:endParaRPr lang="fr-FR" dirty="0"/>
          </a:p>
          <a:p>
            <a:r>
              <a:rPr lang="fr-FR" dirty="0"/>
              <a:t>le rotor à pôles saillants, facile de construction, mais présentant éventuellement un balourd ; il n'est retenu que pour les alternateurs de petite et moyenne puissance ;</a:t>
            </a:r>
          </a:p>
          <a:p>
            <a:endParaRPr lang="fr-FR" dirty="0"/>
          </a:p>
          <a:p>
            <a:r>
              <a:rPr lang="fr-FR" dirty="0"/>
              <a:t>le rotor à pôles lisses, utilisé sur les machines de plus forte puissance tournant à vitesse élevée ; les conducteurs sont noyés dans des encoches.</a:t>
            </a:r>
          </a:p>
        </p:txBody>
      </p:sp>
      <p:sp>
        <p:nvSpPr>
          <p:cNvPr id="8" name="Rectangle 7"/>
          <p:cNvSpPr/>
          <p:nvPr/>
        </p:nvSpPr>
        <p:spPr>
          <a:xfrm>
            <a:off x="2291443" y="6279606"/>
            <a:ext cx="7609114" cy="338554"/>
          </a:xfrm>
          <a:prstGeom prst="rect">
            <a:avLst/>
          </a:prstGeom>
        </p:spPr>
        <p:txBody>
          <a:bodyPr wrap="square">
            <a:spAutoFit/>
          </a:bodyPr>
          <a:lstStyle/>
          <a:p>
            <a:r>
              <a:rPr lang="fr-FR" sz="1600" dirty="0"/>
              <a:t>Rotor </a:t>
            </a:r>
            <a:r>
              <a:rPr lang="fr-FR" sz="1600" dirty="0" err="1"/>
              <a:t>tétrapolaire</a:t>
            </a:r>
            <a:r>
              <a:rPr lang="fr-FR" sz="1600" dirty="0"/>
              <a:t> à pôles saillants (à gauche) et rotor </a:t>
            </a:r>
            <a:r>
              <a:rPr lang="fr-FR" sz="1600" dirty="0" err="1"/>
              <a:t>hexapolaire</a:t>
            </a:r>
            <a:r>
              <a:rPr lang="fr-FR" sz="1600" dirty="0"/>
              <a:t> à pôles lisses (à droite).</a:t>
            </a:r>
          </a:p>
        </p:txBody>
      </p:sp>
      <p:sp>
        <p:nvSpPr>
          <p:cNvPr id="9" name="Rectangle 8"/>
          <p:cNvSpPr/>
          <p:nvPr/>
        </p:nvSpPr>
        <p:spPr>
          <a:xfrm>
            <a:off x="4309228" y="160892"/>
            <a:ext cx="327583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alternatif </a:t>
            </a:r>
          </a:p>
        </p:txBody>
      </p:sp>
      <p:sp>
        <p:nvSpPr>
          <p:cNvPr id="10" name="Rectangle 9"/>
          <p:cNvSpPr/>
          <p:nvPr/>
        </p:nvSpPr>
        <p:spPr>
          <a:xfrm>
            <a:off x="4478441" y="527302"/>
            <a:ext cx="2983189" cy="369332"/>
          </a:xfrm>
          <a:prstGeom prst="rect">
            <a:avLst/>
          </a:prstGeom>
        </p:spPr>
        <p:txBody>
          <a:bodyPr wrap="none">
            <a:spAutoFit/>
          </a:bodyPr>
          <a:lstStyle/>
          <a:p>
            <a:r>
              <a:rPr lang="fr-FR" dirty="0"/>
              <a:t>Alternateur à bagues et balais</a:t>
            </a:r>
          </a:p>
        </p:txBody>
      </p:sp>
    </p:spTree>
    <p:extLst>
      <p:ext uri="{BB962C8B-B14F-4D97-AF65-F5344CB8AC3E}">
        <p14:creationId xmlns:p14="http://schemas.microsoft.com/office/powerpoint/2010/main" val="146246526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rotWithShape="1">
          <a:blip r:embed="rId2"/>
          <a:srcRect l="32428"/>
          <a:stretch/>
        </p:blipFill>
        <p:spPr>
          <a:xfrm>
            <a:off x="8102541" y="1306286"/>
            <a:ext cx="3952897" cy="1757106"/>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320348" y="1335284"/>
            <a:ext cx="7424059" cy="34163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Les alternateurs à bagues et balais existent sur les avions relativement petits et peu gourmands en énergie. </a:t>
            </a:r>
          </a:p>
          <a:p>
            <a:pPr marL="285750" indent="-285750" algn="just">
              <a:lnSpc>
                <a:spcPct val="150000"/>
              </a:lnSpc>
              <a:buFont typeface="Arial" panose="020B0604020202020204" pitchFamily="34" charset="0"/>
              <a:buChar char="•"/>
            </a:pPr>
            <a:r>
              <a:rPr lang="fr-FR" dirty="0"/>
              <a:t>Ils sont entraînés par le moteur sans régulation de vitesse.</a:t>
            </a:r>
          </a:p>
          <a:p>
            <a:pPr marL="285750" indent="-285750" algn="just">
              <a:lnSpc>
                <a:spcPct val="150000"/>
              </a:lnSpc>
              <a:buFont typeface="Arial" panose="020B0604020202020204" pitchFamily="34" charset="0"/>
              <a:buChar char="•"/>
            </a:pPr>
            <a:r>
              <a:rPr lang="fr-FR" dirty="0"/>
              <a:t>Ils délivrent donc une FEM de fréquence variable ; </a:t>
            </a:r>
          </a:p>
          <a:p>
            <a:pPr marL="285750" indent="-285750" algn="just">
              <a:lnSpc>
                <a:spcPct val="150000"/>
              </a:lnSpc>
              <a:buFont typeface="Arial" panose="020B0604020202020204" pitchFamily="34" charset="0"/>
              <a:buChar char="•"/>
            </a:pPr>
            <a:r>
              <a:rPr lang="fr-FR" dirty="0"/>
              <a:t>on les appelle alternateurs VFG (variable </a:t>
            </a:r>
            <a:r>
              <a:rPr lang="fr-FR" dirty="0" err="1"/>
              <a:t>frequency</a:t>
            </a:r>
            <a:r>
              <a:rPr lang="fr-FR" dirty="0"/>
              <a:t> </a:t>
            </a:r>
            <a:r>
              <a:rPr lang="fr-FR" dirty="0" err="1"/>
              <a:t>generator</a:t>
            </a:r>
            <a:r>
              <a:rPr lang="fr-FR" dirty="0"/>
              <a:t>).</a:t>
            </a:r>
          </a:p>
          <a:p>
            <a:pPr marL="285750" indent="-285750" algn="just">
              <a:lnSpc>
                <a:spcPct val="150000"/>
              </a:lnSpc>
              <a:buFont typeface="Arial" panose="020B0604020202020204" pitchFamily="34" charset="0"/>
              <a:buChar char="•"/>
            </a:pPr>
            <a:r>
              <a:rPr lang="fr-FR" dirty="0"/>
              <a:t>Ils sont refroidis par une ventilation dynamique (prise d'air à l'extérieur - RAM).</a:t>
            </a:r>
          </a:p>
          <a:p>
            <a:pPr marL="285750" indent="-285750" algn="just">
              <a:lnSpc>
                <a:spcPct val="150000"/>
              </a:lnSpc>
              <a:buFont typeface="Arial" panose="020B0604020202020204" pitchFamily="34" charset="0"/>
              <a:buChar char="•"/>
            </a:pPr>
            <a:r>
              <a:rPr lang="fr-FR" dirty="0"/>
              <a:t>cet alternateur nécessite une source continue pour son excitation.</a:t>
            </a:r>
          </a:p>
        </p:txBody>
      </p:sp>
      <p:pic>
        <p:nvPicPr>
          <p:cNvPr id="6" name="Espace réservé du contenu 4"/>
          <p:cNvPicPr>
            <a:picLocks noChangeAspect="1"/>
          </p:cNvPicPr>
          <p:nvPr/>
        </p:nvPicPr>
        <p:blipFill rotWithShape="1">
          <a:blip r:embed="rId2"/>
          <a:srcRect r="66479"/>
          <a:stretch/>
        </p:blipFill>
        <p:spPr>
          <a:xfrm>
            <a:off x="8102541" y="3275995"/>
            <a:ext cx="2363382" cy="1684763"/>
          </a:xfrm>
          <a:prstGeom prst="rect">
            <a:avLst/>
          </a:prstGeom>
        </p:spPr>
        <p:style>
          <a:lnRef idx="2">
            <a:schemeClr val="accent2"/>
          </a:lnRef>
          <a:fillRef idx="1">
            <a:schemeClr val="lt1"/>
          </a:fillRef>
          <a:effectRef idx="0">
            <a:schemeClr val="accent2"/>
          </a:effectRef>
          <a:fontRef idx="minor">
            <a:schemeClr val="dk1"/>
          </a:fontRef>
        </p:style>
      </p:pic>
      <p:sp>
        <p:nvSpPr>
          <p:cNvPr id="7" name="Rectangle 6"/>
          <p:cNvSpPr/>
          <p:nvPr/>
        </p:nvSpPr>
        <p:spPr>
          <a:xfrm>
            <a:off x="4309228" y="160892"/>
            <a:ext cx="327583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alternatif </a:t>
            </a:r>
          </a:p>
        </p:txBody>
      </p:sp>
      <p:sp>
        <p:nvSpPr>
          <p:cNvPr id="8" name="Rectangle 7"/>
          <p:cNvSpPr/>
          <p:nvPr/>
        </p:nvSpPr>
        <p:spPr>
          <a:xfrm>
            <a:off x="4478441" y="527302"/>
            <a:ext cx="2983189" cy="369332"/>
          </a:xfrm>
          <a:prstGeom prst="rect">
            <a:avLst/>
          </a:prstGeom>
        </p:spPr>
        <p:txBody>
          <a:bodyPr wrap="none">
            <a:spAutoFit/>
          </a:bodyPr>
          <a:lstStyle/>
          <a:p>
            <a:r>
              <a:rPr lang="fr-FR" dirty="0"/>
              <a:t>Alternateur à bagues et balais</a:t>
            </a:r>
          </a:p>
        </p:txBody>
      </p:sp>
      <p:sp>
        <p:nvSpPr>
          <p:cNvPr id="9" name="Rectangle 8"/>
          <p:cNvSpPr/>
          <p:nvPr/>
        </p:nvSpPr>
        <p:spPr>
          <a:xfrm>
            <a:off x="359227" y="5712579"/>
            <a:ext cx="11707387"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Les avions de ligne sont équipés d'alternateurs plus puissants et de technologie différente bagues ni balais ; «</a:t>
            </a:r>
            <a:r>
              <a:rPr lang="fr-FR" dirty="0" err="1"/>
              <a:t>brushless</a:t>
            </a:r>
            <a:r>
              <a:rPr lang="fr-FR" dirty="0"/>
              <a:t>»</a:t>
            </a:r>
          </a:p>
        </p:txBody>
      </p:sp>
    </p:spTree>
    <p:extLst>
      <p:ext uri="{BB962C8B-B14F-4D97-AF65-F5344CB8AC3E}">
        <p14:creationId xmlns:p14="http://schemas.microsoft.com/office/powerpoint/2010/main" val="330025543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0999" y="1310621"/>
            <a:ext cx="6596743" cy="424731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L'alternateur décrit précédemment délivre une tension monophasée. </a:t>
            </a:r>
          </a:p>
          <a:p>
            <a:pPr marL="285750" indent="-285750" algn="just">
              <a:lnSpc>
                <a:spcPct val="150000"/>
              </a:lnSpc>
              <a:buFont typeface="Arial" panose="020B0604020202020204" pitchFamily="34" charset="0"/>
              <a:buChar char="•"/>
            </a:pPr>
            <a:r>
              <a:rPr lang="fr-FR" dirty="0"/>
              <a:t>Afin d'obtenir une tension triphasée, nous conserverons le même système inducteur, mais le stator sera différent.</a:t>
            </a:r>
          </a:p>
          <a:p>
            <a:pPr marL="285750" indent="-285750" algn="just">
              <a:lnSpc>
                <a:spcPct val="150000"/>
              </a:lnSpc>
              <a:buFont typeface="Arial" panose="020B0604020202020204" pitchFamily="34" charset="0"/>
              <a:buChar char="•"/>
            </a:pPr>
            <a:r>
              <a:rPr lang="fr-FR" dirty="0"/>
              <a:t>Le stator est composé de trois ensembles de bobinages décalés de 120°.</a:t>
            </a:r>
          </a:p>
          <a:p>
            <a:pPr marL="285750" indent="-285750" algn="just">
              <a:lnSpc>
                <a:spcPct val="150000"/>
              </a:lnSpc>
              <a:buFont typeface="Arial" panose="020B0604020202020204" pitchFamily="34" charset="0"/>
              <a:buChar char="•"/>
            </a:pPr>
            <a:r>
              <a:rPr lang="fr-FR" dirty="0"/>
              <a:t>Ainsi, ce que nous avons développé juste avant concernant l'obtention d'une FEM pour un bobinage </a:t>
            </a:r>
            <a:r>
              <a:rPr lang="fr-FR" dirty="0" err="1"/>
              <a:t>statorique</a:t>
            </a:r>
            <a:r>
              <a:rPr lang="fr-FR" dirty="0"/>
              <a:t> il se produira dans les trois ensembles une FEM alternative</a:t>
            </a:r>
          </a:p>
          <a:p>
            <a:pPr marL="285750" indent="-285750" algn="just">
              <a:lnSpc>
                <a:spcPct val="150000"/>
              </a:lnSpc>
              <a:buFont typeface="Arial" panose="020B0604020202020204" pitchFamily="34" charset="0"/>
              <a:buChar char="•"/>
            </a:pPr>
            <a:r>
              <a:rPr lang="fr-FR" dirty="0"/>
              <a:t>décalage entre les trois FEM de 120° (FEM triphasée).</a:t>
            </a:r>
          </a:p>
        </p:txBody>
      </p:sp>
      <p:sp>
        <p:nvSpPr>
          <p:cNvPr id="5" name="Rectangle 4"/>
          <p:cNvSpPr/>
          <p:nvPr/>
        </p:nvSpPr>
        <p:spPr>
          <a:xfrm>
            <a:off x="4309228" y="160892"/>
            <a:ext cx="327583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alternatif </a:t>
            </a:r>
          </a:p>
        </p:txBody>
      </p:sp>
      <p:sp>
        <p:nvSpPr>
          <p:cNvPr id="6" name="Rectangle 5"/>
          <p:cNvSpPr/>
          <p:nvPr/>
        </p:nvSpPr>
        <p:spPr>
          <a:xfrm>
            <a:off x="5053438" y="565377"/>
            <a:ext cx="2085123" cy="369332"/>
          </a:xfrm>
          <a:prstGeom prst="rect">
            <a:avLst/>
          </a:prstGeom>
        </p:spPr>
        <p:txBody>
          <a:bodyPr wrap="none">
            <a:spAutoFit/>
          </a:bodyPr>
          <a:lstStyle/>
          <a:p>
            <a:r>
              <a:rPr lang="fr-FR" dirty="0"/>
              <a:t>Alternateur triphasé</a:t>
            </a:r>
          </a:p>
        </p:txBody>
      </p:sp>
      <p:pic>
        <p:nvPicPr>
          <p:cNvPr id="7" name="Image 6"/>
          <p:cNvPicPr>
            <a:picLocks noChangeAspect="1"/>
          </p:cNvPicPr>
          <p:nvPr/>
        </p:nvPicPr>
        <p:blipFill>
          <a:blip r:embed="rId2"/>
          <a:stretch>
            <a:fillRect/>
          </a:stretch>
        </p:blipFill>
        <p:spPr>
          <a:xfrm>
            <a:off x="7138561" y="1310621"/>
            <a:ext cx="4613040" cy="3654960"/>
          </a:xfrm>
          <a:prstGeom prst="rect">
            <a:avLst/>
          </a:prstGeom>
        </p:spPr>
      </p:pic>
    </p:spTree>
    <p:extLst>
      <p:ext uri="{BB962C8B-B14F-4D97-AF65-F5344CB8AC3E}">
        <p14:creationId xmlns:p14="http://schemas.microsoft.com/office/powerpoint/2010/main" val="56191712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2601907" y="934709"/>
            <a:ext cx="6988183" cy="3413920"/>
          </a:xfrm>
          <a:prstGeom prst="rect">
            <a:avLst/>
          </a:prstGeom>
        </p:spPr>
      </p:pic>
      <p:sp>
        <p:nvSpPr>
          <p:cNvPr id="6" name="Rectangle 5"/>
          <p:cNvSpPr/>
          <p:nvPr/>
        </p:nvSpPr>
        <p:spPr>
          <a:xfrm>
            <a:off x="462641" y="4520096"/>
            <a:ext cx="11266714"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a) Alternateur sans bagues ni balais (« </a:t>
            </a:r>
            <a:r>
              <a:rPr lang="fr-FR" b="1" dirty="0" err="1"/>
              <a:t>brushless</a:t>
            </a:r>
            <a:r>
              <a:rPr lang="fr-FR" b="1" dirty="0"/>
              <a:t> »)</a:t>
            </a:r>
          </a:p>
          <a:p>
            <a:pPr marL="285750" indent="-285750" algn="just">
              <a:buFont typeface="Arial" panose="020B0604020202020204" pitchFamily="34" charset="0"/>
              <a:buChar char="•"/>
            </a:pPr>
            <a:r>
              <a:rPr lang="fr-FR" dirty="0"/>
              <a:t>L'alternateur sans bagues ni balais équipe les avions nécessitant une forte puissance. </a:t>
            </a:r>
          </a:p>
          <a:p>
            <a:pPr marL="285750" indent="-285750" algn="just">
              <a:buFont typeface="Arial" panose="020B0604020202020204" pitchFamily="34" charset="0"/>
              <a:buChar char="•"/>
            </a:pPr>
            <a:r>
              <a:rPr lang="fr-FR" dirty="0"/>
              <a:t>Il requière moins de maintenance et est plus fiable. </a:t>
            </a:r>
          </a:p>
          <a:p>
            <a:pPr marL="285750" indent="-285750" algn="just">
              <a:buFont typeface="Arial" panose="020B0604020202020204" pitchFamily="34" charset="0"/>
              <a:buChar char="•"/>
            </a:pPr>
            <a:r>
              <a:rPr lang="fr-FR" dirty="0"/>
              <a:t>De par son principe, il est autonome, c'est-à-dire qu'il ne nécessite pas de source d'excitation extérieure.</a:t>
            </a:r>
          </a:p>
          <a:p>
            <a:pPr marL="285750" indent="-285750" algn="just">
              <a:buFont typeface="Arial" panose="020B0604020202020204" pitchFamily="34" charset="0"/>
              <a:buChar char="•"/>
            </a:pPr>
            <a:r>
              <a:rPr lang="fr-FR" dirty="0"/>
              <a:t>Trois alternateurs sont montés sur le même arbre d'entraînement (</a:t>
            </a:r>
            <a:r>
              <a:rPr lang="el-GR" dirty="0"/>
              <a:t>ω</a:t>
            </a:r>
            <a:r>
              <a:rPr lang="fr-FR" dirty="0"/>
              <a:t>) : </a:t>
            </a:r>
          </a:p>
          <a:p>
            <a:pPr marL="742950" lvl="1" indent="-285750" algn="just">
              <a:buFont typeface="Courier New" panose="02070309020205020404" pitchFamily="49" charset="0"/>
              <a:buChar char="o"/>
            </a:pPr>
            <a:r>
              <a:rPr lang="fr-FR" dirty="0"/>
              <a:t>un alternateur à aimant permanent (PMG), </a:t>
            </a:r>
          </a:p>
          <a:p>
            <a:pPr marL="742950" lvl="1" indent="-285750" algn="just">
              <a:buFont typeface="Courier New" panose="02070309020205020404" pitchFamily="49" charset="0"/>
              <a:buChar char="o"/>
            </a:pPr>
            <a:r>
              <a:rPr lang="fr-FR" dirty="0"/>
              <a:t>un alternateur d'excitation </a:t>
            </a:r>
          </a:p>
          <a:p>
            <a:pPr marL="742950" lvl="1" indent="-285750" algn="just">
              <a:buFont typeface="Courier New" panose="02070309020205020404" pitchFamily="49" charset="0"/>
              <a:buChar char="o"/>
            </a:pPr>
            <a:r>
              <a:rPr lang="fr-FR" dirty="0"/>
              <a:t>l'alternateur principal.</a:t>
            </a:r>
          </a:p>
        </p:txBody>
      </p:sp>
      <p:sp>
        <p:nvSpPr>
          <p:cNvPr id="7" name="Rectangle 6"/>
          <p:cNvSpPr/>
          <p:nvPr/>
        </p:nvSpPr>
        <p:spPr>
          <a:xfrm>
            <a:off x="4309228" y="160892"/>
            <a:ext cx="327583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alternatif </a:t>
            </a:r>
          </a:p>
        </p:txBody>
      </p:sp>
      <p:sp>
        <p:nvSpPr>
          <p:cNvPr id="8" name="Rectangle 7"/>
          <p:cNvSpPr/>
          <p:nvPr/>
        </p:nvSpPr>
        <p:spPr>
          <a:xfrm>
            <a:off x="5053438" y="565377"/>
            <a:ext cx="2085123" cy="369332"/>
          </a:xfrm>
          <a:prstGeom prst="rect">
            <a:avLst/>
          </a:prstGeom>
        </p:spPr>
        <p:txBody>
          <a:bodyPr wrap="none">
            <a:spAutoFit/>
          </a:bodyPr>
          <a:lstStyle/>
          <a:p>
            <a:r>
              <a:rPr lang="fr-FR" dirty="0"/>
              <a:t>Alternateur triphasé</a:t>
            </a:r>
          </a:p>
        </p:txBody>
      </p:sp>
    </p:spTree>
    <p:extLst>
      <p:ext uri="{BB962C8B-B14F-4D97-AF65-F5344CB8AC3E}">
        <p14:creationId xmlns:p14="http://schemas.microsoft.com/office/powerpoint/2010/main" val="1113254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3D12D635-C531-5A8F-9378-BA83D610C7F4}"/>
              </a:ext>
            </a:extLst>
          </p:cNvPr>
          <p:cNvSpPr txBox="1"/>
          <p:nvPr/>
        </p:nvSpPr>
        <p:spPr>
          <a:xfrm>
            <a:off x="350006" y="1532123"/>
            <a:ext cx="6096000"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Un générateur est un système capable de fournir de l’énergie sous forme de courant dans un circuit d’utilisation ; </a:t>
            </a:r>
          </a:p>
          <a:p>
            <a:pPr marL="285750" indent="-285750">
              <a:lnSpc>
                <a:spcPct val="150000"/>
              </a:lnSpc>
              <a:buFont typeface="Arial" panose="020B0604020202020204" pitchFamily="34" charset="0"/>
              <a:buChar char="•"/>
            </a:pPr>
            <a:r>
              <a:rPr lang="fr-FR" dirty="0"/>
              <a:t>le générateur possède au moins deux bornes sur lesquelles sont branchés les circuits d’utilisation.</a:t>
            </a:r>
          </a:p>
        </p:txBody>
      </p:sp>
      <p:sp>
        <p:nvSpPr>
          <p:cNvPr id="7" name="ZoneTexte 6">
            <a:extLst>
              <a:ext uri="{FF2B5EF4-FFF2-40B4-BE49-F238E27FC236}">
                <a16:creationId xmlns:a16="http://schemas.microsoft.com/office/drawing/2014/main" id="{6B5EB76F-FC59-5A06-856E-84D9799E8C72}"/>
              </a:ext>
            </a:extLst>
          </p:cNvPr>
          <p:cNvSpPr txBox="1"/>
          <p:nvPr/>
        </p:nvSpPr>
        <p:spPr>
          <a:xfrm>
            <a:off x="4991198" y="179188"/>
            <a:ext cx="3164595"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GENERATEUR ET RECEPTEUR</a:t>
            </a:r>
          </a:p>
        </p:txBody>
      </p:sp>
      <p:sp>
        <p:nvSpPr>
          <p:cNvPr id="2" name="Rectangle 1"/>
          <p:cNvSpPr/>
          <p:nvPr/>
        </p:nvSpPr>
        <p:spPr>
          <a:xfrm>
            <a:off x="350006" y="4054212"/>
            <a:ext cx="6096000" cy="2308324"/>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285750" indent="-285750">
              <a:buFont typeface="Arial" panose="020B0604020202020204" pitchFamily="34" charset="0"/>
              <a:buChar char="•"/>
            </a:pPr>
            <a:r>
              <a:rPr lang="fr-FR" dirty="0"/>
              <a:t>On appelle récepteur, tout système qui transforme l’énergie électrique en énergie</a:t>
            </a:r>
          </a:p>
          <a:p>
            <a:pPr marL="742950" lvl="1" indent="-285750">
              <a:buFont typeface="Courier New" panose="02070309020205020404" pitchFamily="49" charset="0"/>
              <a:buChar char="o"/>
            </a:pPr>
            <a:r>
              <a:rPr lang="fr-FR" dirty="0"/>
              <a:t>thermique, </a:t>
            </a:r>
          </a:p>
          <a:p>
            <a:pPr marL="742950" lvl="1" indent="-285750">
              <a:buFont typeface="Courier New" panose="02070309020205020404" pitchFamily="49" charset="0"/>
              <a:buChar char="o"/>
            </a:pPr>
            <a:r>
              <a:rPr lang="fr-FR" dirty="0"/>
              <a:t>mécanique,</a:t>
            </a:r>
          </a:p>
          <a:p>
            <a:pPr marL="742950" lvl="1" indent="-285750">
              <a:buFont typeface="Courier New" panose="02070309020205020404" pitchFamily="49" charset="0"/>
              <a:buChar char="o"/>
            </a:pPr>
            <a:r>
              <a:rPr lang="fr-FR" dirty="0"/>
              <a:t>chimique</a:t>
            </a:r>
          </a:p>
          <a:p>
            <a:pPr marL="742950" lvl="1" indent="-285750">
              <a:buFont typeface="Courier New" panose="02070309020205020404" pitchFamily="49" charset="0"/>
              <a:buChar char="o"/>
            </a:pPr>
            <a:r>
              <a:rPr lang="fr-FR" dirty="0"/>
              <a:t>radioélectrique. </a:t>
            </a:r>
          </a:p>
          <a:p>
            <a:pPr marL="285750" indent="-285750">
              <a:buFont typeface="Arial" panose="020B0604020202020204" pitchFamily="34" charset="0"/>
              <a:buChar char="•"/>
            </a:pPr>
            <a:r>
              <a:rPr lang="fr-FR" dirty="0"/>
              <a:t>Il possède au moins deux bornes qui sont connectées au générateur.</a:t>
            </a:r>
          </a:p>
        </p:txBody>
      </p:sp>
      <p:pic>
        <p:nvPicPr>
          <p:cNvPr id="3" name="Image 2"/>
          <p:cNvPicPr>
            <a:picLocks noChangeAspect="1"/>
          </p:cNvPicPr>
          <p:nvPr/>
        </p:nvPicPr>
        <p:blipFill>
          <a:blip r:embed="rId2"/>
          <a:stretch>
            <a:fillRect/>
          </a:stretch>
        </p:blipFill>
        <p:spPr>
          <a:xfrm>
            <a:off x="8337078" y="1304386"/>
            <a:ext cx="2066925" cy="2209800"/>
          </a:xfrm>
          <a:prstGeom prst="rect">
            <a:avLst/>
          </a:prstGeom>
        </p:spPr>
      </p:pic>
      <p:pic>
        <p:nvPicPr>
          <p:cNvPr id="4" name="Image 3"/>
          <p:cNvPicPr>
            <a:picLocks noChangeAspect="1"/>
          </p:cNvPicPr>
          <p:nvPr/>
        </p:nvPicPr>
        <p:blipFill>
          <a:blip r:embed="rId3"/>
          <a:stretch>
            <a:fillRect/>
          </a:stretch>
        </p:blipFill>
        <p:spPr>
          <a:xfrm>
            <a:off x="8155793" y="4329499"/>
            <a:ext cx="3086100" cy="1485900"/>
          </a:xfrm>
          <a:prstGeom prst="rect">
            <a:avLst/>
          </a:prstGeom>
        </p:spPr>
      </p:pic>
    </p:spTree>
    <p:extLst>
      <p:ext uri="{BB962C8B-B14F-4D97-AF65-F5344CB8AC3E}">
        <p14:creationId xmlns:p14="http://schemas.microsoft.com/office/powerpoint/2010/main" val="251097217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6922" y="4079864"/>
            <a:ext cx="11605219" cy="254236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L'alternateur d'excitation produit, grâce au rotor tournant dans le champ inducteur, une FEM triphasée. </a:t>
            </a:r>
          </a:p>
          <a:p>
            <a:pPr marL="285750" indent="-285750" algn="just">
              <a:lnSpc>
                <a:spcPct val="150000"/>
              </a:lnSpc>
              <a:buFont typeface="Arial" panose="020B0604020202020204" pitchFamily="34" charset="0"/>
              <a:buChar char="•"/>
            </a:pPr>
            <a:r>
              <a:rPr lang="fr-FR" dirty="0"/>
              <a:t>Cette tension triphasée est redressée par un pont de diodes monté dans l'arbre de transmission et la tension continue obtenue en sortie alimente alors le rotor inducteur de l'alternateur principal.</a:t>
            </a:r>
          </a:p>
          <a:p>
            <a:pPr marL="285750" indent="-285750" algn="just">
              <a:lnSpc>
                <a:spcPct val="150000"/>
              </a:lnSpc>
              <a:buFont typeface="Arial" panose="020B0604020202020204" pitchFamily="34" charset="0"/>
              <a:buChar char="•"/>
            </a:pPr>
            <a:r>
              <a:rPr lang="fr-FR" dirty="0"/>
              <a:t>Une FEM triphasée est ainsi disponible sur le stator de l'alternateur principal pour alimenter le réseau de bord.</a:t>
            </a:r>
          </a:p>
          <a:p>
            <a:pPr marL="285750" indent="-285750" algn="just">
              <a:lnSpc>
                <a:spcPct val="150000"/>
              </a:lnSpc>
              <a:buFont typeface="Arial" panose="020B0604020202020204" pitchFamily="34" charset="0"/>
              <a:buChar char="•"/>
            </a:pPr>
            <a:r>
              <a:rPr lang="fr-FR" dirty="0"/>
              <a:t>La tension de sortie est réinjectée dans le régulateur, puis transformée en continu pour venir, par circulation d'un courant régulé, créer un champ inducteur plus fort dans l'inducteur de l'alternateur d'excitation.</a:t>
            </a:r>
          </a:p>
        </p:txBody>
      </p:sp>
      <p:pic>
        <p:nvPicPr>
          <p:cNvPr id="5" name="Espace réservé du contenu 3"/>
          <p:cNvPicPr>
            <a:picLocks noGrp="1" noChangeAspect="1"/>
          </p:cNvPicPr>
          <p:nvPr>
            <p:ph idx="1"/>
          </p:nvPr>
        </p:nvPicPr>
        <p:blipFill>
          <a:blip r:embed="rId2"/>
          <a:stretch>
            <a:fillRect/>
          </a:stretch>
        </p:blipFill>
        <p:spPr>
          <a:xfrm>
            <a:off x="5562601" y="779225"/>
            <a:ext cx="6313714" cy="3270443"/>
          </a:xfrm>
          <a:prstGeom prst="rect">
            <a:avLst/>
          </a:prstGeom>
        </p:spPr>
        <p:style>
          <a:lnRef idx="2">
            <a:schemeClr val="accent2"/>
          </a:lnRef>
          <a:fillRef idx="1">
            <a:schemeClr val="lt1"/>
          </a:fillRef>
          <a:effectRef idx="0">
            <a:schemeClr val="accent2"/>
          </a:effectRef>
          <a:fontRef idx="minor">
            <a:schemeClr val="dk1"/>
          </a:fontRef>
        </p:style>
      </p:pic>
      <p:sp>
        <p:nvSpPr>
          <p:cNvPr id="6" name="Rectangle 5"/>
          <p:cNvSpPr/>
          <p:nvPr/>
        </p:nvSpPr>
        <p:spPr>
          <a:xfrm>
            <a:off x="3929190" y="400024"/>
            <a:ext cx="4494435" cy="369332"/>
          </a:xfrm>
          <a:prstGeom prst="rect">
            <a:avLst/>
          </a:prstGeom>
        </p:spPr>
        <p:txBody>
          <a:bodyPr wrap="none">
            <a:spAutoFit/>
          </a:bodyPr>
          <a:lstStyle/>
          <a:p>
            <a:r>
              <a:rPr lang="fr-FR" dirty="0"/>
              <a:t>Alternateur sans bagues ni balais «</a:t>
            </a:r>
            <a:r>
              <a:rPr lang="fr-FR" dirty="0" err="1"/>
              <a:t>brushless</a:t>
            </a:r>
            <a:r>
              <a:rPr lang="fr-FR" dirty="0"/>
              <a:t>»</a:t>
            </a:r>
          </a:p>
        </p:txBody>
      </p:sp>
      <p:sp>
        <p:nvSpPr>
          <p:cNvPr id="7" name="Rectangle 6"/>
          <p:cNvSpPr/>
          <p:nvPr/>
        </p:nvSpPr>
        <p:spPr>
          <a:xfrm>
            <a:off x="96922" y="1000513"/>
            <a:ext cx="5302392" cy="254236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L'arbre entraîne l'aimant permanent du permanent </a:t>
            </a:r>
            <a:r>
              <a:rPr lang="fr-FR" dirty="0" err="1"/>
              <a:t>magnet</a:t>
            </a:r>
            <a:r>
              <a:rPr lang="fr-FR" dirty="0"/>
              <a:t> </a:t>
            </a:r>
            <a:r>
              <a:rPr lang="fr-FR" dirty="0" err="1"/>
              <a:t>generator</a:t>
            </a:r>
            <a:r>
              <a:rPr lang="fr-FR" dirty="0"/>
              <a:t> (PMG). </a:t>
            </a:r>
          </a:p>
          <a:p>
            <a:pPr marL="285750" indent="-285750" algn="just">
              <a:lnSpc>
                <a:spcPct val="150000"/>
              </a:lnSpc>
              <a:buFont typeface="Arial" panose="020B0604020202020204" pitchFamily="34" charset="0"/>
              <a:buChar char="•"/>
            </a:pPr>
            <a:r>
              <a:rPr lang="fr-FR" dirty="0"/>
              <a:t>Dès la rotation, une tension alternative est induite dans le stator, puis transformée en courant continu dans le régulateur de tension afin d'alimenter l'inducteur de l'alternateur d'excitation.</a:t>
            </a:r>
          </a:p>
        </p:txBody>
      </p:sp>
      <p:sp>
        <p:nvSpPr>
          <p:cNvPr id="8" name="Rectangle 7"/>
          <p:cNvSpPr/>
          <p:nvPr/>
        </p:nvSpPr>
        <p:spPr>
          <a:xfrm>
            <a:off x="4363656" y="26623"/>
            <a:ext cx="327583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alternatif </a:t>
            </a:r>
          </a:p>
        </p:txBody>
      </p:sp>
    </p:spTree>
    <p:extLst>
      <p:ext uri="{BB962C8B-B14F-4D97-AF65-F5344CB8AC3E}">
        <p14:creationId xmlns:p14="http://schemas.microsoft.com/office/powerpoint/2010/main" val="45002812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5736772" y="1350966"/>
            <a:ext cx="6364818" cy="3414400"/>
          </a:xfrm>
          <a:prstGeom prst="rect">
            <a:avLst/>
          </a:prstGeom>
        </p:spPr>
      </p:pic>
      <p:sp>
        <p:nvSpPr>
          <p:cNvPr id="4" name="Rectangle 3"/>
          <p:cNvSpPr/>
          <p:nvPr/>
        </p:nvSpPr>
        <p:spPr>
          <a:xfrm>
            <a:off x="152400" y="1372231"/>
            <a:ext cx="5355771"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Deuxième solution, plus proche de la réalité technologique, mais le principe est le même.</a:t>
            </a:r>
          </a:p>
        </p:txBody>
      </p:sp>
      <p:sp>
        <p:nvSpPr>
          <p:cNvPr id="6" name="Rectangle 5"/>
          <p:cNvSpPr/>
          <p:nvPr/>
        </p:nvSpPr>
        <p:spPr>
          <a:xfrm>
            <a:off x="152400" y="2165752"/>
            <a:ext cx="5366656" cy="397031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L'aimant du PMG est monté sur le stator et est combiné avec le stator de l'alternateur d'excitation.</a:t>
            </a:r>
          </a:p>
          <a:p>
            <a:pPr marL="285750" indent="-285750" algn="just">
              <a:buFont typeface="Arial" panose="020B0604020202020204" pitchFamily="34" charset="0"/>
              <a:buChar char="•"/>
            </a:pPr>
            <a:r>
              <a:rPr lang="fr-FR" b="1" dirty="0"/>
              <a:t>La séquence est alors :</a:t>
            </a:r>
          </a:p>
          <a:p>
            <a:pPr marL="285750" indent="-285750" algn="just">
              <a:buFont typeface="Arial" panose="020B0604020202020204" pitchFamily="34" charset="0"/>
              <a:buChar char="•"/>
            </a:pPr>
            <a:r>
              <a:rPr lang="fr-FR" dirty="0"/>
              <a:t>rotation, induction d'une FEM dans le rotor de l'alternateur d'excitation à cause de l'aimant (fixe et combiné avec le stator de l'alternateur d'excitation cette fois-ci) ; </a:t>
            </a:r>
          </a:p>
          <a:p>
            <a:pPr marL="285750" indent="-285750" algn="just">
              <a:buFont typeface="Arial" panose="020B0604020202020204" pitchFamily="34" charset="0"/>
              <a:buChar char="•"/>
            </a:pPr>
            <a:r>
              <a:rPr lang="fr-FR" dirty="0"/>
              <a:t>excitation de l'alternateur principal à travers le pont de diodes ; </a:t>
            </a:r>
          </a:p>
          <a:p>
            <a:pPr marL="285750" indent="-285750" algn="just">
              <a:buFont typeface="Arial" panose="020B0604020202020204" pitchFamily="34" charset="0"/>
              <a:buChar char="•"/>
            </a:pPr>
            <a:r>
              <a:rPr lang="fr-FR" dirty="0"/>
              <a:t>prélèvement de la tension de sortie réinjectée dans le régulateur, puis transformée en continue pour venir renforcer le champ de l'aimant par circulation d'un courant régulé dans l'inducteur de l'alternateur d'excitation.</a:t>
            </a:r>
          </a:p>
        </p:txBody>
      </p:sp>
      <p:sp>
        <p:nvSpPr>
          <p:cNvPr id="7" name="Rectangle 6"/>
          <p:cNvSpPr/>
          <p:nvPr/>
        </p:nvSpPr>
        <p:spPr>
          <a:xfrm>
            <a:off x="5736772" y="5272093"/>
            <a:ext cx="6096000" cy="646331"/>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gn="just"/>
            <a:r>
              <a:rPr lang="fr-FR" dirty="0"/>
              <a:t>La puissance des alternateurs s'exprime en volts-ampères (VA), ou plutôt en </a:t>
            </a:r>
            <a:r>
              <a:rPr lang="fr-FR" dirty="0" err="1"/>
              <a:t>kVA</a:t>
            </a:r>
            <a:r>
              <a:rPr lang="fr-FR" dirty="0"/>
              <a:t> (puissance apparente).</a:t>
            </a:r>
          </a:p>
        </p:txBody>
      </p:sp>
      <p:sp>
        <p:nvSpPr>
          <p:cNvPr id="8" name="Rectangle 7"/>
          <p:cNvSpPr/>
          <p:nvPr/>
        </p:nvSpPr>
        <p:spPr>
          <a:xfrm>
            <a:off x="3754354" y="395955"/>
            <a:ext cx="4494435" cy="369332"/>
          </a:xfrm>
          <a:prstGeom prst="rect">
            <a:avLst/>
          </a:prstGeom>
        </p:spPr>
        <p:txBody>
          <a:bodyPr wrap="none">
            <a:spAutoFit/>
          </a:bodyPr>
          <a:lstStyle/>
          <a:p>
            <a:r>
              <a:rPr lang="fr-FR" dirty="0"/>
              <a:t>Alternateur sans bagues ni balais «</a:t>
            </a:r>
            <a:r>
              <a:rPr lang="fr-FR" dirty="0" err="1"/>
              <a:t>brushless</a:t>
            </a:r>
            <a:r>
              <a:rPr lang="fr-FR" dirty="0"/>
              <a:t>»</a:t>
            </a:r>
          </a:p>
        </p:txBody>
      </p:sp>
      <p:sp>
        <p:nvSpPr>
          <p:cNvPr id="9" name="Rectangle 8"/>
          <p:cNvSpPr/>
          <p:nvPr/>
        </p:nvSpPr>
        <p:spPr>
          <a:xfrm>
            <a:off x="4363656" y="26623"/>
            <a:ext cx="327583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alternatif </a:t>
            </a:r>
          </a:p>
        </p:txBody>
      </p:sp>
    </p:spTree>
    <p:extLst>
      <p:ext uri="{BB962C8B-B14F-4D97-AF65-F5344CB8AC3E}">
        <p14:creationId xmlns:p14="http://schemas.microsoft.com/office/powerpoint/2010/main" val="233224644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5487777" y="1428583"/>
            <a:ext cx="6508281" cy="3941044"/>
          </a:xfrm>
          <a:prstGeom prst="rect">
            <a:avLst/>
          </a:prstGeom>
        </p:spPr>
      </p:pic>
      <p:sp>
        <p:nvSpPr>
          <p:cNvPr id="5" name="Rectangle 4"/>
          <p:cNvSpPr/>
          <p:nvPr/>
        </p:nvSpPr>
        <p:spPr>
          <a:xfrm>
            <a:off x="165839" y="1483196"/>
            <a:ext cx="5189933" cy="383181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La tension de sortie de l'alternateur principal est comparée à une tension de référence. </a:t>
            </a:r>
          </a:p>
          <a:p>
            <a:pPr marL="285750" indent="-285750">
              <a:lnSpc>
                <a:spcPct val="150000"/>
              </a:lnSpc>
              <a:buFont typeface="Arial" panose="020B0604020202020204" pitchFamily="34" charset="0"/>
              <a:buChar char="•"/>
            </a:pPr>
            <a:r>
              <a:rPr lang="fr-FR" dirty="0"/>
              <a:t>La tension d'erreur vient piloter un système jouant le rôle d'une résistance variable qui, en fonction de sa valeur module le courant inducteur de l'alternateur d'excitation.</a:t>
            </a:r>
          </a:p>
          <a:p>
            <a:pPr>
              <a:lnSpc>
                <a:spcPct val="150000"/>
              </a:lnSpc>
            </a:pPr>
            <a:r>
              <a:rPr lang="fr-FR" dirty="0"/>
              <a:t>La tension de sortie de l'alternateur d'excitation est ajustée à une valeur telle que la tension réseau est correcte.</a:t>
            </a:r>
          </a:p>
        </p:txBody>
      </p:sp>
      <p:sp>
        <p:nvSpPr>
          <p:cNvPr id="6" name="Rectangle 5"/>
          <p:cNvSpPr/>
          <p:nvPr/>
        </p:nvSpPr>
        <p:spPr>
          <a:xfrm>
            <a:off x="4926613" y="599818"/>
            <a:ext cx="2227854" cy="369332"/>
          </a:xfrm>
          <a:prstGeom prst="rect">
            <a:avLst/>
          </a:prstGeom>
        </p:spPr>
        <p:txBody>
          <a:bodyPr wrap="none">
            <a:spAutoFit/>
          </a:bodyPr>
          <a:lstStyle/>
          <a:p>
            <a:r>
              <a:rPr lang="fr-FR" dirty="0"/>
              <a:t>Régulation de tension</a:t>
            </a:r>
          </a:p>
        </p:txBody>
      </p:sp>
      <p:sp>
        <p:nvSpPr>
          <p:cNvPr id="7" name="Rectangle 6"/>
          <p:cNvSpPr/>
          <p:nvPr/>
        </p:nvSpPr>
        <p:spPr>
          <a:xfrm>
            <a:off x="4402624" y="85772"/>
            <a:ext cx="327583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alternatif </a:t>
            </a:r>
          </a:p>
        </p:txBody>
      </p:sp>
    </p:spTree>
    <p:extLst>
      <p:ext uri="{BB962C8B-B14F-4D97-AF65-F5344CB8AC3E}">
        <p14:creationId xmlns:p14="http://schemas.microsoft.com/office/powerpoint/2010/main" val="307679567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6043" y="1357769"/>
            <a:ext cx="11504071" cy="383181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Nous avons étudié, avec la relation F = p x n, que la fréquence dépend pour un alternateur donné (p donné) de la vitesse d'entraînement de l'alternateur. </a:t>
            </a:r>
          </a:p>
          <a:p>
            <a:pPr marL="285750" indent="-285750" algn="just">
              <a:lnSpc>
                <a:spcPct val="150000"/>
              </a:lnSpc>
              <a:buFont typeface="Arial" panose="020B0604020202020204" pitchFamily="34" charset="0"/>
              <a:buChar char="•"/>
            </a:pPr>
            <a:r>
              <a:rPr lang="fr-FR" dirty="0"/>
              <a:t>Or, la vitesse d'entraînement de l'alternateur dépend de la vitesse de rotation du réacteur.</a:t>
            </a:r>
          </a:p>
          <a:p>
            <a:pPr marL="285750" indent="-285750" algn="just">
              <a:lnSpc>
                <a:spcPct val="150000"/>
              </a:lnSpc>
              <a:buFont typeface="Arial" panose="020B0604020202020204" pitchFamily="34" charset="0"/>
              <a:buChar char="•"/>
            </a:pPr>
            <a:r>
              <a:rPr lang="fr-FR" dirty="0"/>
              <a:t>Ce régime est très variable et donne des fréquences allant de 350 (tout réduit) à 800 Hz (pleine poussée) environ. </a:t>
            </a:r>
          </a:p>
          <a:p>
            <a:pPr marL="285750" indent="-285750" algn="just">
              <a:lnSpc>
                <a:spcPct val="150000"/>
              </a:lnSpc>
              <a:buFont typeface="Arial" panose="020B0604020202020204" pitchFamily="34" charset="0"/>
              <a:buChar char="•"/>
            </a:pPr>
            <a:r>
              <a:rPr lang="fr-FR" dirty="0"/>
              <a:t>Quelle que soit la technologie de l'alternateur utilisée, entraîné directement ou par un réducteur, nous avons un VFG.</a:t>
            </a:r>
          </a:p>
          <a:p>
            <a:pPr marL="285750" indent="-285750" algn="just">
              <a:lnSpc>
                <a:spcPct val="150000"/>
              </a:lnSpc>
              <a:buFont typeface="Arial" panose="020B0604020202020204" pitchFamily="34" charset="0"/>
              <a:buChar char="•"/>
            </a:pPr>
            <a:r>
              <a:rPr lang="fr-FR" dirty="0"/>
              <a:t>Nous allons voir qu'il n'est pas possible de coupler deux alternateurs VFG. </a:t>
            </a:r>
          </a:p>
          <a:p>
            <a:pPr marL="285750" indent="-285750" algn="just">
              <a:lnSpc>
                <a:spcPct val="150000"/>
              </a:lnSpc>
              <a:buFont typeface="Arial" panose="020B0604020202020204" pitchFamily="34" charset="0"/>
              <a:buChar char="•"/>
            </a:pPr>
            <a:r>
              <a:rPr lang="fr-FR" dirty="0"/>
              <a:t>D'autre part, beaucoup d'équipements ne supportent pas une fréquence variable.</a:t>
            </a:r>
          </a:p>
          <a:p>
            <a:pPr marL="285750" indent="-285750" algn="just">
              <a:lnSpc>
                <a:spcPct val="150000"/>
              </a:lnSpc>
              <a:buFont typeface="Arial" panose="020B0604020202020204" pitchFamily="34" charset="0"/>
              <a:buChar char="•"/>
            </a:pPr>
            <a:r>
              <a:rPr lang="fr-FR" dirty="0"/>
              <a:t>Il faut donc que le VFG délivre une fréquence fixe.</a:t>
            </a:r>
          </a:p>
          <a:p>
            <a:pPr marL="285750" indent="-285750" algn="just">
              <a:lnSpc>
                <a:spcPct val="150000"/>
              </a:lnSpc>
              <a:buFont typeface="Arial" panose="020B0604020202020204" pitchFamily="34" charset="0"/>
              <a:buChar char="•"/>
            </a:pPr>
            <a:r>
              <a:rPr lang="fr-FR" dirty="0"/>
              <a:t>Jusqu'à ces dernières années, la règle était de délivrer une tension fixe de 115 volts à une fréquence de 400 Hz.</a:t>
            </a:r>
          </a:p>
        </p:txBody>
      </p:sp>
      <p:sp>
        <p:nvSpPr>
          <p:cNvPr id="5" name="Rectangle 4"/>
          <p:cNvSpPr/>
          <p:nvPr/>
        </p:nvSpPr>
        <p:spPr>
          <a:xfrm>
            <a:off x="4698725" y="467116"/>
            <a:ext cx="2487027" cy="369332"/>
          </a:xfrm>
          <a:prstGeom prst="rect">
            <a:avLst/>
          </a:prstGeom>
        </p:spPr>
        <p:txBody>
          <a:bodyPr wrap="none">
            <a:spAutoFit/>
          </a:bodyPr>
          <a:lstStyle/>
          <a:p>
            <a:r>
              <a:rPr lang="fr-FR" dirty="0"/>
              <a:t>Régulation de fréquence</a:t>
            </a:r>
          </a:p>
        </p:txBody>
      </p:sp>
      <p:sp>
        <p:nvSpPr>
          <p:cNvPr id="6" name="Rectangle 5"/>
          <p:cNvSpPr/>
          <p:nvPr/>
        </p:nvSpPr>
        <p:spPr>
          <a:xfrm>
            <a:off x="4363656" y="26623"/>
            <a:ext cx="327583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alternatif </a:t>
            </a:r>
          </a:p>
        </p:txBody>
      </p:sp>
    </p:spTree>
    <p:extLst>
      <p:ext uri="{BB962C8B-B14F-4D97-AF65-F5344CB8AC3E}">
        <p14:creationId xmlns:p14="http://schemas.microsoft.com/office/powerpoint/2010/main" val="70611302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1529372" y="3389666"/>
            <a:ext cx="8828680" cy="3130877"/>
          </a:xfrm>
          <a:prstGeom prst="rect">
            <a:avLst/>
          </a:prstGeom>
        </p:spPr>
        <p:style>
          <a:lnRef idx="2">
            <a:schemeClr val="accent2"/>
          </a:lnRef>
          <a:fillRef idx="1">
            <a:schemeClr val="lt1"/>
          </a:fillRef>
          <a:effectRef idx="0">
            <a:schemeClr val="accent2"/>
          </a:effectRef>
          <a:fontRef idx="minor">
            <a:schemeClr val="dk1"/>
          </a:fontRef>
        </p:style>
      </p:pic>
      <p:sp>
        <p:nvSpPr>
          <p:cNvPr id="5" name="Rectangle 4"/>
          <p:cNvSpPr/>
          <p:nvPr/>
        </p:nvSpPr>
        <p:spPr>
          <a:xfrm>
            <a:off x="4992425" y="577334"/>
            <a:ext cx="1358064" cy="369332"/>
          </a:xfrm>
          <a:prstGeom prst="rect">
            <a:avLst/>
          </a:prstGeom>
        </p:spPr>
        <p:txBody>
          <a:bodyPr wrap="none">
            <a:spAutoFit/>
          </a:bodyPr>
          <a:lstStyle/>
          <a:p>
            <a:r>
              <a:rPr lang="fr-FR" dirty="0"/>
              <a:t>Commandes</a:t>
            </a:r>
          </a:p>
        </p:txBody>
      </p:sp>
      <p:sp>
        <p:nvSpPr>
          <p:cNvPr id="7" name="Rectangle 6"/>
          <p:cNvSpPr/>
          <p:nvPr/>
        </p:nvSpPr>
        <p:spPr>
          <a:xfrm>
            <a:off x="380998" y="1104734"/>
            <a:ext cx="11484431" cy="212686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dirty="0"/>
              <a:t>Afin de pouvoir agir sur l'alternateur, des commandes sont à disposition</a:t>
            </a:r>
          </a:p>
          <a:p>
            <a:pPr marL="285750" indent="-285750" algn="just">
              <a:lnSpc>
                <a:spcPct val="150000"/>
              </a:lnSpc>
              <a:buFont typeface="Arial" panose="020B0604020202020204" pitchFamily="34" charset="0"/>
              <a:buChar char="•"/>
            </a:pPr>
            <a:r>
              <a:rPr lang="fr-FR" dirty="0"/>
              <a:t>Commande du relais d'excitation (RE). Elle permet d'autoriser ou non le passage du courant d'excitation délivré par le régulateur de tension vers l'inducteur de l'alternateur d'excitation.</a:t>
            </a:r>
          </a:p>
          <a:p>
            <a:pPr marL="285750" indent="-285750" algn="just">
              <a:lnSpc>
                <a:spcPct val="150000"/>
              </a:lnSpc>
              <a:buFont typeface="Arial" panose="020B0604020202020204" pitchFamily="34" charset="0"/>
              <a:buChar char="•"/>
            </a:pPr>
            <a:r>
              <a:rPr lang="fr-FR" dirty="0"/>
              <a:t>Commande du relais de ligne (RL). Il permet de connecter les sorties de l'alternateur principal à la bus du réseau triphasé.</a:t>
            </a:r>
          </a:p>
        </p:txBody>
      </p:sp>
      <p:sp>
        <p:nvSpPr>
          <p:cNvPr id="8" name="Rectangle 7"/>
          <p:cNvSpPr/>
          <p:nvPr/>
        </p:nvSpPr>
        <p:spPr>
          <a:xfrm>
            <a:off x="4305795" y="128968"/>
            <a:ext cx="327583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alternatif </a:t>
            </a:r>
          </a:p>
        </p:txBody>
      </p:sp>
    </p:spTree>
    <p:extLst>
      <p:ext uri="{BB962C8B-B14F-4D97-AF65-F5344CB8AC3E}">
        <p14:creationId xmlns:p14="http://schemas.microsoft.com/office/powerpoint/2010/main" val="302699130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97" y="953755"/>
            <a:ext cx="11810999"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Par association, on entend le type de liaison réalisé entre le générateur triphasé et la charge (ou servitude) alimentée par le générateur.</a:t>
            </a:r>
          </a:p>
          <a:p>
            <a:pPr algn="just"/>
            <a:r>
              <a:rPr lang="fr-FR" dirty="0"/>
              <a:t>Les associations étudiées permettent de réduire le nombre de fils de liaison entre générateur et charges par mise en commun d'un pôle de chaque générateur.</a:t>
            </a:r>
          </a:p>
          <a:p>
            <a:pPr algn="just"/>
            <a:r>
              <a:rPr lang="fr-FR" dirty="0"/>
              <a:t>Il existe deux sortes d'associations possibles :</a:t>
            </a:r>
          </a:p>
          <a:p>
            <a:pPr marL="285750" indent="-285750" algn="just">
              <a:buFont typeface="Arial" panose="020B0604020202020204" pitchFamily="34" charset="0"/>
              <a:buChar char="•"/>
            </a:pPr>
            <a:r>
              <a:rPr lang="fr-FR" dirty="0"/>
              <a:t>le montage étoile ;</a:t>
            </a:r>
          </a:p>
          <a:p>
            <a:pPr marL="285750" indent="-285750" algn="just">
              <a:buFont typeface="Arial" panose="020B0604020202020204" pitchFamily="34" charset="0"/>
              <a:buChar char="•"/>
            </a:pPr>
            <a:r>
              <a:rPr lang="fr-FR" dirty="0"/>
              <a:t>le montage triangle.</a:t>
            </a:r>
          </a:p>
        </p:txBody>
      </p:sp>
      <p:sp>
        <p:nvSpPr>
          <p:cNvPr id="5" name="Rectangle 4"/>
          <p:cNvSpPr/>
          <p:nvPr/>
        </p:nvSpPr>
        <p:spPr>
          <a:xfrm>
            <a:off x="3852561" y="395955"/>
            <a:ext cx="4486869" cy="369332"/>
          </a:xfrm>
          <a:prstGeom prst="rect">
            <a:avLst/>
          </a:prstGeom>
        </p:spPr>
        <p:txBody>
          <a:bodyPr wrap="none">
            <a:spAutoFit/>
          </a:bodyPr>
          <a:lstStyle/>
          <a:p>
            <a:r>
              <a:rPr lang="fr-FR" dirty="0"/>
              <a:t>Association des générateurs et des récepteurs</a:t>
            </a:r>
          </a:p>
        </p:txBody>
      </p:sp>
      <p:pic>
        <p:nvPicPr>
          <p:cNvPr id="7" name="Image 6"/>
          <p:cNvPicPr>
            <a:picLocks noChangeAspect="1"/>
          </p:cNvPicPr>
          <p:nvPr/>
        </p:nvPicPr>
        <p:blipFill>
          <a:blip r:embed="rId2"/>
          <a:stretch>
            <a:fillRect/>
          </a:stretch>
        </p:blipFill>
        <p:spPr>
          <a:xfrm>
            <a:off x="2049840" y="3173548"/>
            <a:ext cx="6873120" cy="3119520"/>
          </a:xfrm>
          <a:prstGeom prst="rect">
            <a:avLst/>
          </a:prstGeom>
        </p:spPr>
        <p:style>
          <a:lnRef idx="2">
            <a:schemeClr val="accent2"/>
          </a:lnRef>
          <a:fillRef idx="1">
            <a:schemeClr val="lt1"/>
          </a:fillRef>
          <a:effectRef idx="0">
            <a:schemeClr val="accent2"/>
          </a:effectRef>
          <a:fontRef idx="minor">
            <a:schemeClr val="dk1"/>
          </a:fontRef>
        </p:style>
      </p:pic>
      <p:sp>
        <p:nvSpPr>
          <p:cNvPr id="6" name="Rectangle 5"/>
          <p:cNvSpPr/>
          <p:nvPr/>
        </p:nvSpPr>
        <p:spPr>
          <a:xfrm>
            <a:off x="4363656" y="26623"/>
            <a:ext cx="327583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alternatif </a:t>
            </a:r>
          </a:p>
        </p:txBody>
      </p:sp>
    </p:spTree>
    <p:extLst>
      <p:ext uri="{BB962C8B-B14F-4D97-AF65-F5344CB8AC3E}">
        <p14:creationId xmlns:p14="http://schemas.microsoft.com/office/powerpoint/2010/main" val="281797128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06994" y="593786"/>
            <a:ext cx="4486869" cy="369332"/>
          </a:xfrm>
          <a:prstGeom prst="rect">
            <a:avLst/>
          </a:prstGeom>
        </p:spPr>
        <p:txBody>
          <a:bodyPr wrap="none">
            <a:spAutoFit/>
          </a:bodyPr>
          <a:lstStyle/>
          <a:p>
            <a:r>
              <a:rPr lang="fr-FR" dirty="0"/>
              <a:t>Association des générateurs et des récepteurs</a:t>
            </a:r>
          </a:p>
        </p:txBody>
      </p:sp>
      <p:sp>
        <p:nvSpPr>
          <p:cNvPr id="6" name="Rectangle 5"/>
          <p:cNvSpPr/>
          <p:nvPr/>
        </p:nvSpPr>
        <p:spPr>
          <a:xfrm>
            <a:off x="157841" y="1252364"/>
            <a:ext cx="11762015"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a) Le montage étoile</a:t>
            </a:r>
          </a:p>
          <a:p>
            <a:r>
              <a:rPr lang="fr-FR" dirty="0"/>
              <a:t>Les trois neutres des alternateurs monophasés constituant l'alternateur triphasé (générateurs Gi, G2, G3) sont reliés ensemble.</a:t>
            </a:r>
          </a:p>
        </p:txBody>
      </p:sp>
      <p:pic>
        <p:nvPicPr>
          <p:cNvPr id="7" name="Image 6"/>
          <p:cNvPicPr>
            <a:picLocks noChangeAspect="1"/>
          </p:cNvPicPr>
          <p:nvPr/>
        </p:nvPicPr>
        <p:blipFill>
          <a:blip r:embed="rId2"/>
          <a:stretch>
            <a:fillRect/>
          </a:stretch>
        </p:blipFill>
        <p:spPr>
          <a:xfrm>
            <a:off x="2202240" y="2834272"/>
            <a:ext cx="6873120" cy="3119520"/>
          </a:xfrm>
          <a:prstGeom prst="rect">
            <a:avLst/>
          </a:prstGeom>
        </p:spPr>
      </p:pic>
      <p:sp>
        <p:nvSpPr>
          <p:cNvPr id="8" name="Rectangle 7"/>
          <p:cNvSpPr/>
          <p:nvPr/>
        </p:nvSpPr>
        <p:spPr>
          <a:xfrm>
            <a:off x="4400931" y="119874"/>
            <a:ext cx="327583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alternatif </a:t>
            </a:r>
          </a:p>
        </p:txBody>
      </p:sp>
    </p:spTree>
    <p:extLst>
      <p:ext uri="{BB962C8B-B14F-4D97-AF65-F5344CB8AC3E}">
        <p14:creationId xmlns:p14="http://schemas.microsoft.com/office/powerpoint/2010/main" val="386377345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6618515" y="835373"/>
            <a:ext cx="5323114" cy="2110720"/>
          </a:xfrm>
          <a:prstGeom prst="rect">
            <a:avLst/>
          </a:prstGeom>
        </p:spPr>
      </p:pic>
      <p:sp>
        <p:nvSpPr>
          <p:cNvPr id="5" name="Rectangle 4"/>
          <p:cNvSpPr/>
          <p:nvPr/>
        </p:nvSpPr>
        <p:spPr>
          <a:xfrm>
            <a:off x="3852565" y="395955"/>
            <a:ext cx="4486869" cy="369332"/>
          </a:xfrm>
          <a:prstGeom prst="rect">
            <a:avLst/>
          </a:prstGeom>
        </p:spPr>
        <p:txBody>
          <a:bodyPr wrap="none">
            <a:spAutoFit/>
          </a:bodyPr>
          <a:lstStyle/>
          <a:p>
            <a:r>
              <a:rPr lang="fr-FR" dirty="0"/>
              <a:t>Association des générateurs et des récepteurs</a:t>
            </a:r>
          </a:p>
        </p:txBody>
      </p:sp>
      <p:sp>
        <p:nvSpPr>
          <p:cNvPr id="6" name="Rectangle 5"/>
          <p:cNvSpPr/>
          <p:nvPr/>
        </p:nvSpPr>
        <p:spPr>
          <a:xfrm>
            <a:off x="239486" y="1249030"/>
            <a:ext cx="6096000" cy="4247317"/>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285750" indent="-285750">
              <a:buFont typeface="Arial" panose="020B0604020202020204" pitchFamily="34" charset="0"/>
              <a:buChar char="•"/>
            </a:pPr>
            <a:r>
              <a:rPr lang="fr-FR" dirty="0"/>
              <a:t>Nous symboliserons seulement le bobinage générateur de tension.</a:t>
            </a:r>
          </a:p>
          <a:p>
            <a:pPr marL="285750" indent="-285750">
              <a:buFont typeface="Arial" panose="020B0604020202020204" pitchFamily="34" charset="0"/>
              <a:buChar char="•"/>
            </a:pPr>
            <a:r>
              <a:rPr lang="fr-FR" dirty="0"/>
              <a:t>Ce montage est en fait trois fois le même avec un élément commun, le neutre.</a:t>
            </a:r>
          </a:p>
          <a:p>
            <a:pPr marL="285750" indent="-285750">
              <a:buFont typeface="Arial" panose="020B0604020202020204" pitchFamily="34" charset="0"/>
              <a:buChar char="•"/>
            </a:pPr>
            <a:r>
              <a:rPr lang="fr-FR" dirty="0"/>
              <a:t>Considérons les impédances Z égales. </a:t>
            </a:r>
          </a:p>
          <a:p>
            <a:pPr marL="285750" indent="-285750">
              <a:buFont typeface="Arial" panose="020B0604020202020204" pitchFamily="34" charset="0"/>
              <a:buChar char="•"/>
            </a:pPr>
            <a:r>
              <a:rPr lang="fr-FR" dirty="0"/>
              <a:t>Si chaque bobinage du générateur délivre une tension E identique, les courants I, appelés courants de ligne, sont égaux et de valeur E/Z ampères. </a:t>
            </a:r>
          </a:p>
          <a:p>
            <a:pPr marL="285750" indent="-285750">
              <a:buFont typeface="Arial" panose="020B0604020202020204" pitchFamily="34" charset="0"/>
              <a:buChar char="•"/>
            </a:pPr>
            <a:r>
              <a:rPr lang="fr-FR" dirty="0"/>
              <a:t>Ils se referment au générateur par le neutre.</a:t>
            </a:r>
          </a:p>
          <a:p>
            <a:pPr marL="285750" indent="-285750">
              <a:buFont typeface="Arial" panose="020B0604020202020204" pitchFamily="34" charset="0"/>
              <a:buChar char="•"/>
            </a:pPr>
            <a:r>
              <a:rPr lang="fr-FR" dirty="0"/>
              <a:t>Les courants J= I: ce sont les courants de phase</a:t>
            </a:r>
          </a:p>
          <a:p>
            <a:pPr marL="285750" indent="-285750">
              <a:buFont typeface="Arial" panose="020B0604020202020204" pitchFamily="34" charset="0"/>
              <a:buChar char="•"/>
            </a:pPr>
            <a:r>
              <a:rPr lang="fr-FR" dirty="0"/>
              <a:t>En vertu de la loi de </a:t>
            </a:r>
            <a:r>
              <a:rPr lang="fr-FR" dirty="0" err="1"/>
              <a:t>Kirchoff</a:t>
            </a:r>
            <a:r>
              <a:rPr lang="fr-FR" dirty="0"/>
              <a:t>, le courant de neutre est nul.</a:t>
            </a:r>
          </a:p>
          <a:p>
            <a:pPr marL="285750" indent="-285750">
              <a:buFont typeface="Arial" panose="020B0604020202020204" pitchFamily="34" charset="0"/>
              <a:buChar char="•"/>
            </a:pPr>
            <a:r>
              <a:rPr lang="fr-FR" dirty="0"/>
              <a:t>On peut donc, en théorie, se dispenser de câbler le fil neutre, qui ne transporte aucun courant.</a:t>
            </a:r>
          </a:p>
          <a:p>
            <a:pPr marL="285750" indent="-285750">
              <a:buFont typeface="Arial" panose="020B0604020202020204" pitchFamily="34" charset="0"/>
              <a:buChar char="•"/>
            </a:pPr>
            <a:r>
              <a:rPr lang="fr-FR" dirty="0"/>
              <a:t>Cependant, sur un aéronef, les impédances seront rarement égales et donc le courant I</a:t>
            </a:r>
            <a:r>
              <a:rPr lang="fr-FR" baseline="-25000" dirty="0"/>
              <a:t>N</a:t>
            </a:r>
            <a:r>
              <a:rPr lang="fr-FR" dirty="0"/>
              <a:t> ≠0</a:t>
            </a:r>
          </a:p>
        </p:txBody>
      </p:sp>
      <p:sp>
        <p:nvSpPr>
          <p:cNvPr id="7" name="Rectangle 6"/>
          <p:cNvSpPr/>
          <p:nvPr/>
        </p:nvSpPr>
        <p:spPr>
          <a:xfrm>
            <a:off x="4363656" y="26623"/>
            <a:ext cx="327583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alternatif </a:t>
            </a:r>
          </a:p>
        </p:txBody>
      </p:sp>
    </p:spTree>
    <p:extLst>
      <p:ext uri="{BB962C8B-B14F-4D97-AF65-F5344CB8AC3E}">
        <p14:creationId xmlns:p14="http://schemas.microsoft.com/office/powerpoint/2010/main" val="36414407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231321" y="3365058"/>
                <a:ext cx="11729357" cy="261892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De plus, si une impédance est coupée, le schéma devient celui de la figure.</a:t>
                </a:r>
              </a:p>
              <a:p>
                <a:pPr marL="285750" indent="-285750">
                  <a:buFont typeface="Arial" panose="020B0604020202020204" pitchFamily="34" charset="0"/>
                  <a:buChar char="•"/>
                </a:pPr>
                <a:r>
                  <a:rPr lang="fr-FR" dirty="0"/>
                  <a:t>Sans fil de neutre, les impédances Z1 et Z2 sont en série </a:t>
                </a:r>
              </a:p>
              <a:p>
                <a:pPr marL="285750" indent="-285750">
                  <a:buFont typeface="Arial" panose="020B0604020202020204" pitchFamily="34" charset="0"/>
                  <a:buChar char="•"/>
                </a:pPr>
                <a:r>
                  <a:rPr lang="fr-FR" dirty="0"/>
                  <a:t>Il sont alimentées par une tension égale à la valeur vectorielle </a:t>
                </a:r>
                <a14:m>
                  <m:oMath xmlns:m="http://schemas.openxmlformats.org/officeDocument/2006/math">
                    <m:acc>
                      <m:accPr>
                        <m:chr m:val="⃗"/>
                        <m:ctrlPr>
                          <a:rPr lang="fr-FR" i="1" smtClean="0">
                            <a:latin typeface="Cambria Math" panose="02040503050406030204" pitchFamily="18" charset="0"/>
                          </a:rPr>
                        </m:ctrlPr>
                      </m:accPr>
                      <m:e>
                        <m:sSub>
                          <m:sSubPr>
                            <m:ctrlPr>
                              <a:rPr lang="fr-FR" i="1" smtClean="0">
                                <a:latin typeface="Cambria Math" panose="02040503050406030204" pitchFamily="18" charset="0"/>
                              </a:rPr>
                            </m:ctrlPr>
                          </m:sSubPr>
                          <m:e>
                            <m:r>
                              <a:rPr lang="fr-FR" b="0" i="1" smtClean="0">
                                <a:latin typeface="Cambria Math" panose="02040503050406030204" pitchFamily="18" charset="0"/>
                              </a:rPr>
                              <m:t>𝑉</m:t>
                            </m:r>
                          </m:e>
                          <m:sub>
                            <m:r>
                              <a:rPr lang="fr-FR" b="0" i="1" smtClean="0">
                                <a:latin typeface="Cambria Math" panose="02040503050406030204" pitchFamily="18" charset="0"/>
                              </a:rPr>
                              <m:t>1</m:t>
                            </m:r>
                          </m:sub>
                        </m:sSub>
                      </m:e>
                    </m:acc>
                    <m:r>
                      <a:rPr lang="fr-FR" b="0" i="1" smtClean="0">
                        <a:latin typeface="Cambria Math" panose="02040503050406030204" pitchFamily="18" charset="0"/>
                      </a:rPr>
                      <m:t>+</m:t>
                    </m:r>
                    <m:acc>
                      <m:accPr>
                        <m:chr m:val="⃗"/>
                        <m:ctrlPr>
                          <a:rPr lang="fr-FR" i="1">
                            <a:latin typeface="Cambria Math" panose="02040503050406030204" pitchFamily="18" charset="0"/>
                          </a:rPr>
                        </m:ctrlPr>
                      </m:accPr>
                      <m:e>
                        <m:sSub>
                          <m:sSubPr>
                            <m:ctrlPr>
                              <a:rPr lang="fr-FR" i="1">
                                <a:latin typeface="Cambria Math" panose="02040503050406030204" pitchFamily="18" charset="0"/>
                              </a:rPr>
                            </m:ctrlPr>
                          </m:sSubPr>
                          <m:e>
                            <m:r>
                              <a:rPr lang="fr-FR" i="1">
                                <a:latin typeface="Cambria Math" panose="02040503050406030204" pitchFamily="18" charset="0"/>
                              </a:rPr>
                              <m:t>𝑉</m:t>
                            </m:r>
                          </m:e>
                          <m:sub>
                            <m:r>
                              <a:rPr lang="fr-FR" b="0" i="1" smtClean="0">
                                <a:latin typeface="Cambria Math" panose="02040503050406030204" pitchFamily="18" charset="0"/>
                              </a:rPr>
                              <m:t>2</m:t>
                            </m:r>
                          </m:sub>
                        </m:sSub>
                      </m:e>
                    </m:acc>
                  </m:oMath>
                </a14:m>
                <a:endParaRPr lang="fr-FR" dirty="0"/>
              </a:p>
              <a:p>
                <a:pPr marL="285750" indent="-285750">
                  <a:buFont typeface="Arial" panose="020B0604020202020204" pitchFamily="34" charset="0"/>
                  <a:buChar char="•"/>
                </a:pPr>
                <a:r>
                  <a:rPr lang="fr-FR" dirty="0"/>
                  <a:t>Si les tensions simples sont normalement de 115 volts, </a:t>
                </a:r>
              </a:p>
              <a:p>
                <a:pPr marL="285750" indent="-285750">
                  <a:buFont typeface="Arial" panose="020B0604020202020204" pitchFamily="34" charset="0"/>
                  <a:buChar char="•"/>
                </a:pPr>
                <a:r>
                  <a:rPr lang="fr-FR" dirty="0"/>
                  <a:t>la tension entre phases est de 200 volts</a:t>
                </a:r>
              </a:p>
              <a:p>
                <a:pPr marL="285750" indent="-285750">
                  <a:buFont typeface="Arial" panose="020B0604020202020204" pitchFamily="34" charset="0"/>
                  <a:buChar char="•"/>
                </a:pPr>
                <a:r>
                  <a:rPr lang="fr-FR" dirty="0"/>
                  <a:t>100 volts aux bornes de Z+ et 100 volts aux bornes de Z2 (il sont prévues pour fonctionner en 115 volts).</a:t>
                </a:r>
              </a:p>
              <a:p>
                <a:pPr marL="285750" indent="-285750">
                  <a:buFont typeface="Arial" panose="020B0604020202020204" pitchFamily="34" charset="0"/>
                  <a:buChar char="•"/>
                </a:pPr>
                <a:r>
                  <a:rPr lang="fr-FR" dirty="0"/>
                  <a:t>Sur un aéronef, le neutre est obligatoire et l'association retenue est le montage étoile, car il permet de disposer à volonté des tensions simples V et tensions composées U.</a:t>
                </a:r>
              </a:p>
              <a:p>
                <a:pPr marL="285750" indent="-285750">
                  <a:buFont typeface="Arial" panose="020B0604020202020204" pitchFamily="34" charset="0"/>
                  <a:buChar char="•"/>
                </a:pPr>
                <a:r>
                  <a:rPr lang="fr-FR" dirty="0"/>
                  <a:t>Le neutre est, en général, relié à la masse (cellule de l'avion) et le câble n'existe pas physiquement.</a:t>
                </a:r>
              </a:p>
            </p:txBody>
          </p:sp>
        </mc:Choice>
        <mc:Fallback xmlns="">
          <p:sp>
            <p:nvSpPr>
              <p:cNvPr id="4" name="Rectangle 3"/>
              <p:cNvSpPr>
                <a:spLocks noRot="1" noChangeAspect="1" noMove="1" noResize="1" noEditPoints="1" noAdjustHandles="1" noChangeArrowheads="1" noChangeShapeType="1" noTextEdit="1"/>
              </p:cNvSpPr>
              <p:nvPr/>
            </p:nvSpPr>
            <p:spPr>
              <a:xfrm>
                <a:off x="231321" y="3365058"/>
                <a:ext cx="11729357" cy="2618922"/>
              </a:xfrm>
              <a:prstGeom prst="rect">
                <a:avLst/>
              </a:prstGeom>
              <a:blipFill>
                <a:blip r:embed="rId2"/>
                <a:stretch>
                  <a:fillRect l="-312" t="-926" r="-623" b="-2546"/>
                </a:stretch>
              </a:blipFill>
            </p:spPr>
            <p:txBody>
              <a:bodyPr/>
              <a:lstStyle/>
              <a:p>
                <a:r>
                  <a:rPr lang="fr-FR">
                    <a:noFill/>
                  </a:rPr>
                  <a:t> </a:t>
                </a:r>
              </a:p>
            </p:txBody>
          </p:sp>
        </mc:Fallback>
      </mc:AlternateContent>
      <p:pic>
        <p:nvPicPr>
          <p:cNvPr id="5" name="Espace réservé du contenu 4"/>
          <p:cNvPicPr>
            <a:picLocks noGrp="1" noChangeAspect="1"/>
          </p:cNvPicPr>
          <p:nvPr>
            <p:ph idx="1"/>
          </p:nvPr>
        </p:nvPicPr>
        <p:blipFill>
          <a:blip r:embed="rId3"/>
          <a:stretch>
            <a:fillRect/>
          </a:stretch>
        </p:blipFill>
        <p:spPr>
          <a:xfrm>
            <a:off x="2030964" y="953726"/>
            <a:ext cx="8685899" cy="2246673"/>
          </a:xfrm>
          <a:prstGeom prst="rect">
            <a:avLst/>
          </a:prstGeom>
        </p:spPr>
      </p:pic>
      <p:sp>
        <p:nvSpPr>
          <p:cNvPr id="6" name="Rectangle 5"/>
          <p:cNvSpPr/>
          <p:nvPr/>
        </p:nvSpPr>
        <p:spPr>
          <a:xfrm>
            <a:off x="3852564" y="502065"/>
            <a:ext cx="4486869" cy="369332"/>
          </a:xfrm>
          <a:prstGeom prst="rect">
            <a:avLst/>
          </a:prstGeom>
        </p:spPr>
        <p:txBody>
          <a:bodyPr wrap="none">
            <a:spAutoFit/>
          </a:bodyPr>
          <a:lstStyle/>
          <a:p>
            <a:r>
              <a:rPr lang="fr-FR" dirty="0"/>
              <a:t>Association des générateurs et des récepteurs</a:t>
            </a:r>
          </a:p>
        </p:txBody>
      </p:sp>
      <p:sp>
        <p:nvSpPr>
          <p:cNvPr id="7" name="Rectangle 6"/>
          <p:cNvSpPr/>
          <p:nvPr/>
        </p:nvSpPr>
        <p:spPr>
          <a:xfrm>
            <a:off x="4458081" y="100025"/>
            <a:ext cx="327583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alternatif </a:t>
            </a:r>
          </a:p>
        </p:txBody>
      </p:sp>
    </p:spTree>
    <p:extLst>
      <p:ext uri="{BB962C8B-B14F-4D97-AF65-F5344CB8AC3E}">
        <p14:creationId xmlns:p14="http://schemas.microsoft.com/office/powerpoint/2010/main" val="25352267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2430840" y="4076714"/>
            <a:ext cx="6873120" cy="2258160"/>
          </a:xfrm>
          <a:prstGeom prst="rect">
            <a:avLst/>
          </a:prstGeom>
        </p:spPr>
      </p:pic>
      <p:sp>
        <p:nvSpPr>
          <p:cNvPr id="4" name="Rectangle 3"/>
          <p:cNvSpPr/>
          <p:nvPr/>
        </p:nvSpPr>
        <p:spPr>
          <a:xfrm>
            <a:off x="293915" y="783599"/>
            <a:ext cx="11146970" cy="31393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Le montage triangle</a:t>
            </a:r>
          </a:p>
          <a:p>
            <a:r>
              <a:rPr lang="fr-FR" dirty="0"/>
              <a:t>Ne sont représentées que les trois impédances réceptrices alimentées par l'alternateur</a:t>
            </a:r>
          </a:p>
          <a:p>
            <a:r>
              <a:rPr lang="fr-FR" dirty="0"/>
              <a:t>le montage triangle n'est pas utilisé pour concevoir le système électrique d'un avion car il impose d'avoir un système d'impédances équilibré.</a:t>
            </a:r>
          </a:p>
          <a:p>
            <a:r>
              <a:rPr lang="fr-FR" dirty="0"/>
              <a:t>On peut, par contre, le rencontrer en capteur de vitesse ou </a:t>
            </a:r>
            <a:r>
              <a:rPr lang="fr-FR" dirty="0" err="1"/>
              <a:t>tachy</a:t>
            </a:r>
            <a:r>
              <a:rPr lang="fr-FR" dirty="0"/>
              <a:t>-génératrices.</a:t>
            </a:r>
          </a:p>
          <a:p>
            <a:r>
              <a:rPr lang="fr-FR" dirty="0"/>
              <a:t>Pour un avion, les alternateurs sont soit des alternateurs principaux, soit des alternateurs de secours</a:t>
            </a:r>
          </a:p>
          <a:p>
            <a:r>
              <a:rPr lang="fr-FR" dirty="0"/>
              <a:t>Ils sont entraînés par des systèmes mécaniques différents:</a:t>
            </a:r>
          </a:p>
          <a:p>
            <a:r>
              <a:rPr lang="fr-FR" dirty="0"/>
              <a:t>les moteurs de l'aéronef via un système mécanique (chapitre suivant) ;</a:t>
            </a:r>
          </a:p>
          <a:p>
            <a:pPr marL="285750" indent="-285750">
              <a:buFont typeface="Arial" panose="020B0604020202020204" pitchFamily="34" charset="0"/>
              <a:buChar char="•"/>
            </a:pPr>
            <a:r>
              <a:rPr lang="fr-FR" dirty="0"/>
              <a:t>un APU (</a:t>
            </a:r>
            <a:r>
              <a:rPr lang="fr-FR" dirty="0" err="1"/>
              <a:t>Auxiliary</a:t>
            </a:r>
            <a:r>
              <a:rPr lang="fr-FR" dirty="0"/>
              <a:t> Power Unit), sorte de moteur de secours ;</a:t>
            </a:r>
          </a:p>
          <a:p>
            <a:pPr marL="285750" indent="-285750">
              <a:buFont typeface="Arial" panose="020B0604020202020204" pitchFamily="34" charset="0"/>
              <a:buChar char="•"/>
            </a:pPr>
            <a:r>
              <a:rPr lang="fr-FR" dirty="0"/>
              <a:t>un système appelé RAT (Ram Air Turbine), sorte d'éolienne ;</a:t>
            </a:r>
          </a:p>
          <a:p>
            <a:pPr marL="285750" indent="-285750">
              <a:buFont typeface="Arial" panose="020B0604020202020204" pitchFamily="34" charset="0"/>
              <a:buChar char="•"/>
            </a:pPr>
            <a:r>
              <a:rPr lang="fr-FR" dirty="0"/>
              <a:t>un moteur hydraulique.</a:t>
            </a:r>
          </a:p>
        </p:txBody>
      </p:sp>
      <p:sp>
        <p:nvSpPr>
          <p:cNvPr id="6" name="Rectangle 5"/>
          <p:cNvSpPr/>
          <p:nvPr/>
        </p:nvSpPr>
        <p:spPr>
          <a:xfrm>
            <a:off x="4200223" y="6488668"/>
            <a:ext cx="3334354" cy="369332"/>
          </a:xfrm>
          <a:prstGeom prst="rect">
            <a:avLst/>
          </a:prstGeom>
        </p:spPr>
        <p:txBody>
          <a:bodyPr wrap="square">
            <a:spAutoFit/>
          </a:bodyPr>
          <a:lstStyle/>
          <a:p>
            <a:r>
              <a:rPr lang="fr-FR" dirty="0"/>
              <a:t>Même branchement « triangle »</a:t>
            </a:r>
          </a:p>
        </p:txBody>
      </p:sp>
      <p:sp>
        <p:nvSpPr>
          <p:cNvPr id="7" name="Rectangle 6"/>
          <p:cNvSpPr/>
          <p:nvPr/>
        </p:nvSpPr>
        <p:spPr>
          <a:xfrm>
            <a:off x="4363656" y="26623"/>
            <a:ext cx="327583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alternatif </a:t>
            </a:r>
          </a:p>
        </p:txBody>
      </p:sp>
    </p:spTree>
    <p:extLst>
      <p:ext uri="{BB962C8B-B14F-4D97-AF65-F5344CB8AC3E}">
        <p14:creationId xmlns:p14="http://schemas.microsoft.com/office/powerpoint/2010/main" val="256374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du contenu 7"/>
          <p:cNvPicPr>
            <a:picLocks noGrp="1" noChangeAspect="1"/>
          </p:cNvPicPr>
          <p:nvPr>
            <p:ph idx="1"/>
          </p:nvPr>
        </p:nvPicPr>
        <p:blipFill>
          <a:blip r:embed="rId2"/>
          <a:stretch>
            <a:fillRect/>
          </a:stretch>
        </p:blipFill>
        <p:spPr>
          <a:xfrm>
            <a:off x="9296572" y="1867180"/>
            <a:ext cx="2786400" cy="2514240"/>
          </a:xfrm>
          <a:prstGeom prst="rect">
            <a:avLst/>
          </a:prstGeom>
        </p:spPr>
      </p:pic>
      <mc:AlternateContent xmlns:mc="http://schemas.openxmlformats.org/markup-compatibility/2006" xmlns:a14="http://schemas.microsoft.com/office/drawing/2010/main">
        <mc:Choice Requires="a14">
          <p:sp>
            <p:nvSpPr>
              <p:cNvPr id="4" name="Rectangle 3"/>
              <p:cNvSpPr/>
              <p:nvPr/>
            </p:nvSpPr>
            <p:spPr>
              <a:xfrm>
                <a:off x="293915" y="984362"/>
                <a:ext cx="8752113" cy="483081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Tout corps présentant à sa surface un excédent ou un déficit d'électrons est un corps électrisé. </a:t>
                </a:r>
              </a:p>
              <a:p>
                <a:pPr marL="285750" indent="-285750">
                  <a:buFont typeface="Arial" panose="020B0604020202020204" pitchFamily="34" charset="0"/>
                  <a:buChar char="•"/>
                </a:pPr>
                <a:r>
                  <a:rPr lang="fr-FR" dirty="0"/>
                  <a:t>Il présente alors une charge positive (déficit d'électrons) ou une charge négative (excédent d'électrons).</a:t>
                </a:r>
              </a:p>
              <a:p>
                <a:pPr marL="285750" indent="-285750">
                  <a:buFont typeface="Arial" panose="020B0604020202020204" pitchFamily="34" charset="0"/>
                  <a:buChar char="•"/>
                </a:pPr>
                <a:r>
                  <a:rPr lang="fr-FR" dirty="0"/>
                  <a:t>Il est facile, par frottement, d'arracher des électrons à la superficie d'un corps et de l'électrifier:  cas de l'aile de l'avion en vol, où le frottement des molécules d'air est intense.</a:t>
                </a:r>
              </a:p>
              <a:p>
                <a:pPr marL="285750" indent="-285750">
                  <a:buFont typeface="Arial" panose="020B0604020202020204" pitchFamily="34" charset="0"/>
                  <a:buChar char="•"/>
                </a:pPr>
                <a:r>
                  <a:rPr lang="fr-FR" dirty="0"/>
                  <a:t>Des charges de signes contraires s'attirent et, réciproquement, des charges de mêmes signes se repoussent.</a:t>
                </a:r>
              </a:p>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𝐹</m:t>
                      </m:r>
                      <m:r>
                        <a:rPr lang="fr-FR" b="0" i="1" smtClean="0">
                          <a:latin typeface="Cambria Math" panose="02040503050406030204" pitchFamily="18" charset="0"/>
                        </a:rPr>
                        <m:t>=</m:t>
                      </m:r>
                      <m:f>
                        <m:fPr>
                          <m:ctrlPr>
                            <a:rPr lang="fr-FR" b="0" i="1" smtClean="0">
                              <a:latin typeface="Cambria Math" panose="02040503050406030204" pitchFamily="18" charset="0"/>
                            </a:rPr>
                          </m:ctrlPr>
                        </m:fPr>
                        <m:num>
                          <m:r>
                            <a:rPr lang="fr-FR" b="0" i="1" smtClean="0">
                              <a:latin typeface="Cambria Math" panose="02040503050406030204" pitchFamily="18" charset="0"/>
                            </a:rPr>
                            <m:t>𝑞</m:t>
                          </m:r>
                          <m:sSup>
                            <m:sSupPr>
                              <m:ctrlPr>
                                <a:rPr lang="fr-FR" b="0" i="1" smtClean="0">
                                  <a:latin typeface="Cambria Math" panose="02040503050406030204" pitchFamily="18" charset="0"/>
                                </a:rPr>
                              </m:ctrlPr>
                            </m:sSupPr>
                            <m:e>
                              <m:r>
                                <a:rPr lang="fr-FR" b="0" i="1" smtClean="0">
                                  <a:latin typeface="Cambria Math" panose="02040503050406030204" pitchFamily="18" charset="0"/>
                                </a:rPr>
                                <m:t>𝑞</m:t>
                              </m:r>
                            </m:e>
                            <m:sup>
                              <m:r>
                                <a:rPr lang="fr-FR" b="0" i="1" smtClean="0">
                                  <a:latin typeface="Cambria Math" panose="02040503050406030204" pitchFamily="18" charset="0"/>
                                </a:rPr>
                                <m:t>′</m:t>
                              </m:r>
                            </m:sup>
                          </m:sSup>
                        </m:num>
                        <m:den>
                          <m:sSub>
                            <m:sSubPr>
                              <m:ctrlPr>
                                <a:rPr lang="fr-FR" b="0" i="1" smtClean="0">
                                  <a:latin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𝜀</m:t>
                              </m:r>
                            </m:e>
                            <m:sub>
                              <m:r>
                                <a:rPr lang="fr-FR" b="0" i="1" smtClean="0">
                                  <a:latin typeface="Cambria Math" panose="02040503050406030204" pitchFamily="18" charset="0"/>
                                </a:rPr>
                                <m:t>0</m:t>
                              </m:r>
                            </m:sub>
                          </m:sSub>
                          <m:r>
                            <a:rPr lang="fr-FR" b="0" i="1" smtClean="0">
                              <a:latin typeface="Cambria Math" panose="02040503050406030204" pitchFamily="18" charset="0"/>
                            </a:rPr>
                            <m:t>4</m:t>
                          </m:r>
                          <m:r>
                            <a:rPr lang="fr-FR" b="0" i="1" smtClean="0">
                              <a:latin typeface="Cambria Math" panose="02040503050406030204" pitchFamily="18" charset="0"/>
                              <a:ea typeface="Cambria Math" panose="02040503050406030204" pitchFamily="18" charset="0"/>
                            </a:rPr>
                            <m:t>𝜋</m:t>
                          </m:r>
                          <m:sSup>
                            <m:sSupPr>
                              <m:ctrlPr>
                                <a:rPr lang="fr-FR" b="0" i="1" smtClean="0">
                                  <a:latin typeface="Cambria Math" panose="02040503050406030204" pitchFamily="18" charset="0"/>
                                  <a:ea typeface="Cambria Math" panose="02040503050406030204" pitchFamily="18" charset="0"/>
                                </a:rPr>
                              </m:ctrlPr>
                            </m:sSupPr>
                            <m:e>
                              <m:r>
                                <a:rPr lang="fr-FR" b="0" i="1" smtClean="0">
                                  <a:latin typeface="Cambria Math" panose="02040503050406030204" pitchFamily="18" charset="0"/>
                                  <a:ea typeface="Cambria Math" panose="02040503050406030204" pitchFamily="18" charset="0"/>
                                </a:rPr>
                                <m:t>𝑑</m:t>
                              </m:r>
                            </m:e>
                            <m:sup>
                              <m:r>
                                <a:rPr lang="fr-FR" b="0" i="1" smtClean="0">
                                  <a:latin typeface="Cambria Math" panose="02040503050406030204" pitchFamily="18" charset="0"/>
                                  <a:ea typeface="Cambria Math" panose="02040503050406030204" pitchFamily="18" charset="0"/>
                                </a:rPr>
                                <m:t>2</m:t>
                              </m:r>
                            </m:sup>
                          </m:sSup>
                        </m:den>
                      </m:f>
                    </m:oMath>
                  </m:oMathPara>
                </a14:m>
                <a:endParaRPr lang="fr-FR" dirty="0"/>
              </a:p>
              <a:p>
                <a:pPr marL="285750" indent="-285750">
                  <a:buFont typeface="Arial" panose="020B0604020202020204" pitchFamily="34" charset="0"/>
                  <a:buChar char="•"/>
                </a:pPr>
                <a:r>
                  <a:rPr lang="fr-FR" dirty="0"/>
                  <a:t>Il existe donc une force s'exerçant entre deux particules électrifiées.</a:t>
                </a:r>
              </a:p>
              <a:p>
                <a:pPr marL="285750" indent="-285750">
                  <a:buFont typeface="Arial" panose="020B0604020202020204" pitchFamily="34" charset="0"/>
                  <a:buChar char="•"/>
                </a:pPr>
                <a:r>
                  <a:rPr lang="fr-FR" dirty="0"/>
                  <a:t>Cette force (appelée force de Coulomb) est proportionnelle à la valeur des charges (q et q'), et inversement proportionnelle au carré de la distance qui les sépare.</a:t>
                </a:r>
              </a:p>
              <a:p>
                <a:pPr marL="285750" indent="-285750">
                  <a:buFont typeface="Arial" panose="020B0604020202020204" pitchFamily="34" charset="0"/>
                  <a:buChar char="•"/>
                </a:pPr>
                <a:r>
                  <a:rPr lang="fr-FR" dirty="0"/>
                  <a:t>ε</a:t>
                </a:r>
                <a:r>
                  <a:rPr lang="fr-FR" baseline="-25000" dirty="0"/>
                  <a:t>0 </a:t>
                </a:r>
                <a:r>
                  <a:rPr lang="fr-FR" dirty="0"/>
                  <a:t>est une constante exprimant la permittivité du vide.</a:t>
                </a:r>
              </a:p>
              <a:p>
                <a:pPr marL="285750" indent="-285750">
                  <a:buFont typeface="Arial" panose="020B0604020202020204" pitchFamily="34" charset="0"/>
                  <a:buChar char="•"/>
                </a:pPr>
                <a:r>
                  <a:rPr lang="fr-FR" dirty="0"/>
                  <a:t>Par définition, un champ électrique est une région de l'espace où une charge électrique se trouve soumise à une force.</a:t>
                </a:r>
              </a:p>
            </p:txBody>
          </p:sp>
        </mc:Choice>
        <mc:Fallback xmlns="">
          <p:sp>
            <p:nvSpPr>
              <p:cNvPr id="4" name="Rectangle 3"/>
              <p:cNvSpPr>
                <a:spLocks noRot="1" noChangeAspect="1" noMove="1" noResize="1" noEditPoints="1" noAdjustHandles="1" noChangeArrowheads="1" noChangeShapeType="1" noTextEdit="1"/>
              </p:cNvSpPr>
              <p:nvPr/>
            </p:nvSpPr>
            <p:spPr>
              <a:xfrm>
                <a:off x="293915" y="984362"/>
                <a:ext cx="8752113" cy="4830810"/>
              </a:xfrm>
              <a:prstGeom prst="rect">
                <a:avLst/>
              </a:prstGeom>
              <a:blipFill>
                <a:blip r:embed="rId3"/>
                <a:stretch>
                  <a:fillRect l="-348" t="-503" b="-881"/>
                </a:stretch>
              </a:blipFill>
            </p:spPr>
            <p:txBody>
              <a:bodyPr/>
              <a:lstStyle/>
              <a:p>
                <a:r>
                  <a:rPr lang="fr-FR">
                    <a:noFill/>
                  </a:rPr>
                  <a:t> </a:t>
                </a:r>
              </a:p>
            </p:txBody>
          </p:sp>
        </mc:Fallback>
      </mc:AlternateContent>
      <p:sp>
        <p:nvSpPr>
          <p:cNvPr id="5" name="Rectangle 4"/>
          <p:cNvSpPr/>
          <p:nvPr/>
        </p:nvSpPr>
        <p:spPr>
          <a:xfrm>
            <a:off x="5252718" y="75049"/>
            <a:ext cx="192514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Electricité statique</a:t>
            </a:r>
          </a:p>
        </p:txBody>
      </p:sp>
      <p:sp>
        <p:nvSpPr>
          <p:cNvPr id="6" name="Rectangle 5"/>
          <p:cNvSpPr/>
          <p:nvPr/>
        </p:nvSpPr>
        <p:spPr>
          <a:xfrm>
            <a:off x="5416833" y="444381"/>
            <a:ext cx="1596912" cy="369332"/>
          </a:xfrm>
          <a:prstGeom prst="rect">
            <a:avLst/>
          </a:prstGeom>
        </p:spPr>
        <p:txBody>
          <a:bodyPr wrap="none">
            <a:spAutoFit/>
          </a:bodyPr>
          <a:lstStyle/>
          <a:p>
            <a:r>
              <a:rPr lang="fr-FR" dirty="0"/>
              <a:t>Electrostatique</a:t>
            </a:r>
          </a:p>
        </p:txBody>
      </p:sp>
    </p:spTree>
    <p:extLst>
      <p:ext uri="{BB962C8B-B14F-4D97-AF65-F5344CB8AC3E}">
        <p14:creationId xmlns:p14="http://schemas.microsoft.com/office/powerpoint/2010/main" val="123067589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2772" y="1341521"/>
            <a:ext cx="11560628" cy="34163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L'APU (</a:t>
            </a:r>
            <a:r>
              <a:rPr lang="fr-FR" dirty="0" err="1"/>
              <a:t>Auxiliary</a:t>
            </a:r>
            <a:r>
              <a:rPr lang="fr-FR" dirty="0"/>
              <a:t> Power Unit) est un groupe auxiliaire de puissance embarqué générant de l'énergie pneumatique et de l'électricité.</a:t>
            </a:r>
          </a:p>
          <a:p>
            <a:pPr marL="285750" indent="-285750" algn="just">
              <a:buFont typeface="Arial" panose="020B0604020202020204" pitchFamily="34" charset="0"/>
              <a:buChar char="•"/>
            </a:pPr>
            <a:r>
              <a:rPr lang="fr-FR" dirty="0"/>
              <a:t>Il permet, au sol de se passer de groupe de démarrage, de climatisation et de groupe de parc.</a:t>
            </a:r>
          </a:p>
          <a:p>
            <a:pPr marL="285750" indent="-285750" algn="just">
              <a:buFont typeface="Arial" panose="020B0604020202020204" pitchFamily="34" charset="0"/>
              <a:buChar char="•"/>
            </a:pPr>
            <a:r>
              <a:rPr lang="fr-FR" dirty="0"/>
              <a:t>Il permet, en vol, dans certaines limites, de disposer d'une source d'énergies pneumatique et électrique de secours ou d'appoint.</a:t>
            </a:r>
          </a:p>
          <a:p>
            <a:pPr marL="285750" indent="-285750" algn="just">
              <a:buFont typeface="Arial" panose="020B0604020202020204" pitchFamily="34" charset="0"/>
              <a:buChar char="•"/>
            </a:pPr>
            <a:r>
              <a:rPr lang="fr-FR" dirty="0"/>
              <a:t>Il repose sur l'assemblage d'un turboréacteur, d'un compresseur et d'un (au moins) alternateur.</a:t>
            </a:r>
          </a:p>
          <a:p>
            <a:pPr marL="285750" indent="-285750" algn="just">
              <a:buFont typeface="Arial" panose="020B0604020202020204" pitchFamily="34" charset="0"/>
              <a:buChar char="•"/>
            </a:pPr>
            <a:r>
              <a:rPr lang="fr-FR" dirty="0"/>
              <a:t>L'alternateur doit posséder les mêmes caractéristiques que ceux de la génération principale en ce qui concerne la tension et la fréquence.</a:t>
            </a:r>
          </a:p>
          <a:p>
            <a:pPr marL="285750" indent="-285750" algn="just">
              <a:buFont typeface="Arial" panose="020B0604020202020204" pitchFamily="34" charset="0"/>
              <a:buChar char="•"/>
            </a:pPr>
            <a:r>
              <a:rPr lang="fr-FR" dirty="0"/>
              <a:t>La régulation de tension est classique avec un régulateur ou un GCU (</a:t>
            </a:r>
            <a:r>
              <a:rPr lang="fr-FR" dirty="0" err="1"/>
              <a:t>Generator</a:t>
            </a:r>
            <a:r>
              <a:rPr lang="fr-FR" dirty="0"/>
              <a:t> Control Unit) identique à ceux des alternateurs principaux.</a:t>
            </a:r>
          </a:p>
          <a:p>
            <a:pPr marL="285750" indent="-285750" algn="just">
              <a:buFont typeface="Arial" panose="020B0604020202020204" pitchFamily="34" charset="0"/>
              <a:buChar char="•"/>
            </a:pPr>
            <a:r>
              <a:rPr lang="fr-FR" dirty="0"/>
              <a:t>La régulation de fréquence repose sur une régulation de vitesse du groupe turboréacteur en fonction de la charge au moyen d'un régulateur carburant agissant sur le dosage.</a:t>
            </a:r>
          </a:p>
        </p:txBody>
      </p:sp>
      <p:sp>
        <p:nvSpPr>
          <p:cNvPr id="5" name="Rectangle 4"/>
          <p:cNvSpPr/>
          <p:nvPr/>
        </p:nvSpPr>
        <p:spPr>
          <a:xfrm>
            <a:off x="5804093" y="310645"/>
            <a:ext cx="58381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APU</a:t>
            </a:r>
          </a:p>
        </p:txBody>
      </p:sp>
    </p:spTree>
    <p:extLst>
      <p:ext uri="{BB962C8B-B14F-4D97-AF65-F5344CB8AC3E}">
        <p14:creationId xmlns:p14="http://schemas.microsoft.com/office/powerpoint/2010/main" val="139184973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2141" y="2084925"/>
            <a:ext cx="11549745"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Certains avions possèdent un alternateur de secours en plus de celui de l'APU. </a:t>
            </a:r>
          </a:p>
          <a:p>
            <a:pPr marL="285750" indent="-285750">
              <a:lnSpc>
                <a:spcPct val="150000"/>
              </a:lnSpc>
              <a:buFont typeface="Arial" panose="020B0604020202020204" pitchFamily="34" charset="0"/>
              <a:buChar char="•"/>
            </a:pPr>
            <a:r>
              <a:rPr lang="fr-FR" dirty="0"/>
              <a:t>Son rôle et sa position dans le circuit ne sont pas identiques à l'alternateur APU. </a:t>
            </a:r>
          </a:p>
          <a:p>
            <a:pPr marL="285750" indent="-285750">
              <a:lnSpc>
                <a:spcPct val="150000"/>
              </a:lnSpc>
              <a:buFont typeface="Arial" panose="020B0604020202020204" pitchFamily="34" charset="0"/>
              <a:buChar char="•"/>
            </a:pPr>
            <a:r>
              <a:rPr lang="fr-FR" dirty="0"/>
              <a:t>Cet alternateur de petite puissance (5,5 </a:t>
            </a:r>
            <a:r>
              <a:rPr lang="fr-FR" dirty="0" err="1"/>
              <a:t>kVA</a:t>
            </a:r>
            <a:r>
              <a:rPr lang="fr-FR" dirty="0"/>
              <a:t>) est entraîné par une énergie hydraulique via un moteur hydraulique (A320-A340).</a:t>
            </a:r>
          </a:p>
        </p:txBody>
      </p:sp>
      <p:sp>
        <p:nvSpPr>
          <p:cNvPr id="5" name="Rectangle 4"/>
          <p:cNvSpPr/>
          <p:nvPr/>
        </p:nvSpPr>
        <p:spPr>
          <a:xfrm>
            <a:off x="4752709" y="324157"/>
            <a:ext cx="2316468"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Alternateur de secours</a:t>
            </a:r>
          </a:p>
        </p:txBody>
      </p:sp>
    </p:spTree>
    <p:extLst>
      <p:ext uri="{BB962C8B-B14F-4D97-AF65-F5344CB8AC3E}">
        <p14:creationId xmlns:p14="http://schemas.microsoft.com/office/powerpoint/2010/main" val="190735776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6564086" y="1924849"/>
            <a:ext cx="5627914" cy="3305760"/>
          </a:xfrm>
          <a:prstGeom prst="rect">
            <a:avLst/>
          </a:prstGeom>
        </p:spPr>
      </p:pic>
      <p:sp>
        <p:nvSpPr>
          <p:cNvPr id="4" name="Rectangle 3"/>
          <p:cNvSpPr/>
          <p:nvPr/>
        </p:nvSpPr>
        <p:spPr>
          <a:xfrm>
            <a:off x="410954" y="1570200"/>
            <a:ext cx="6000732" cy="424731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La RAT (Ram Air Turbine) est une source d'énergie de secours. </a:t>
            </a:r>
          </a:p>
          <a:p>
            <a:pPr marL="285750" indent="-285750" algn="just">
              <a:lnSpc>
                <a:spcPct val="150000"/>
              </a:lnSpc>
              <a:buFont typeface="Arial" panose="020B0604020202020204" pitchFamily="34" charset="0"/>
              <a:buChar char="•"/>
            </a:pPr>
            <a:r>
              <a:rPr lang="fr-FR" dirty="0"/>
              <a:t>Elle est constituée d'une éolienne entraînée par le vent relatif logée dans l'aile (par exemple) </a:t>
            </a:r>
          </a:p>
          <a:p>
            <a:pPr marL="285750" indent="-285750" algn="just">
              <a:lnSpc>
                <a:spcPct val="150000"/>
              </a:lnSpc>
              <a:buFont typeface="Arial" panose="020B0604020202020204" pitchFamily="34" charset="0"/>
              <a:buChar char="•"/>
            </a:pPr>
            <a:r>
              <a:rPr lang="fr-FR" dirty="0"/>
              <a:t>Elle permet de disposer d'un minimum de puissances hydraulique et électrique afin de garder le contrôle de l'aéronef.</a:t>
            </a:r>
          </a:p>
          <a:p>
            <a:pPr algn="just">
              <a:lnSpc>
                <a:spcPct val="150000"/>
              </a:lnSpc>
            </a:pPr>
            <a:r>
              <a:rPr lang="fr-FR" dirty="0"/>
              <a:t>L'énergie hydraulique délivrée par la pompe permet </a:t>
            </a:r>
          </a:p>
          <a:p>
            <a:pPr marL="285750" indent="-285750" algn="just">
              <a:lnSpc>
                <a:spcPct val="150000"/>
              </a:lnSpc>
              <a:buFont typeface="Arial" panose="020B0604020202020204" pitchFamily="34" charset="0"/>
              <a:buChar char="•"/>
            </a:pPr>
            <a:r>
              <a:rPr lang="fr-FR" dirty="0"/>
              <a:t>d'activer les commandes de vol principales </a:t>
            </a:r>
          </a:p>
          <a:p>
            <a:pPr algn="just">
              <a:lnSpc>
                <a:spcPct val="150000"/>
              </a:lnSpc>
            </a:pPr>
            <a:r>
              <a:rPr lang="fr-FR" dirty="0"/>
              <a:t>d'entraîner un petit alternateur de secours (3,5 </a:t>
            </a:r>
            <a:r>
              <a:rPr lang="fr-FR" dirty="0" err="1"/>
              <a:t>kVA</a:t>
            </a:r>
            <a:r>
              <a:rPr lang="fr-FR" dirty="0"/>
              <a:t> sur A340).</a:t>
            </a:r>
          </a:p>
        </p:txBody>
      </p:sp>
      <p:sp>
        <p:nvSpPr>
          <p:cNvPr id="6" name="Rectangle 5"/>
          <p:cNvSpPr/>
          <p:nvPr/>
        </p:nvSpPr>
        <p:spPr>
          <a:xfrm>
            <a:off x="5299167" y="218105"/>
            <a:ext cx="843116" cy="369332"/>
          </a:xfrm>
          <a:prstGeom prst="rect">
            <a:avLst/>
          </a:prstGeom>
        </p:spPr>
        <p:txBody>
          <a:bodyPr wrap="none">
            <a:spAutoFit/>
          </a:bodyPr>
          <a:lstStyle/>
          <a:p>
            <a:r>
              <a:rPr lang="fr-FR" dirty="0"/>
              <a:t>RAT (T)</a:t>
            </a:r>
          </a:p>
        </p:txBody>
      </p:sp>
    </p:spTree>
    <p:extLst>
      <p:ext uri="{BB962C8B-B14F-4D97-AF65-F5344CB8AC3E}">
        <p14:creationId xmlns:p14="http://schemas.microsoft.com/office/powerpoint/2010/main" val="238168271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2244581" y="2365448"/>
            <a:ext cx="7027921" cy="4011920"/>
          </a:xfrm>
          <a:prstGeom prst="rect">
            <a:avLst/>
          </a:prstGeom>
        </p:spPr>
      </p:pic>
      <p:sp>
        <p:nvSpPr>
          <p:cNvPr id="4" name="Rectangle 3"/>
          <p:cNvSpPr/>
          <p:nvPr/>
        </p:nvSpPr>
        <p:spPr>
          <a:xfrm>
            <a:off x="544286" y="917197"/>
            <a:ext cx="11266714"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Le Constant Speed Drive (CSD, ou CSDU pour Unit) est un système d'entraînement hydromécanique</a:t>
            </a:r>
          </a:p>
          <a:p>
            <a:pPr marL="285750" indent="-285750">
              <a:buFont typeface="Arial" panose="020B0604020202020204" pitchFamily="34" charset="0"/>
              <a:buChar char="•"/>
            </a:pPr>
            <a:r>
              <a:rPr lang="fr-FR" dirty="0"/>
              <a:t> intercalé entre le réacteur et l'alternateur </a:t>
            </a:r>
          </a:p>
          <a:p>
            <a:pPr marL="285750" indent="-285750">
              <a:buFont typeface="Arial" panose="020B0604020202020204" pitchFamily="34" charset="0"/>
              <a:buChar char="•"/>
            </a:pPr>
            <a:r>
              <a:rPr lang="fr-FR" dirty="0"/>
              <a:t>qui donne une vitesse de rotation alternateur constante quel que soit le régime moteur</a:t>
            </a:r>
          </a:p>
          <a:p>
            <a:pPr marL="285750" indent="-285750">
              <a:buFont typeface="Arial" panose="020B0604020202020204" pitchFamily="34" charset="0"/>
              <a:buChar char="•"/>
            </a:pPr>
            <a:r>
              <a:rPr lang="fr-FR" dirty="0"/>
              <a:t>But: obtenir une fréquence alternateur constante.</a:t>
            </a:r>
          </a:p>
        </p:txBody>
      </p:sp>
      <p:sp>
        <p:nvSpPr>
          <p:cNvPr id="5" name="Rectangle 4"/>
          <p:cNvSpPr/>
          <p:nvPr/>
        </p:nvSpPr>
        <p:spPr>
          <a:xfrm>
            <a:off x="4345526" y="120134"/>
            <a:ext cx="306551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Constant Speed Drive et IDG 1 </a:t>
            </a:r>
          </a:p>
        </p:txBody>
      </p:sp>
      <p:sp>
        <p:nvSpPr>
          <p:cNvPr id="7" name="Rectangle 6"/>
          <p:cNvSpPr/>
          <p:nvPr/>
        </p:nvSpPr>
        <p:spPr>
          <a:xfrm>
            <a:off x="4778527" y="489466"/>
            <a:ext cx="2199513" cy="369332"/>
          </a:xfrm>
          <a:prstGeom prst="rect">
            <a:avLst/>
          </a:prstGeom>
        </p:spPr>
        <p:txBody>
          <a:bodyPr wrap="none">
            <a:spAutoFit/>
          </a:bodyPr>
          <a:lstStyle/>
          <a:p>
            <a:r>
              <a:rPr lang="fr-FR" dirty="0"/>
              <a:t>Constant Speed Drive</a:t>
            </a:r>
          </a:p>
        </p:txBody>
      </p:sp>
    </p:spTree>
    <p:extLst>
      <p:ext uri="{BB962C8B-B14F-4D97-AF65-F5344CB8AC3E}">
        <p14:creationId xmlns:p14="http://schemas.microsoft.com/office/powerpoint/2010/main" val="99239514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5941" y="903377"/>
            <a:ext cx="5682342" cy="563231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Le principe simplifié est le suivant</a:t>
            </a:r>
            <a:r>
              <a:rPr lang="fr-FR" dirty="0"/>
              <a:t>:</a:t>
            </a:r>
          </a:p>
          <a:p>
            <a:pPr marL="285750" indent="-285750" algn="just">
              <a:buFont typeface="Arial" panose="020B0604020202020204" pitchFamily="34" charset="0"/>
              <a:buChar char="•"/>
            </a:pPr>
            <a:r>
              <a:rPr lang="fr-FR" dirty="0"/>
              <a:t>Si la fréquence détectée en sortie de l'alternateur est incorrecte</a:t>
            </a:r>
          </a:p>
          <a:p>
            <a:pPr marL="285750" indent="-285750" algn="just">
              <a:buFont typeface="Arial" panose="020B0604020202020204" pitchFamily="34" charset="0"/>
              <a:buChar char="•"/>
            </a:pPr>
            <a:r>
              <a:rPr lang="fr-FR" dirty="0"/>
              <a:t>un signal (« Signal Cde ») est envoyé sur un mécanisme « SERVO TRIM ») </a:t>
            </a:r>
          </a:p>
          <a:p>
            <a:pPr marL="285750" indent="-285750" algn="just">
              <a:buFont typeface="Arial" panose="020B0604020202020204" pitchFamily="34" charset="0"/>
              <a:buChar char="•"/>
            </a:pPr>
            <a:r>
              <a:rPr lang="fr-FR" dirty="0"/>
              <a:t>il commande le plateau à inclinaison variable d'une pompe hydraulique.</a:t>
            </a:r>
          </a:p>
          <a:p>
            <a:pPr marL="285750" indent="-285750" algn="just">
              <a:buFont typeface="Arial" panose="020B0604020202020204" pitchFamily="34" charset="0"/>
              <a:buChar char="•"/>
            </a:pPr>
            <a:r>
              <a:rPr lang="fr-FR" dirty="0"/>
              <a:t>Le débit de la pompe varie, et donc le débit d'alimentation du moteur hydraulique qu'elle alimente.</a:t>
            </a:r>
          </a:p>
          <a:p>
            <a:pPr marL="285750" indent="-285750" algn="just">
              <a:buFont typeface="Arial" panose="020B0604020202020204" pitchFamily="34" charset="0"/>
              <a:buChar char="•"/>
            </a:pPr>
            <a:r>
              <a:rPr lang="fr-FR" dirty="0"/>
              <a:t>La vitesse du moteur varie en conséquence et régule la vitesse d'entraînement de l'alternateur.</a:t>
            </a:r>
          </a:p>
          <a:p>
            <a:pPr marL="285750" indent="-285750" algn="just">
              <a:buFont typeface="Arial" panose="020B0604020202020204" pitchFamily="34" charset="0"/>
              <a:buChar char="•"/>
            </a:pPr>
            <a:r>
              <a:rPr lang="fr-FR" dirty="0"/>
              <a:t>La fréquence est ainsi maintenue à 400 Hz ± 5 %.</a:t>
            </a:r>
          </a:p>
          <a:p>
            <a:pPr marL="285750" indent="-285750" algn="just">
              <a:buFont typeface="Arial" panose="020B0604020202020204" pitchFamily="34" charset="0"/>
              <a:buChar char="•"/>
            </a:pPr>
            <a:r>
              <a:rPr lang="fr-FR" dirty="0"/>
              <a:t>Sur certains avions anciens, une commande permet à l'équipage de régler manuellement la fréquence de l'alternateur autour de 400 Hz en jouant sur le CSD puis, ensuite, le CSD maintient cette fréquence.</a:t>
            </a:r>
          </a:p>
          <a:p>
            <a:pPr marL="285750" indent="-285750" algn="just">
              <a:buFont typeface="Arial" panose="020B0604020202020204" pitchFamily="34" charset="0"/>
              <a:buChar char="•"/>
            </a:pPr>
            <a:r>
              <a:rPr lang="fr-FR" dirty="0"/>
              <a:t>Le CSD fournit à l'alternateur une puissance mécanique P = C</a:t>
            </a:r>
            <a:r>
              <a:rPr lang="el-GR" dirty="0"/>
              <a:t>ω</a:t>
            </a:r>
            <a:r>
              <a:rPr lang="fr-FR" dirty="0"/>
              <a:t>. </a:t>
            </a:r>
          </a:p>
          <a:p>
            <a:pPr marL="285750" indent="-285750" algn="just">
              <a:buFont typeface="Arial" panose="020B0604020202020204" pitchFamily="34" charset="0"/>
              <a:buChar char="•"/>
            </a:pPr>
            <a:r>
              <a:rPr lang="fr-FR" dirty="0"/>
              <a:t>Comme </a:t>
            </a:r>
            <a:r>
              <a:rPr lang="el-GR" dirty="0"/>
              <a:t>ω</a:t>
            </a:r>
            <a:r>
              <a:rPr lang="fr-FR" dirty="0"/>
              <a:t> doit rester fixe (fréquence fixe), on jouera donc sur le couple fourni afin de faire varier P.</a:t>
            </a:r>
          </a:p>
        </p:txBody>
      </p:sp>
      <p:sp>
        <p:nvSpPr>
          <p:cNvPr id="5" name="Rectangle 4"/>
          <p:cNvSpPr/>
          <p:nvPr/>
        </p:nvSpPr>
        <p:spPr>
          <a:xfrm>
            <a:off x="4345526" y="120134"/>
            <a:ext cx="306551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Constant Speed Drive et IDG 1 </a:t>
            </a:r>
          </a:p>
        </p:txBody>
      </p:sp>
      <p:sp>
        <p:nvSpPr>
          <p:cNvPr id="6" name="Rectangle 5"/>
          <p:cNvSpPr/>
          <p:nvPr/>
        </p:nvSpPr>
        <p:spPr>
          <a:xfrm>
            <a:off x="4778527" y="489466"/>
            <a:ext cx="2199513" cy="369332"/>
          </a:xfrm>
          <a:prstGeom prst="rect">
            <a:avLst/>
          </a:prstGeom>
        </p:spPr>
        <p:txBody>
          <a:bodyPr wrap="none">
            <a:spAutoFit/>
          </a:bodyPr>
          <a:lstStyle/>
          <a:p>
            <a:r>
              <a:rPr lang="fr-FR" dirty="0"/>
              <a:t>Constant Speed Drive</a:t>
            </a:r>
          </a:p>
        </p:txBody>
      </p:sp>
      <p:pic>
        <p:nvPicPr>
          <p:cNvPr id="7" name="Espace réservé du contenu 5"/>
          <p:cNvPicPr>
            <a:picLocks noGrp="1" noChangeAspect="1"/>
          </p:cNvPicPr>
          <p:nvPr>
            <p:ph idx="1"/>
          </p:nvPr>
        </p:nvPicPr>
        <p:blipFill>
          <a:blip r:embed="rId2"/>
          <a:stretch>
            <a:fillRect/>
          </a:stretch>
        </p:blipFill>
        <p:spPr>
          <a:xfrm>
            <a:off x="6040925" y="2025134"/>
            <a:ext cx="5681924" cy="3243552"/>
          </a:xfrm>
          <a:prstGeom prst="rect">
            <a:avLst/>
          </a:prstGeom>
        </p:spPr>
      </p:pic>
    </p:spTree>
    <p:extLst>
      <p:ext uri="{BB962C8B-B14F-4D97-AF65-F5344CB8AC3E}">
        <p14:creationId xmlns:p14="http://schemas.microsoft.com/office/powerpoint/2010/main" val="201723486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2747" y="2020383"/>
            <a:ext cx="5584372" cy="258532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Commandes et contrôles CSD</a:t>
            </a:r>
          </a:p>
          <a:p>
            <a:r>
              <a:rPr lang="fr-FR" dirty="0"/>
              <a:t>Le CSD étant un dispositif hydromécanique, on surveille : </a:t>
            </a:r>
          </a:p>
          <a:p>
            <a:pPr marL="285750" indent="-285750">
              <a:buFont typeface="Arial" panose="020B0604020202020204" pitchFamily="34" charset="0"/>
              <a:buChar char="•"/>
            </a:pPr>
            <a:r>
              <a:rPr lang="fr-FR" dirty="0"/>
              <a:t>la pression d'huile ; </a:t>
            </a:r>
          </a:p>
          <a:p>
            <a:pPr marL="285750" indent="-285750">
              <a:buFont typeface="Arial" panose="020B0604020202020204" pitchFamily="34" charset="0"/>
              <a:buChar char="•"/>
            </a:pPr>
            <a:r>
              <a:rPr lang="fr-FR" dirty="0"/>
              <a:t>la température d'huile ;</a:t>
            </a:r>
          </a:p>
          <a:p>
            <a:pPr marL="285750" indent="-285750">
              <a:buFont typeface="Arial" panose="020B0604020202020204" pitchFamily="34" charset="0"/>
              <a:buChar char="•"/>
            </a:pPr>
            <a:r>
              <a:rPr lang="fr-FR" dirty="0"/>
              <a:t>la survitesse ;</a:t>
            </a:r>
          </a:p>
          <a:p>
            <a:pPr marL="285750" indent="-285750">
              <a:buFont typeface="Arial" panose="020B0604020202020204" pitchFamily="34" charset="0"/>
              <a:buChar char="•"/>
            </a:pPr>
            <a:r>
              <a:rPr lang="fr-FR" dirty="0"/>
              <a:t>la sous-vitesse.</a:t>
            </a:r>
          </a:p>
          <a:p>
            <a:r>
              <a:rPr lang="fr-FR" dirty="0"/>
              <a:t>L'huile du CSD est refroidie en passant dans un radiateur souvent situé dans le fan du réacteur (ventilation dynamique).</a:t>
            </a:r>
          </a:p>
        </p:txBody>
      </p:sp>
      <p:sp>
        <p:nvSpPr>
          <p:cNvPr id="5" name="Rectangle 4"/>
          <p:cNvSpPr/>
          <p:nvPr/>
        </p:nvSpPr>
        <p:spPr>
          <a:xfrm>
            <a:off x="4345526" y="120134"/>
            <a:ext cx="306551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Constant Speed Drive et IDG 1 </a:t>
            </a:r>
          </a:p>
        </p:txBody>
      </p:sp>
      <p:sp>
        <p:nvSpPr>
          <p:cNvPr id="6" name="Rectangle 5"/>
          <p:cNvSpPr/>
          <p:nvPr/>
        </p:nvSpPr>
        <p:spPr>
          <a:xfrm>
            <a:off x="4778527" y="489466"/>
            <a:ext cx="2199513" cy="369332"/>
          </a:xfrm>
          <a:prstGeom prst="rect">
            <a:avLst/>
          </a:prstGeom>
        </p:spPr>
        <p:txBody>
          <a:bodyPr wrap="none">
            <a:spAutoFit/>
          </a:bodyPr>
          <a:lstStyle/>
          <a:p>
            <a:r>
              <a:rPr lang="fr-FR" dirty="0"/>
              <a:t>Constant Speed Drive</a:t>
            </a:r>
          </a:p>
        </p:txBody>
      </p:sp>
      <p:pic>
        <p:nvPicPr>
          <p:cNvPr id="12" name="Espace réservé du contenu 5"/>
          <p:cNvPicPr>
            <a:picLocks noGrp="1" noChangeAspect="1"/>
          </p:cNvPicPr>
          <p:nvPr>
            <p:ph idx="1"/>
          </p:nvPr>
        </p:nvPicPr>
        <p:blipFill>
          <a:blip r:embed="rId2"/>
          <a:stretch>
            <a:fillRect/>
          </a:stretch>
        </p:blipFill>
        <p:spPr>
          <a:xfrm>
            <a:off x="5950074" y="1391181"/>
            <a:ext cx="5991554" cy="3420305"/>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18297302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345526" y="120134"/>
            <a:ext cx="306551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Constant Speed Drive et IDG 1 </a:t>
            </a:r>
          </a:p>
        </p:txBody>
      </p:sp>
      <p:sp>
        <p:nvSpPr>
          <p:cNvPr id="6" name="Rectangle 5"/>
          <p:cNvSpPr/>
          <p:nvPr/>
        </p:nvSpPr>
        <p:spPr>
          <a:xfrm>
            <a:off x="4778527" y="489466"/>
            <a:ext cx="2199513" cy="369332"/>
          </a:xfrm>
          <a:prstGeom prst="rect">
            <a:avLst/>
          </a:prstGeom>
        </p:spPr>
        <p:txBody>
          <a:bodyPr wrap="none">
            <a:spAutoFit/>
          </a:bodyPr>
          <a:lstStyle/>
          <a:p>
            <a:r>
              <a:rPr lang="fr-FR" dirty="0"/>
              <a:t>Constant Speed Drive</a:t>
            </a:r>
          </a:p>
        </p:txBody>
      </p:sp>
      <p:pic>
        <p:nvPicPr>
          <p:cNvPr id="8" name="Espace réservé du contenu 3"/>
          <p:cNvPicPr>
            <a:picLocks noGrp="1" noChangeAspect="1"/>
          </p:cNvPicPr>
          <p:nvPr>
            <p:ph idx="1"/>
          </p:nvPr>
        </p:nvPicPr>
        <p:blipFill rotWithShape="1">
          <a:blip r:embed="rId2"/>
          <a:srcRect r="52724"/>
          <a:stretch/>
        </p:blipFill>
        <p:spPr>
          <a:xfrm>
            <a:off x="8263467" y="628639"/>
            <a:ext cx="3676598" cy="2684960"/>
          </a:xfrm>
          <a:prstGeom prst="rect">
            <a:avLst/>
          </a:prstGeom>
        </p:spPr>
      </p:pic>
      <p:sp>
        <p:nvSpPr>
          <p:cNvPr id="9" name="Rectangle 8"/>
          <p:cNvSpPr/>
          <p:nvPr/>
        </p:nvSpPr>
        <p:spPr>
          <a:xfrm>
            <a:off x="185053" y="1228130"/>
            <a:ext cx="7935689" cy="50783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Une commande (CSDU </a:t>
            </a:r>
            <a:r>
              <a:rPr lang="fr-FR" dirty="0" err="1"/>
              <a:t>Disconnect</a:t>
            </a:r>
            <a:r>
              <a:rPr lang="fr-FR" dirty="0"/>
              <a:t>) sous cache est à la disposition de l'équipage pour, dans certain cas, interrompre l'entraînement du CSD afin d'éviter la destruction de celui-ci.</a:t>
            </a:r>
          </a:p>
          <a:p>
            <a:pPr marL="285750" indent="-285750">
              <a:buFont typeface="Arial" panose="020B0604020202020204" pitchFamily="34" charset="0"/>
              <a:buChar char="•"/>
            </a:pPr>
            <a:r>
              <a:rPr lang="fr-FR" dirty="0"/>
              <a:t>un appui sur le bouton poussoir (1) alimente l'électroaimant et provoque le retrait du verrou (2). </a:t>
            </a:r>
          </a:p>
          <a:p>
            <a:pPr marL="285750" indent="-285750">
              <a:buFont typeface="Arial" panose="020B0604020202020204" pitchFamily="34" charset="0"/>
              <a:buChar char="•"/>
            </a:pPr>
            <a:r>
              <a:rPr lang="fr-FR" dirty="0"/>
              <a:t>Sous l'action du ressort (3), l'axe de la poignée de </a:t>
            </a:r>
            <a:r>
              <a:rPr lang="fr-FR" dirty="0" err="1"/>
              <a:t>décrabotage</a:t>
            </a:r>
            <a:r>
              <a:rPr lang="fr-FR" dirty="0"/>
              <a:t> descend sur la vis sans fin </a:t>
            </a:r>
            <a:r>
              <a:rPr lang="fr-FR" b="1" dirty="0"/>
              <a:t>en rotation</a:t>
            </a:r>
            <a:r>
              <a:rPr lang="fr-FR" dirty="0"/>
              <a:t>. </a:t>
            </a:r>
          </a:p>
          <a:p>
            <a:pPr marL="285750" indent="-285750">
              <a:buFont typeface="Arial" panose="020B0604020202020204" pitchFamily="34" charset="0"/>
              <a:buChar char="•"/>
            </a:pPr>
            <a:r>
              <a:rPr lang="fr-FR" dirty="0"/>
              <a:t>Le crabot est entraîné vers la gauche et désaccouple le CSD de l'arbre d'entrée </a:t>
            </a:r>
          </a:p>
          <a:p>
            <a:pPr marL="285750" indent="-285750">
              <a:buFont typeface="Arial" panose="020B0604020202020204" pitchFamily="34" charset="0"/>
              <a:buChar char="•"/>
            </a:pPr>
            <a:r>
              <a:rPr lang="fr-FR" dirty="0"/>
              <a:t>Le CSD ne se sépare pas de l'alternateur.</a:t>
            </a:r>
          </a:p>
          <a:p>
            <a:pPr marL="285750" indent="-285750">
              <a:buFont typeface="Arial" panose="020B0604020202020204" pitchFamily="34" charset="0"/>
              <a:buChar char="•"/>
            </a:pPr>
            <a:r>
              <a:rPr lang="fr-FR" dirty="0"/>
              <a:t>Le </a:t>
            </a:r>
            <a:r>
              <a:rPr lang="fr-FR" dirty="0" err="1"/>
              <a:t>décrabotage</a:t>
            </a:r>
            <a:r>
              <a:rPr lang="fr-FR" dirty="0"/>
              <a:t> se fait par application d'une check-list. </a:t>
            </a:r>
          </a:p>
          <a:p>
            <a:pPr marL="285750" indent="-285750">
              <a:buFont typeface="Arial" panose="020B0604020202020204" pitchFamily="34" charset="0"/>
              <a:buChar char="•"/>
            </a:pPr>
            <a:r>
              <a:rPr lang="fr-FR" dirty="0"/>
              <a:t>Il ne peut s'effectuer que moteur tournant (la vis sans fin doit tourner). </a:t>
            </a:r>
          </a:p>
          <a:p>
            <a:pPr marL="285750" indent="-285750">
              <a:buFont typeface="Arial" panose="020B0604020202020204" pitchFamily="34" charset="0"/>
              <a:buChar char="•"/>
            </a:pPr>
            <a:r>
              <a:rPr lang="fr-FR" dirty="0"/>
              <a:t>Cette action est irréversible en vol.</a:t>
            </a:r>
          </a:p>
          <a:p>
            <a:pPr marL="285750" indent="-285750">
              <a:buFont typeface="Arial" panose="020B0604020202020204" pitchFamily="34" charset="0"/>
              <a:buChar char="•"/>
            </a:pPr>
            <a:r>
              <a:rPr lang="fr-FR" dirty="0"/>
              <a:t>Le </a:t>
            </a:r>
            <a:r>
              <a:rPr lang="fr-FR" dirty="0" err="1"/>
              <a:t>recrabotage</a:t>
            </a:r>
            <a:r>
              <a:rPr lang="fr-FR" dirty="0"/>
              <a:t> est effectué au sol par la maintenance, </a:t>
            </a:r>
          </a:p>
          <a:p>
            <a:pPr marL="285750" indent="-285750">
              <a:buFont typeface="Arial" panose="020B0604020202020204" pitchFamily="34" charset="0"/>
              <a:buChar char="•"/>
            </a:pPr>
            <a:r>
              <a:rPr lang="fr-FR" dirty="0"/>
              <a:t>Il se fait en tirant sur la poignée de </a:t>
            </a:r>
            <a:r>
              <a:rPr lang="fr-FR" dirty="0" err="1"/>
              <a:t>recrabotage</a:t>
            </a:r>
            <a:r>
              <a:rPr lang="fr-FR" dirty="0"/>
              <a:t> située sur le CSD (donc dans le réacteur).</a:t>
            </a:r>
          </a:p>
          <a:p>
            <a:pPr marL="285750" indent="-285750">
              <a:buFont typeface="Arial" panose="020B0604020202020204" pitchFamily="34" charset="0"/>
              <a:buChar char="•"/>
            </a:pPr>
            <a:r>
              <a:rPr lang="fr-FR" dirty="0"/>
              <a:t>La vis sans fin est libérée, le ressort pousse le crabot qui reprend sa place. </a:t>
            </a:r>
          </a:p>
          <a:p>
            <a:pPr marL="285750" indent="-285750">
              <a:buFont typeface="Arial" panose="020B0604020202020204" pitchFamily="34" charset="0"/>
              <a:buChar char="•"/>
            </a:pPr>
            <a:r>
              <a:rPr lang="fr-FR" dirty="0"/>
              <a:t>Le solénoïde du verrou n'étant plus alimenté, la poignée reste verrouillée.</a:t>
            </a:r>
          </a:p>
          <a:p>
            <a:pPr marL="285750" indent="-285750">
              <a:buFont typeface="Arial" panose="020B0604020202020204" pitchFamily="34" charset="0"/>
              <a:buChar char="•"/>
            </a:pPr>
            <a:r>
              <a:rPr lang="fr-FR" dirty="0"/>
              <a:t>Le </a:t>
            </a:r>
            <a:r>
              <a:rPr lang="fr-FR" dirty="0" err="1"/>
              <a:t>recrabotage</a:t>
            </a:r>
            <a:r>
              <a:rPr lang="fr-FR" dirty="0"/>
              <a:t> ne peut s'effectuer qu'au sol et moteur arrêté.</a:t>
            </a:r>
          </a:p>
        </p:txBody>
      </p:sp>
      <p:pic>
        <p:nvPicPr>
          <p:cNvPr id="10" name="Espace réservé du contenu 3"/>
          <p:cNvPicPr>
            <a:picLocks noChangeAspect="1"/>
          </p:cNvPicPr>
          <p:nvPr/>
        </p:nvPicPr>
        <p:blipFill rotWithShape="1">
          <a:blip r:embed="rId2"/>
          <a:srcRect l="47915"/>
          <a:stretch/>
        </p:blipFill>
        <p:spPr>
          <a:xfrm>
            <a:off x="8263467" y="3621483"/>
            <a:ext cx="3676598" cy="2684960"/>
          </a:xfrm>
          <a:prstGeom prst="rect">
            <a:avLst/>
          </a:prstGeom>
        </p:spPr>
      </p:pic>
    </p:spTree>
    <p:extLst>
      <p:ext uri="{BB962C8B-B14F-4D97-AF65-F5344CB8AC3E}">
        <p14:creationId xmlns:p14="http://schemas.microsoft.com/office/powerpoint/2010/main" val="403500463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p:cNvPicPr>
            <a:picLocks noGrp="1" noChangeAspect="1"/>
          </p:cNvPicPr>
          <p:nvPr>
            <p:ph idx="1"/>
          </p:nvPr>
        </p:nvPicPr>
        <p:blipFill>
          <a:blip r:embed="rId2"/>
          <a:stretch>
            <a:fillRect/>
          </a:stretch>
        </p:blipFill>
        <p:spPr>
          <a:xfrm>
            <a:off x="7075715" y="1390513"/>
            <a:ext cx="5005883" cy="4932016"/>
          </a:xfrm>
          <a:prstGeom prst="rect">
            <a:avLst/>
          </a:prstGeom>
        </p:spPr>
      </p:pic>
      <p:sp>
        <p:nvSpPr>
          <p:cNvPr id="6" name="Rectangle 5"/>
          <p:cNvSpPr/>
          <p:nvPr/>
        </p:nvSpPr>
        <p:spPr>
          <a:xfrm>
            <a:off x="152401" y="1849160"/>
            <a:ext cx="6825640" cy="337335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b="1" dirty="0"/>
              <a:t>Contrôle des températures</a:t>
            </a:r>
          </a:p>
          <a:p>
            <a:pPr algn="just">
              <a:lnSpc>
                <a:spcPct val="150000"/>
              </a:lnSpc>
            </a:pPr>
            <a:r>
              <a:rPr lang="fr-FR" dirty="0"/>
              <a:t>Sur l'instrument de la figure , on a l'indication d'une température en permanence, puis une deuxième température en appuyant sur « CSD TEMP PUSH FOR RISE »:</a:t>
            </a:r>
          </a:p>
          <a:p>
            <a:pPr algn="just">
              <a:lnSpc>
                <a:spcPct val="150000"/>
              </a:lnSpc>
            </a:pPr>
            <a:r>
              <a:rPr lang="fr-FR" b="1" dirty="0"/>
              <a:t>Principe</a:t>
            </a:r>
            <a:r>
              <a:rPr lang="fr-FR" dirty="0"/>
              <a:t>: Le CSD peut surchauffer :</a:t>
            </a:r>
          </a:p>
          <a:p>
            <a:pPr marL="342900" indent="-342900" algn="just">
              <a:lnSpc>
                <a:spcPct val="150000"/>
              </a:lnSpc>
              <a:buFont typeface="+mj-lt"/>
              <a:buAutoNum type="arabicPeriod"/>
            </a:pPr>
            <a:r>
              <a:rPr lang="fr-FR" dirty="0"/>
              <a:t>car on lui demande trop de travail (surcharge alternateur) ;</a:t>
            </a:r>
          </a:p>
          <a:p>
            <a:pPr marL="342900" indent="-342900" algn="just">
              <a:lnSpc>
                <a:spcPct val="150000"/>
              </a:lnSpc>
              <a:buFont typeface="+mj-lt"/>
              <a:buAutoNum type="arabicPeriod"/>
            </a:pPr>
            <a:r>
              <a:rPr lang="fr-FR" dirty="0"/>
              <a:t>car la ventilation est mauvaise ;</a:t>
            </a:r>
          </a:p>
          <a:p>
            <a:pPr marL="342900" indent="-342900" algn="just">
              <a:lnSpc>
                <a:spcPct val="150000"/>
              </a:lnSpc>
              <a:buFont typeface="+mj-lt"/>
              <a:buAutoNum type="arabicPeriod"/>
            </a:pPr>
            <a:r>
              <a:rPr lang="fr-FR" dirty="0"/>
              <a:t>car il se dégrade (frottements internes très importants).</a:t>
            </a:r>
            <a:endParaRPr lang="fr-FR" b="1" dirty="0"/>
          </a:p>
        </p:txBody>
      </p:sp>
      <p:sp>
        <p:nvSpPr>
          <p:cNvPr id="7" name="Rectangle 6"/>
          <p:cNvSpPr/>
          <p:nvPr/>
        </p:nvSpPr>
        <p:spPr>
          <a:xfrm>
            <a:off x="4345526" y="120134"/>
            <a:ext cx="306551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Constant Speed Drive et IDG 1 </a:t>
            </a:r>
          </a:p>
        </p:txBody>
      </p:sp>
      <p:sp>
        <p:nvSpPr>
          <p:cNvPr id="8" name="Rectangle 7"/>
          <p:cNvSpPr/>
          <p:nvPr/>
        </p:nvSpPr>
        <p:spPr>
          <a:xfrm>
            <a:off x="4669670" y="489466"/>
            <a:ext cx="2199513" cy="369332"/>
          </a:xfrm>
          <a:prstGeom prst="rect">
            <a:avLst/>
          </a:prstGeom>
        </p:spPr>
        <p:txBody>
          <a:bodyPr wrap="none">
            <a:spAutoFit/>
          </a:bodyPr>
          <a:lstStyle/>
          <a:p>
            <a:r>
              <a:rPr lang="fr-FR" dirty="0"/>
              <a:t>Constant Speed Drive</a:t>
            </a:r>
          </a:p>
        </p:txBody>
      </p:sp>
    </p:spTree>
    <p:extLst>
      <p:ext uri="{BB962C8B-B14F-4D97-AF65-F5344CB8AC3E}">
        <p14:creationId xmlns:p14="http://schemas.microsoft.com/office/powerpoint/2010/main" val="91687776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2582178" y="3896694"/>
            <a:ext cx="6594480" cy="2840160"/>
          </a:xfrm>
          <a:prstGeom prst="rect">
            <a:avLst/>
          </a:prstGeom>
        </p:spPr>
      </p:pic>
      <p:sp>
        <p:nvSpPr>
          <p:cNvPr id="5" name="Rectangle 4"/>
          <p:cNvSpPr/>
          <p:nvPr/>
        </p:nvSpPr>
        <p:spPr>
          <a:xfrm>
            <a:off x="337458" y="1560569"/>
            <a:ext cx="11723914"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Si la température d'entrée et la température de sortie sont élevées</a:t>
            </a:r>
            <a:r>
              <a:rPr lang="fr-FR" dirty="0"/>
              <a:t>: c'est que l'huile est chaude sur tout le parcours. </a:t>
            </a:r>
          </a:p>
          <a:p>
            <a:pPr marL="285750" indent="-285750" algn="just">
              <a:buFont typeface="Arial" panose="020B0604020202020204" pitchFamily="34" charset="0"/>
              <a:buChar char="•"/>
            </a:pPr>
            <a:r>
              <a:rPr lang="fr-FR" dirty="0"/>
              <a:t>Cela peut-être dû à une surcharge : la check-list nous invite à un délestage </a:t>
            </a:r>
          </a:p>
          <a:p>
            <a:pPr marL="285750" indent="-285750" algn="just">
              <a:buFont typeface="Arial" panose="020B0604020202020204" pitchFamily="34" charset="0"/>
              <a:buChar char="•"/>
            </a:pPr>
            <a:r>
              <a:rPr lang="fr-FR" dirty="0"/>
              <a:t>si la surchauffe se poursuit, nous pouvons suspecter une mauvaise ventilation.</a:t>
            </a:r>
          </a:p>
          <a:p>
            <a:pPr algn="just"/>
            <a:r>
              <a:rPr lang="fr-FR" b="1" dirty="0"/>
              <a:t>Si la température d'entrée est correcte mais que la température de sortie est élevée:</a:t>
            </a:r>
          </a:p>
          <a:p>
            <a:pPr algn="just"/>
            <a:r>
              <a:rPr lang="fr-FR" dirty="0"/>
              <a:t>le radiateur remplit bien sa fonction mais le gain de température est interne au CSD ; </a:t>
            </a:r>
          </a:p>
          <a:p>
            <a:pPr algn="just"/>
            <a:r>
              <a:rPr lang="fr-FR" dirty="0"/>
              <a:t>on doit suspecter une détérioration de celui-ci.</a:t>
            </a:r>
          </a:p>
          <a:p>
            <a:pPr algn="just"/>
            <a:r>
              <a:rPr lang="fr-FR" dirty="0"/>
              <a:t>Cela entraînera un </a:t>
            </a:r>
            <a:r>
              <a:rPr lang="fr-FR" dirty="0" err="1"/>
              <a:t>décrabotage</a:t>
            </a:r>
            <a:r>
              <a:rPr lang="fr-FR" dirty="0"/>
              <a:t>, donc la perte d'un alternateur jusqu'à la fin du vol.</a:t>
            </a:r>
          </a:p>
        </p:txBody>
      </p:sp>
      <p:sp>
        <p:nvSpPr>
          <p:cNvPr id="6" name="Rectangle 5"/>
          <p:cNvSpPr/>
          <p:nvPr/>
        </p:nvSpPr>
        <p:spPr>
          <a:xfrm>
            <a:off x="4345526" y="120134"/>
            <a:ext cx="306551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Constant Speed Drive et IDG 1 </a:t>
            </a:r>
          </a:p>
        </p:txBody>
      </p:sp>
      <p:sp>
        <p:nvSpPr>
          <p:cNvPr id="7" name="Rectangle 6"/>
          <p:cNvSpPr/>
          <p:nvPr/>
        </p:nvSpPr>
        <p:spPr>
          <a:xfrm>
            <a:off x="4778527" y="489466"/>
            <a:ext cx="2199513" cy="369332"/>
          </a:xfrm>
          <a:prstGeom prst="rect">
            <a:avLst/>
          </a:prstGeom>
        </p:spPr>
        <p:txBody>
          <a:bodyPr wrap="none">
            <a:spAutoFit/>
          </a:bodyPr>
          <a:lstStyle/>
          <a:p>
            <a:r>
              <a:rPr lang="fr-FR" dirty="0"/>
              <a:t>Constant Speed Drive</a:t>
            </a:r>
          </a:p>
        </p:txBody>
      </p:sp>
    </p:spTree>
    <p:extLst>
      <p:ext uri="{BB962C8B-B14F-4D97-AF65-F5344CB8AC3E}">
        <p14:creationId xmlns:p14="http://schemas.microsoft.com/office/powerpoint/2010/main" val="208173483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2340428" y="886951"/>
            <a:ext cx="7075713" cy="3554080"/>
          </a:xfrm>
          <a:prstGeom prst="rect">
            <a:avLst/>
          </a:prstGeom>
        </p:spPr>
      </p:pic>
      <p:sp>
        <p:nvSpPr>
          <p:cNvPr id="4" name="Rectangle 3"/>
          <p:cNvSpPr/>
          <p:nvPr/>
        </p:nvSpPr>
        <p:spPr>
          <a:xfrm>
            <a:off x="163284" y="4533664"/>
            <a:ext cx="11800115" cy="212686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L'IDG est un élément indissociable comprenant un CSD monté dans le même boîtier que l'alternateur. </a:t>
            </a:r>
          </a:p>
          <a:p>
            <a:pPr marL="285750" indent="-285750" algn="just">
              <a:lnSpc>
                <a:spcPct val="150000"/>
              </a:lnSpc>
              <a:buFont typeface="Arial" panose="020B0604020202020204" pitchFamily="34" charset="0"/>
              <a:buChar char="•"/>
            </a:pPr>
            <a:r>
              <a:rPr lang="fr-FR" dirty="0"/>
              <a:t>Le refroidissement de l'huile n'est plus fait par ventilation dynamique, mais par un échangeur huile/carburant. </a:t>
            </a:r>
          </a:p>
          <a:p>
            <a:pPr marL="285750" indent="-285750" algn="just">
              <a:lnSpc>
                <a:spcPct val="150000"/>
              </a:lnSpc>
              <a:buFont typeface="Arial" panose="020B0604020202020204" pitchFamily="34" charset="0"/>
              <a:buChar char="•"/>
            </a:pPr>
            <a:r>
              <a:rPr lang="fr-FR" dirty="0"/>
              <a:t>L'IDG équipe la plupart des avions modernes.</a:t>
            </a:r>
          </a:p>
          <a:p>
            <a:pPr marL="285750" indent="-285750" algn="just">
              <a:lnSpc>
                <a:spcPct val="150000"/>
              </a:lnSpc>
              <a:buFont typeface="Arial" panose="020B0604020202020204" pitchFamily="34" charset="0"/>
              <a:buChar char="•"/>
            </a:pPr>
            <a:r>
              <a:rPr lang="fr-FR" dirty="0"/>
              <a:t>On ne surveille plus que la température de sortie de l'IDG. L'analyse précédente des températures n'est plus d'actualité (surchauffe = </a:t>
            </a:r>
            <a:r>
              <a:rPr lang="fr-FR" dirty="0" err="1"/>
              <a:t>décrabotage</a:t>
            </a:r>
            <a:r>
              <a:rPr lang="fr-FR" dirty="0"/>
              <a:t>).</a:t>
            </a:r>
          </a:p>
        </p:txBody>
      </p:sp>
      <p:sp>
        <p:nvSpPr>
          <p:cNvPr id="5" name="Rectangle 4"/>
          <p:cNvSpPr/>
          <p:nvPr/>
        </p:nvSpPr>
        <p:spPr>
          <a:xfrm>
            <a:off x="4247899" y="434344"/>
            <a:ext cx="3456716" cy="369332"/>
          </a:xfrm>
          <a:prstGeom prst="rect">
            <a:avLst/>
          </a:prstGeom>
        </p:spPr>
        <p:txBody>
          <a:bodyPr wrap="none">
            <a:spAutoFit/>
          </a:bodyPr>
          <a:lstStyle/>
          <a:p>
            <a:r>
              <a:rPr lang="fr-FR" dirty="0"/>
              <a:t>L'IDG (Integrated Drive </a:t>
            </a:r>
            <a:r>
              <a:rPr lang="fr-FR" dirty="0" err="1"/>
              <a:t>Generator</a:t>
            </a:r>
            <a:r>
              <a:rPr lang="fr-FR" dirty="0"/>
              <a:t>) </a:t>
            </a:r>
          </a:p>
        </p:txBody>
      </p:sp>
      <p:sp>
        <p:nvSpPr>
          <p:cNvPr id="8" name="Rectangle 7"/>
          <p:cNvSpPr/>
          <p:nvPr/>
        </p:nvSpPr>
        <p:spPr>
          <a:xfrm>
            <a:off x="4345526" y="120134"/>
            <a:ext cx="306551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Constant Speed Drive et IDG 1 </a:t>
            </a:r>
          </a:p>
        </p:txBody>
      </p:sp>
    </p:spTree>
    <p:extLst>
      <p:ext uri="{BB962C8B-B14F-4D97-AF65-F5344CB8AC3E}">
        <p14:creationId xmlns:p14="http://schemas.microsoft.com/office/powerpoint/2010/main" val="830498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p:cNvPicPr>
            <a:picLocks noGrp="1" noChangeAspect="1"/>
          </p:cNvPicPr>
          <p:nvPr>
            <p:ph idx="1"/>
          </p:nvPr>
        </p:nvPicPr>
        <p:blipFill>
          <a:blip r:embed="rId2"/>
          <a:stretch>
            <a:fillRect/>
          </a:stretch>
        </p:blipFill>
        <p:spPr>
          <a:xfrm>
            <a:off x="8496149" y="2704191"/>
            <a:ext cx="3584661" cy="1650095"/>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97970" y="839855"/>
            <a:ext cx="8284029" cy="590931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u="sng" dirty="0"/>
              <a:t>a) Description</a:t>
            </a:r>
          </a:p>
          <a:p>
            <a:pPr marL="285750" indent="-285750">
              <a:buFont typeface="Arial" panose="020B0604020202020204" pitchFamily="34" charset="0"/>
              <a:buChar char="•"/>
            </a:pPr>
            <a:r>
              <a:rPr lang="fr-FR" dirty="0"/>
              <a:t>Un avion se déplaçant à grande vitesse se charge de manière importante à cause :</a:t>
            </a:r>
          </a:p>
          <a:p>
            <a:pPr marL="742950" lvl="1" indent="-285750">
              <a:buFont typeface="Courier New" panose="02070309020205020404" pitchFamily="49" charset="0"/>
              <a:buChar char="o"/>
            </a:pPr>
            <a:r>
              <a:rPr lang="fr-FR" dirty="0"/>
              <a:t>des frottements de la surface de l'avion contre des particules présentes dans l'atmosphère ;</a:t>
            </a:r>
          </a:p>
          <a:p>
            <a:pPr marL="742950" lvl="1" indent="-285750">
              <a:buFont typeface="Courier New" panose="02070309020205020404" pitchFamily="49" charset="0"/>
              <a:buChar char="o"/>
            </a:pPr>
            <a:r>
              <a:rPr lang="fr-FR" dirty="0"/>
              <a:t>des particules électrifiées qu'il rencontre (nuages d'orage) ;</a:t>
            </a:r>
          </a:p>
          <a:p>
            <a:pPr marL="742950" lvl="1" indent="-285750">
              <a:buFont typeface="Courier New" panose="02070309020205020404" pitchFamily="49" charset="0"/>
              <a:buChar char="o"/>
            </a:pPr>
            <a:r>
              <a:rPr lang="fr-FR" dirty="0"/>
              <a:t>des ions présents dans les gaz d'échappement.</a:t>
            </a:r>
          </a:p>
          <a:p>
            <a:pPr marL="285750" indent="-285750">
              <a:buFont typeface="Arial" panose="020B0604020202020204" pitchFamily="34" charset="0"/>
              <a:buChar char="•"/>
            </a:pPr>
            <a:r>
              <a:rPr lang="fr-FR" dirty="0"/>
              <a:t>Ces charges électriques peuvent porter le potentiel de l'avion à 500 000 volts.</a:t>
            </a:r>
          </a:p>
          <a:p>
            <a:pPr marL="285750" indent="-285750">
              <a:buFont typeface="Arial" panose="020B0604020202020204" pitchFamily="34" charset="0"/>
              <a:buChar char="•"/>
            </a:pPr>
            <a:r>
              <a:rPr lang="fr-FR" dirty="0"/>
              <a:t>Ce potentiel va dépendre :</a:t>
            </a:r>
          </a:p>
          <a:p>
            <a:pPr marL="742950" lvl="1" indent="-285750">
              <a:buFont typeface="Courier New" panose="02070309020205020404" pitchFamily="49" charset="0"/>
              <a:buChar char="o"/>
            </a:pPr>
            <a:r>
              <a:rPr lang="fr-FR" dirty="0"/>
              <a:t>de la vitesse ;</a:t>
            </a:r>
          </a:p>
          <a:p>
            <a:pPr marL="742950" lvl="1" indent="-285750">
              <a:buFont typeface="Courier New" panose="02070309020205020404" pitchFamily="49" charset="0"/>
              <a:buChar char="o"/>
            </a:pPr>
            <a:r>
              <a:rPr lang="fr-FR" dirty="0"/>
              <a:t>de la géométrie de l'avion ;</a:t>
            </a:r>
          </a:p>
          <a:p>
            <a:pPr marL="742950" lvl="1" indent="-285750">
              <a:buFont typeface="Courier New" panose="02070309020205020404" pitchFamily="49" charset="0"/>
              <a:buChar char="o"/>
            </a:pPr>
            <a:r>
              <a:rPr lang="fr-FR" dirty="0"/>
              <a:t>de la nature des météores traversés ;</a:t>
            </a:r>
          </a:p>
          <a:p>
            <a:pPr marL="742950" lvl="1" indent="-285750">
              <a:buFont typeface="Courier New" panose="02070309020205020404" pitchFamily="49" charset="0"/>
              <a:buChar char="o"/>
            </a:pPr>
            <a:r>
              <a:rPr lang="fr-FR" dirty="0"/>
              <a:t>de la température (phénomène maximum aux alentours de 7 °C) ;</a:t>
            </a:r>
          </a:p>
          <a:p>
            <a:pPr marL="742950" lvl="1" indent="-285750">
              <a:buFont typeface="Courier New" panose="02070309020205020404" pitchFamily="49" charset="0"/>
              <a:buChar char="o"/>
            </a:pPr>
            <a:r>
              <a:rPr lang="fr-FR" dirty="0"/>
              <a:t>du régime moteur.</a:t>
            </a:r>
          </a:p>
          <a:p>
            <a:pPr marL="285750" indent="-285750">
              <a:buFont typeface="Arial" panose="020B0604020202020204" pitchFamily="34" charset="0"/>
              <a:buChar char="•"/>
            </a:pPr>
            <a:r>
              <a:rPr lang="fr-FR" dirty="0"/>
              <a:t>L'accumulation de ces charges (pouvoir des pointes) sur certaines parties de l'avion peut générer le foudroiement à proximité de masses électrisées (nuages).</a:t>
            </a:r>
          </a:p>
          <a:p>
            <a:pPr marL="285750" indent="-285750">
              <a:buFont typeface="Arial" panose="020B0604020202020204" pitchFamily="34" charset="0"/>
              <a:buChar char="•"/>
            </a:pPr>
            <a:r>
              <a:rPr lang="fr-FR" dirty="0"/>
              <a:t>Les zones sensibles sont les ailes, les pales d'hélices, les mâts d'antenne, le radôme.</a:t>
            </a:r>
          </a:p>
          <a:p>
            <a:pPr marL="285750" indent="-285750">
              <a:buFont typeface="Arial" panose="020B0604020202020204" pitchFamily="34" charset="0"/>
              <a:buChar char="•"/>
            </a:pPr>
            <a:r>
              <a:rPr lang="fr-FR" dirty="0"/>
              <a:t>Le risque de foudroiement est loin d'être marginal, puisqu'un avion de ligne est foudroyé en moyenne toutes les 1500 heures de vol.</a:t>
            </a:r>
          </a:p>
          <a:p>
            <a:pPr marL="285750" indent="-285750">
              <a:buFont typeface="Arial" panose="020B0604020202020204" pitchFamily="34" charset="0"/>
              <a:buChar char="•"/>
            </a:pPr>
            <a:r>
              <a:rPr lang="fr-FR" dirty="0"/>
              <a:t>Les appareils doivent donc satisfaire à des normes de protection sévères,.</a:t>
            </a:r>
          </a:p>
          <a:p>
            <a:pPr marL="285750" indent="-285750">
              <a:buFont typeface="Arial" panose="020B0604020202020204" pitchFamily="34" charset="0"/>
              <a:buChar char="•"/>
            </a:pPr>
            <a:r>
              <a:rPr lang="fr-FR" dirty="0"/>
              <a:t>Les courants peuvent être de l'ordre de dizaines de </a:t>
            </a:r>
            <a:r>
              <a:rPr lang="fr-FR" dirty="0" err="1"/>
              <a:t>kiloampères</a:t>
            </a:r>
            <a:r>
              <a:rPr lang="fr-FR" dirty="0"/>
              <a:t>.</a:t>
            </a:r>
          </a:p>
          <a:p>
            <a:pPr marL="285750" indent="-285750">
              <a:buFont typeface="Arial" panose="020B0604020202020204" pitchFamily="34" charset="0"/>
              <a:buChar char="•"/>
            </a:pPr>
            <a:r>
              <a:rPr lang="fr-FR" dirty="0"/>
              <a:t>Le risque le plus élevé est aux environs de 3000 </a:t>
            </a:r>
            <a:r>
              <a:rPr lang="fr-FR" dirty="0" err="1"/>
              <a:t>ft</a:t>
            </a:r>
            <a:r>
              <a:rPr lang="fr-FR" dirty="0"/>
              <a:t> (sources </a:t>
            </a:r>
            <a:r>
              <a:rPr lang="fr-FR" dirty="0" err="1"/>
              <a:t>Onera</a:t>
            </a:r>
            <a:r>
              <a:rPr lang="fr-FR" dirty="0"/>
              <a:t>).</a:t>
            </a:r>
          </a:p>
        </p:txBody>
      </p:sp>
      <p:sp>
        <p:nvSpPr>
          <p:cNvPr id="5" name="Rectangle 4"/>
          <p:cNvSpPr/>
          <p:nvPr/>
        </p:nvSpPr>
        <p:spPr>
          <a:xfrm>
            <a:off x="4845239" y="496910"/>
            <a:ext cx="2501519" cy="369332"/>
          </a:xfrm>
          <a:prstGeom prst="rect">
            <a:avLst/>
          </a:prstGeom>
        </p:spPr>
        <p:txBody>
          <a:bodyPr wrap="none">
            <a:spAutoFit/>
          </a:bodyPr>
          <a:lstStyle/>
          <a:p>
            <a:r>
              <a:rPr lang="fr-FR" dirty="0"/>
              <a:t>Risque de foudroiement </a:t>
            </a:r>
          </a:p>
        </p:txBody>
      </p:sp>
      <p:sp>
        <p:nvSpPr>
          <p:cNvPr id="6" name="Rectangle 5"/>
          <p:cNvSpPr/>
          <p:nvPr/>
        </p:nvSpPr>
        <p:spPr>
          <a:xfrm>
            <a:off x="5133428" y="85772"/>
            <a:ext cx="192514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Electricité statique</a:t>
            </a:r>
          </a:p>
        </p:txBody>
      </p:sp>
    </p:spTree>
    <p:extLst>
      <p:ext uri="{BB962C8B-B14F-4D97-AF65-F5344CB8AC3E}">
        <p14:creationId xmlns:p14="http://schemas.microsoft.com/office/powerpoint/2010/main" val="139483806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47899" y="434344"/>
            <a:ext cx="3456716" cy="369332"/>
          </a:xfrm>
          <a:prstGeom prst="rect">
            <a:avLst/>
          </a:prstGeom>
        </p:spPr>
        <p:txBody>
          <a:bodyPr wrap="none">
            <a:spAutoFit/>
          </a:bodyPr>
          <a:lstStyle/>
          <a:p>
            <a:r>
              <a:rPr lang="fr-FR" dirty="0"/>
              <a:t>L'IDG (Integrated Drive </a:t>
            </a:r>
            <a:r>
              <a:rPr lang="fr-FR" dirty="0" err="1"/>
              <a:t>Generator</a:t>
            </a:r>
            <a:r>
              <a:rPr lang="fr-FR" dirty="0"/>
              <a:t>) </a:t>
            </a:r>
          </a:p>
        </p:txBody>
      </p:sp>
      <p:sp>
        <p:nvSpPr>
          <p:cNvPr id="5" name="Rectangle 4"/>
          <p:cNvSpPr/>
          <p:nvPr/>
        </p:nvSpPr>
        <p:spPr>
          <a:xfrm>
            <a:off x="4345526" y="120134"/>
            <a:ext cx="306551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Constant Speed Drive et IDG 1 </a:t>
            </a:r>
          </a:p>
        </p:txBody>
      </p:sp>
      <p:sp>
        <p:nvSpPr>
          <p:cNvPr id="6" name="Rectangle 5"/>
          <p:cNvSpPr/>
          <p:nvPr/>
        </p:nvSpPr>
        <p:spPr>
          <a:xfrm>
            <a:off x="359228" y="2665915"/>
            <a:ext cx="6964731" cy="254236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Que l'avion soit avec CSD ou IDG, la maintenance doit vérifier le niveau d'huile à chaque contrôle journalier.</a:t>
            </a:r>
          </a:p>
          <a:p>
            <a:pPr marL="285750" indent="-285750" algn="just">
              <a:lnSpc>
                <a:spcPct val="150000"/>
              </a:lnSpc>
              <a:buFont typeface="Arial" panose="020B0604020202020204" pitchFamily="34" charset="0"/>
              <a:buChar char="•"/>
            </a:pPr>
            <a:r>
              <a:rPr lang="fr-FR" dirty="0"/>
              <a:t>Un allumage du voyant de baisse de pression d'huile entraîne un </a:t>
            </a:r>
            <a:r>
              <a:rPr lang="fr-FR" dirty="0" err="1"/>
              <a:t>décrabotage</a:t>
            </a:r>
            <a:r>
              <a:rPr lang="fr-FR" dirty="0"/>
              <a:t> du CSD sous peine de destruction.</a:t>
            </a:r>
          </a:p>
          <a:p>
            <a:pPr marL="285750" indent="-285750" algn="just">
              <a:lnSpc>
                <a:spcPct val="150000"/>
              </a:lnSpc>
              <a:buFont typeface="Arial" panose="020B0604020202020204" pitchFamily="34" charset="0"/>
              <a:buChar char="•"/>
            </a:pPr>
            <a:r>
              <a:rPr lang="fr-FR" dirty="0"/>
              <a:t>Un niveau d'huile supérieur à la normale peut provoquer un mauvais fonctionnement : pas d'ajout d'huile intempestif.</a:t>
            </a:r>
          </a:p>
        </p:txBody>
      </p:sp>
      <p:pic>
        <p:nvPicPr>
          <p:cNvPr id="7" name="Image 6"/>
          <p:cNvPicPr>
            <a:picLocks noChangeAspect="1"/>
          </p:cNvPicPr>
          <p:nvPr/>
        </p:nvPicPr>
        <p:blipFill>
          <a:blip r:embed="rId2"/>
          <a:stretch>
            <a:fillRect/>
          </a:stretch>
        </p:blipFill>
        <p:spPr>
          <a:xfrm>
            <a:off x="7810612" y="1856119"/>
            <a:ext cx="3777120" cy="3554080"/>
          </a:xfrm>
          <a:prstGeom prst="rect">
            <a:avLst/>
          </a:prstGeom>
        </p:spPr>
      </p:pic>
    </p:spTree>
    <p:extLst>
      <p:ext uri="{BB962C8B-B14F-4D97-AF65-F5344CB8AC3E}">
        <p14:creationId xmlns:p14="http://schemas.microsoft.com/office/powerpoint/2010/main" val="316215957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2045246" y="3222390"/>
            <a:ext cx="8233160" cy="3026009"/>
          </a:xfrm>
          <a:prstGeom prst="rect">
            <a:avLst/>
          </a:prstGeom>
        </p:spPr>
        <p:style>
          <a:lnRef idx="2">
            <a:schemeClr val="accent2"/>
          </a:lnRef>
          <a:fillRef idx="1">
            <a:schemeClr val="lt1"/>
          </a:fillRef>
          <a:effectRef idx="0">
            <a:schemeClr val="accent2"/>
          </a:effectRef>
          <a:fontRef idx="minor">
            <a:schemeClr val="dk1"/>
          </a:fontRef>
        </p:style>
      </p:pic>
      <p:sp>
        <p:nvSpPr>
          <p:cNvPr id="5" name="Rectangle 4"/>
          <p:cNvSpPr/>
          <p:nvPr/>
        </p:nvSpPr>
        <p:spPr>
          <a:xfrm>
            <a:off x="163286" y="885656"/>
            <a:ext cx="11865428" cy="21698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C'est la dernière version de génération alternative.</a:t>
            </a:r>
          </a:p>
          <a:p>
            <a:pPr marL="285750" indent="-285750" algn="just">
              <a:lnSpc>
                <a:spcPct val="150000"/>
              </a:lnSpc>
              <a:buFont typeface="Arial" panose="020B0604020202020204" pitchFamily="34" charset="0"/>
              <a:buChar char="•"/>
            </a:pPr>
            <a:r>
              <a:rPr lang="fr-FR" dirty="0"/>
              <a:t>L'alternateur est un VFG (simplicité, gain de poids et de coût). En sortie de l'alternateur est placé un circuit électronique appelé </a:t>
            </a:r>
            <a:r>
              <a:rPr lang="fr-FR" dirty="0" err="1"/>
              <a:t>cycloconvertisseur</a:t>
            </a:r>
            <a:r>
              <a:rPr lang="fr-FR" dirty="0"/>
              <a:t>, chargé de convertir une fréquence variable en fréquence fixe.</a:t>
            </a:r>
          </a:p>
          <a:p>
            <a:pPr marL="285750" indent="-285750" algn="just">
              <a:lnSpc>
                <a:spcPct val="150000"/>
              </a:lnSpc>
              <a:buFont typeface="Arial" panose="020B0604020202020204" pitchFamily="34" charset="0"/>
              <a:buChar char="•"/>
            </a:pPr>
            <a:r>
              <a:rPr lang="fr-FR" dirty="0"/>
              <a:t>L'alternateur est donc entraîné à une vitesse de rotation variable, mais il délivre une fréquence fixe.</a:t>
            </a:r>
          </a:p>
          <a:p>
            <a:pPr marL="285750" indent="-285750" algn="just">
              <a:lnSpc>
                <a:spcPct val="150000"/>
              </a:lnSpc>
              <a:buFont typeface="Arial" panose="020B0604020202020204" pitchFamily="34" charset="0"/>
              <a:buChar char="•"/>
            </a:pPr>
            <a:r>
              <a:rPr lang="fr-FR" dirty="0"/>
              <a:t>On appelle un tel alternateur un VSCF (Variable Speed Constant </a:t>
            </a:r>
            <a:r>
              <a:rPr lang="fr-FR" dirty="0" err="1"/>
              <a:t>Frequency</a:t>
            </a:r>
            <a:r>
              <a:rPr lang="fr-FR" dirty="0"/>
              <a:t>).</a:t>
            </a:r>
          </a:p>
        </p:txBody>
      </p:sp>
      <p:sp>
        <p:nvSpPr>
          <p:cNvPr id="6" name="Rectangle 5"/>
          <p:cNvSpPr/>
          <p:nvPr/>
        </p:nvSpPr>
        <p:spPr>
          <a:xfrm>
            <a:off x="4645006" y="152400"/>
            <a:ext cx="2430217"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Régulation électronique</a:t>
            </a:r>
          </a:p>
        </p:txBody>
      </p:sp>
    </p:spTree>
    <p:extLst>
      <p:ext uri="{BB962C8B-B14F-4D97-AF65-F5344CB8AC3E}">
        <p14:creationId xmlns:p14="http://schemas.microsoft.com/office/powerpoint/2010/main" val="51873917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6248" y="2355895"/>
            <a:ext cx="11494751" cy="167674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200000"/>
              </a:lnSpc>
              <a:buFont typeface="Arial" panose="020B0604020202020204" pitchFamily="34" charset="0"/>
              <a:buChar char="•"/>
            </a:pPr>
            <a:r>
              <a:rPr lang="fr-FR" dirty="0"/>
              <a:t>La transformation d'énergie est très fréquente à bord des avions, vu la multiplicité des technologies mises en œuvre. </a:t>
            </a:r>
          </a:p>
          <a:p>
            <a:pPr marL="285750" indent="-285750">
              <a:lnSpc>
                <a:spcPct val="200000"/>
              </a:lnSpc>
              <a:buFont typeface="Arial" panose="020B0604020202020204" pitchFamily="34" charset="0"/>
              <a:buChar char="•"/>
            </a:pPr>
            <a:r>
              <a:rPr lang="fr-FR" dirty="0"/>
              <a:t>On peut transformer une source d'énergie d'une tension vers une autre ou d'une fréquence vers une autre, comme nous l'avons vu avec une génération à fréquence variable.</a:t>
            </a:r>
          </a:p>
        </p:txBody>
      </p:sp>
      <p:sp>
        <p:nvSpPr>
          <p:cNvPr id="5" name="Rectangle 4"/>
          <p:cNvSpPr/>
          <p:nvPr/>
        </p:nvSpPr>
        <p:spPr>
          <a:xfrm>
            <a:off x="5165835" y="311705"/>
            <a:ext cx="161204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Transformation</a:t>
            </a:r>
          </a:p>
        </p:txBody>
      </p:sp>
    </p:spTree>
    <p:extLst>
      <p:ext uri="{BB962C8B-B14F-4D97-AF65-F5344CB8AC3E}">
        <p14:creationId xmlns:p14="http://schemas.microsoft.com/office/powerpoint/2010/main" val="99530299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p:cNvPicPr>
            <a:picLocks noGrp="1" noChangeAspect="1"/>
          </p:cNvPicPr>
          <p:nvPr>
            <p:ph idx="1"/>
          </p:nvPr>
        </p:nvPicPr>
        <p:blipFill>
          <a:blip r:embed="rId2"/>
          <a:stretch>
            <a:fillRect/>
          </a:stretch>
        </p:blipFill>
        <p:spPr>
          <a:xfrm>
            <a:off x="8090343" y="1679138"/>
            <a:ext cx="3738657" cy="2923688"/>
          </a:xfrm>
          <a:prstGeom prst="rect">
            <a:avLst/>
          </a:prstGeom>
        </p:spPr>
        <p:style>
          <a:lnRef idx="2">
            <a:schemeClr val="accent2"/>
          </a:lnRef>
          <a:fillRef idx="1">
            <a:schemeClr val="lt1"/>
          </a:fillRef>
          <a:effectRef idx="0">
            <a:schemeClr val="accent2"/>
          </a:effectRef>
          <a:fontRef idx="minor">
            <a:schemeClr val="dk1"/>
          </a:fontRef>
        </p:style>
      </p:pic>
      <p:sp>
        <p:nvSpPr>
          <p:cNvPr id="6" name="Rectangle 5"/>
          <p:cNvSpPr/>
          <p:nvPr/>
        </p:nvSpPr>
        <p:spPr>
          <a:xfrm>
            <a:off x="5165835" y="311705"/>
            <a:ext cx="161204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Transformation</a:t>
            </a:r>
          </a:p>
        </p:txBody>
      </p:sp>
      <p:sp>
        <p:nvSpPr>
          <p:cNvPr id="7" name="Rectangle 6"/>
          <p:cNvSpPr/>
          <p:nvPr/>
        </p:nvSpPr>
        <p:spPr>
          <a:xfrm>
            <a:off x="4717385" y="699333"/>
            <a:ext cx="2757230" cy="369332"/>
          </a:xfrm>
          <a:prstGeom prst="rect">
            <a:avLst/>
          </a:prstGeom>
        </p:spPr>
        <p:txBody>
          <a:bodyPr wrap="none">
            <a:spAutoFit/>
          </a:bodyPr>
          <a:lstStyle/>
          <a:p>
            <a:r>
              <a:rPr lang="fr-FR" dirty="0"/>
              <a:t>Transformateurs de tension</a:t>
            </a:r>
          </a:p>
        </p:txBody>
      </p:sp>
      <p:sp>
        <p:nvSpPr>
          <p:cNvPr id="8" name="Rectangle 7"/>
          <p:cNvSpPr/>
          <p:nvPr/>
        </p:nvSpPr>
        <p:spPr>
          <a:xfrm>
            <a:off x="235564" y="1679138"/>
            <a:ext cx="7525949" cy="30008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Un transformateur est </a:t>
            </a:r>
            <a:r>
              <a:rPr lang="fr-FR" dirty="0" err="1"/>
              <a:t>basiquement</a:t>
            </a:r>
            <a:r>
              <a:rPr lang="fr-FR" dirty="0"/>
              <a:t> constitué de deux enroulements bobinés sur un circuit ferromagnétique.</a:t>
            </a:r>
          </a:p>
          <a:p>
            <a:pPr marL="285750" indent="-285750" algn="just">
              <a:lnSpc>
                <a:spcPct val="150000"/>
              </a:lnSpc>
              <a:buFont typeface="Arial" panose="020B0604020202020204" pitchFamily="34" charset="0"/>
              <a:buChar char="•"/>
            </a:pPr>
            <a:r>
              <a:rPr lang="fr-FR" dirty="0"/>
              <a:t>Une bobine (appelée primaire) de N1 spires est alimentée par une tension alternative U1 et produit une induction magnétique.</a:t>
            </a:r>
          </a:p>
          <a:p>
            <a:pPr marL="285750" indent="-285750" algn="just">
              <a:lnSpc>
                <a:spcPct val="150000"/>
              </a:lnSpc>
              <a:buFont typeface="Arial" panose="020B0604020202020204" pitchFamily="34" charset="0"/>
              <a:buChar char="•"/>
            </a:pPr>
            <a:r>
              <a:rPr lang="fr-FR" dirty="0"/>
              <a:t>La deuxième bobine (appelée secondaire) est induite par la première et est le siège d'une FEM induite U2 proportionnelle au flux du fait de l'induction générée par le primaire et à son nombre de spires N2.</a:t>
            </a:r>
          </a:p>
        </p:txBody>
      </p:sp>
    </p:spTree>
    <p:extLst>
      <p:ext uri="{BB962C8B-B14F-4D97-AF65-F5344CB8AC3E}">
        <p14:creationId xmlns:p14="http://schemas.microsoft.com/office/powerpoint/2010/main" val="342465764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9667269" y="2308849"/>
            <a:ext cx="2198160" cy="1839120"/>
          </a:xfrm>
          <a:prstGeom prst="rect">
            <a:avLst/>
          </a:prstGeom>
        </p:spPr>
      </p:pic>
      <mc:AlternateContent xmlns:mc="http://schemas.openxmlformats.org/markup-compatibility/2006" xmlns:a14="http://schemas.microsoft.com/office/drawing/2010/main">
        <mc:Choice Requires="a14">
          <p:sp>
            <p:nvSpPr>
              <p:cNvPr id="4" name="Rectangle 3"/>
              <p:cNvSpPr/>
              <p:nvPr/>
            </p:nvSpPr>
            <p:spPr>
              <a:xfrm>
                <a:off x="359227" y="905379"/>
                <a:ext cx="8654143" cy="558396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a:t>la bobine primaire N1 de valeur L alimentée par U1 est parcourue par un courant I1. Elle génère un flux </a:t>
                </a:r>
                <a14:m>
                  <m:oMath xmlns:m="http://schemas.openxmlformats.org/officeDocument/2006/math">
                    <m:r>
                      <a:rPr lang="el-GR" i="1" dirty="0" smtClean="0">
                        <a:latin typeface="Cambria Math" panose="02040503050406030204" pitchFamily="18" charset="0"/>
                      </a:rPr>
                      <m:t>𝜙</m:t>
                    </m:r>
                    <m:r>
                      <a:rPr lang="fr-FR" i="1" dirty="0" smtClean="0">
                        <a:latin typeface="Cambria Math" panose="02040503050406030204" pitchFamily="18" charset="0"/>
                      </a:rPr>
                      <m:t>=</m:t>
                    </m:r>
                    <m:r>
                      <a:rPr lang="fr-FR" i="1" dirty="0" err="1" smtClean="0">
                        <a:latin typeface="Cambria Math" panose="02040503050406030204" pitchFamily="18" charset="0"/>
                      </a:rPr>
                      <m:t>𝐿</m:t>
                    </m:r>
                    <m:r>
                      <a:rPr lang="fr-FR" i="1" dirty="0" smtClean="0">
                        <a:latin typeface="Cambria Math" panose="02040503050406030204" pitchFamily="18" charset="0"/>
                        <a:ea typeface="Cambria Math" panose="02040503050406030204" pitchFamily="18" charset="0"/>
                      </a:rPr>
                      <m:t>×</m:t>
                    </m:r>
                    <m:r>
                      <a:rPr lang="fr-FR" i="1" dirty="0" err="1" smtClean="0">
                        <a:latin typeface="Cambria Math" panose="02040503050406030204" pitchFamily="18" charset="0"/>
                      </a:rPr>
                      <m:t>𝐼</m:t>
                    </m:r>
                    <m:r>
                      <a:rPr lang="fr-FR" i="1" dirty="0">
                        <a:latin typeface="Cambria Math" panose="02040503050406030204" pitchFamily="18" charset="0"/>
                      </a:rPr>
                      <m:t>.</m:t>
                    </m:r>
                  </m:oMath>
                </a14:m>
                <a:endParaRPr lang="fr-FR" dirty="0"/>
              </a:p>
              <a:p>
                <a:pPr>
                  <a:lnSpc>
                    <a:spcPct val="150000"/>
                  </a:lnSpc>
                </a:pPr>
                <a:r>
                  <a:rPr lang="fr-FR" dirty="0"/>
                  <a:t>Une tension induite </a:t>
                </a:r>
                <a14:m>
                  <m:oMath xmlns:m="http://schemas.openxmlformats.org/officeDocument/2006/math">
                    <m:r>
                      <a:rPr lang="fr-FR" i="1" dirty="0" smtClean="0">
                        <a:latin typeface="Cambria Math" panose="02040503050406030204" pitchFamily="18" charset="0"/>
                      </a:rPr>
                      <m:t>𝑈</m:t>
                    </m:r>
                    <m:r>
                      <a:rPr lang="fr-FR" i="1" dirty="0" smtClean="0">
                        <a:latin typeface="Cambria Math" panose="02040503050406030204" pitchFamily="18" charset="0"/>
                      </a:rPr>
                      <m:t>2 = </m:t>
                    </m:r>
                    <m:f>
                      <m:fPr>
                        <m:ctrlPr>
                          <a:rPr lang="fr-FR" i="1" dirty="0" smtClean="0">
                            <a:latin typeface="Cambria Math" panose="02040503050406030204" pitchFamily="18" charset="0"/>
                          </a:rPr>
                        </m:ctrlPr>
                      </m:fPr>
                      <m:num>
                        <m:r>
                          <m:rPr>
                            <m:sty m:val="p"/>
                          </m:rPr>
                          <a:rPr lang="el-GR" i="0" dirty="0" smtClean="0">
                            <a:latin typeface="Cambria Math" panose="02040503050406030204" pitchFamily="18" charset="0"/>
                          </a:rPr>
                          <m:t>Δ</m:t>
                        </m:r>
                        <m:r>
                          <a:rPr lang="fr-FR" i="1" dirty="0" smtClean="0">
                            <a:latin typeface="Cambria Math" panose="02040503050406030204" pitchFamily="18" charset="0"/>
                            <a:ea typeface="Cambria Math" panose="02040503050406030204" pitchFamily="18" charset="0"/>
                          </a:rPr>
                          <m:t>𝜑</m:t>
                        </m:r>
                      </m:num>
                      <m:den>
                        <m:r>
                          <m:rPr>
                            <m:sty m:val="p"/>
                          </m:rPr>
                          <a:rPr lang="el-GR" i="0" dirty="0" smtClean="0">
                            <a:latin typeface="Cambria Math" panose="02040503050406030204" pitchFamily="18" charset="0"/>
                          </a:rPr>
                          <m:t>Δ</m:t>
                        </m:r>
                        <m:r>
                          <a:rPr lang="fr-FR" b="0" i="1" dirty="0" smtClean="0">
                            <a:latin typeface="Cambria Math" panose="02040503050406030204" pitchFamily="18" charset="0"/>
                          </a:rPr>
                          <m:t>𝑡</m:t>
                        </m:r>
                      </m:den>
                    </m:f>
                    <m:r>
                      <a:rPr lang="fr-FR" i="1" dirty="0" smtClean="0">
                        <a:latin typeface="Cambria Math" panose="02040503050406030204" pitchFamily="18" charset="0"/>
                        <a:ea typeface="Cambria Math" panose="02040503050406030204" pitchFamily="18" charset="0"/>
                      </a:rPr>
                      <m:t>×</m:t>
                    </m:r>
                    <m:sSub>
                      <m:sSubPr>
                        <m:ctrlPr>
                          <a:rPr lang="fr-FR" i="1" dirty="0" smtClean="0">
                            <a:latin typeface="Cambria Math" panose="02040503050406030204" pitchFamily="18" charset="0"/>
                            <a:ea typeface="Cambria Math" panose="02040503050406030204" pitchFamily="18" charset="0"/>
                          </a:rPr>
                        </m:ctrlPr>
                      </m:sSubPr>
                      <m:e>
                        <m:r>
                          <a:rPr lang="fr-FR" b="0" i="1" dirty="0" smtClean="0">
                            <a:latin typeface="Cambria Math" panose="02040503050406030204" pitchFamily="18" charset="0"/>
                            <a:ea typeface="Cambria Math" panose="02040503050406030204" pitchFamily="18" charset="0"/>
                          </a:rPr>
                          <m:t>𝑁</m:t>
                        </m:r>
                      </m:e>
                      <m:sub>
                        <m:r>
                          <a:rPr lang="fr-FR" b="0" i="1" dirty="0" smtClean="0">
                            <a:latin typeface="Cambria Math" panose="02040503050406030204" pitchFamily="18" charset="0"/>
                            <a:ea typeface="Cambria Math" panose="02040503050406030204" pitchFamily="18" charset="0"/>
                          </a:rPr>
                          <m:t>2</m:t>
                        </m:r>
                      </m:sub>
                    </m:sSub>
                    <m:r>
                      <a:rPr lang="fr-FR" i="1" dirty="0" smtClean="0">
                        <a:latin typeface="Cambria Math" panose="02040503050406030204" pitchFamily="18" charset="0"/>
                      </a:rPr>
                      <m:t> </m:t>
                    </m:r>
                  </m:oMath>
                </a14:m>
                <a:r>
                  <a:rPr lang="fr-FR" dirty="0"/>
                  <a:t>est générée dans la bobine secondaire.</a:t>
                </a:r>
              </a:p>
              <a:p>
                <a:pPr>
                  <a:lnSpc>
                    <a:spcPct val="150000"/>
                  </a:lnSpc>
                </a:pPr>
                <a:r>
                  <a:rPr lang="fr-FR" dirty="0"/>
                  <a:t>Le flux primaire est fonction de U1 et de L (donc de N1). </a:t>
                </a:r>
              </a:p>
              <a:p>
                <a:pPr>
                  <a:lnSpc>
                    <a:spcPct val="150000"/>
                  </a:lnSpc>
                </a:pPr>
                <a:r>
                  <a:rPr lang="fr-FR" dirty="0"/>
                  <a:t>La tension U2 est donc fonction de U1 , de N1 et de N2.</a:t>
                </a:r>
              </a:p>
              <a:p>
                <a:pPr>
                  <a:lnSpc>
                    <a:spcPct val="150000"/>
                  </a:lnSpc>
                </a:pPr>
                <a:r>
                  <a:rPr lang="fr-FR" dirty="0"/>
                  <a:t>On démontre que :</a:t>
                </a:r>
              </a:p>
              <a:p>
                <a:pPr>
                  <a:lnSpc>
                    <a:spcPct val="150000"/>
                  </a:lnSpc>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𝑈</m:t>
                      </m:r>
                      <m:r>
                        <a:rPr lang="fr-FR" b="0" i="1" smtClean="0">
                          <a:latin typeface="Cambria Math" panose="02040503050406030204" pitchFamily="18" charset="0"/>
                        </a:rPr>
                        <m:t>2=</m:t>
                      </m:r>
                      <m:f>
                        <m:fPr>
                          <m:ctrlPr>
                            <a:rPr lang="fr-FR" i="1" smtClean="0">
                              <a:latin typeface="Cambria Math" panose="02040503050406030204" pitchFamily="18" charset="0"/>
                            </a:rPr>
                          </m:ctrlPr>
                        </m:fPr>
                        <m:num>
                          <m:r>
                            <a:rPr lang="fr-FR" b="0" i="1" smtClean="0">
                              <a:latin typeface="Cambria Math" panose="02040503050406030204" pitchFamily="18" charset="0"/>
                            </a:rPr>
                            <m:t>𝑁</m:t>
                          </m:r>
                          <m:r>
                            <a:rPr lang="fr-FR" b="0" i="1" smtClean="0">
                              <a:latin typeface="Cambria Math" panose="02040503050406030204" pitchFamily="18" charset="0"/>
                            </a:rPr>
                            <m:t>2</m:t>
                          </m:r>
                        </m:num>
                        <m:den>
                          <m:r>
                            <a:rPr lang="fr-FR" b="0" i="1" smtClean="0">
                              <a:latin typeface="Cambria Math" panose="02040503050406030204" pitchFamily="18" charset="0"/>
                            </a:rPr>
                            <m:t>𝑁</m:t>
                          </m:r>
                          <m:r>
                            <a:rPr lang="fr-FR" b="0" i="1" smtClean="0">
                              <a:latin typeface="Cambria Math" panose="02040503050406030204" pitchFamily="18" charset="0"/>
                            </a:rPr>
                            <m:t>1</m:t>
                          </m:r>
                        </m:den>
                      </m:f>
                      <m:r>
                        <a:rPr lang="fr-FR" b="0" i="1" smtClean="0">
                          <a:latin typeface="Cambria Math" panose="02040503050406030204" pitchFamily="18" charset="0"/>
                        </a:rPr>
                        <m:t>𝑈</m:t>
                      </m:r>
                      <m:r>
                        <a:rPr lang="fr-FR" b="0" i="1" smtClean="0">
                          <a:latin typeface="Cambria Math" panose="02040503050406030204" pitchFamily="18" charset="0"/>
                        </a:rPr>
                        <m:t>1=</m:t>
                      </m:r>
                      <m:r>
                        <a:rPr lang="fr-FR" b="0" i="1" smtClean="0">
                          <a:latin typeface="Cambria Math" panose="02040503050406030204" pitchFamily="18" charset="0"/>
                        </a:rPr>
                        <m:t>𝐾𝑈</m:t>
                      </m:r>
                      <m:r>
                        <a:rPr lang="fr-FR" b="0" i="1" smtClean="0">
                          <a:latin typeface="Cambria Math" panose="02040503050406030204" pitchFamily="18" charset="0"/>
                        </a:rPr>
                        <m:t>1</m:t>
                      </m:r>
                    </m:oMath>
                  </m:oMathPara>
                </a14:m>
                <a:endParaRPr lang="fr-FR" dirty="0"/>
              </a:p>
              <a:p>
                <a:pPr>
                  <a:lnSpc>
                    <a:spcPct val="150000"/>
                  </a:lnSpc>
                </a:pPr>
                <a14:m>
                  <m:oMath xmlns:m="http://schemas.openxmlformats.org/officeDocument/2006/math">
                    <m:r>
                      <a:rPr lang="fr-FR" b="0" i="1" dirty="0" smtClean="0">
                        <a:latin typeface="Cambria Math" panose="02040503050406030204" pitchFamily="18" charset="0"/>
                      </a:rPr>
                      <m:t>𝐾</m:t>
                    </m:r>
                  </m:oMath>
                </a14:m>
                <a:r>
                  <a:rPr lang="fr-FR" dirty="0"/>
                  <a:t> est appelé rapport de transformation. </a:t>
                </a:r>
              </a:p>
              <a:p>
                <a:pPr>
                  <a:lnSpc>
                    <a:spcPct val="150000"/>
                  </a:lnSpc>
                </a:pPr>
                <a:r>
                  <a:rPr lang="fr-FR" dirty="0"/>
                  <a:t>Si K &gt; 1, le transformateur est appelé élévateur de tension ;</a:t>
                </a:r>
              </a:p>
              <a:p>
                <a:pPr>
                  <a:lnSpc>
                    <a:spcPct val="150000"/>
                  </a:lnSpc>
                </a:pPr>
                <a:r>
                  <a:rPr lang="fr-FR" dirty="0"/>
                  <a:t>si K = 1, le transformateur ne sert que d'isolation galvanique,; </a:t>
                </a:r>
              </a:p>
              <a:p>
                <a:pPr>
                  <a:lnSpc>
                    <a:spcPct val="150000"/>
                  </a:lnSpc>
                </a:pPr>
                <a:r>
                  <a:rPr lang="fr-FR" dirty="0"/>
                  <a:t>si K &gt; 1, le transformateur est appelé abaisseur de tension.</a:t>
                </a:r>
              </a:p>
              <a:p>
                <a:pPr>
                  <a:lnSpc>
                    <a:spcPct val="150000"/>
                  </a:lnSpc>
                </a:pPr>
                <a:r>
                  <a:rPr lang="fr-FR" dirty="0"/>
                  <a:t>Un même enroulement primaire peut avoir plusieurs .</a:t>
                </a:r>
              </a:p>
            </p:txBody>
          </p:sp>
        </mc:Choice>
        <mc:Fallback xmlns="">
          <p:sp>
            <p:nvSpPr>
              <p:cNvPr id="4" name="Rectangle 3"/>
              <p:cNvSpPr>
                <a:spLocks noRot="1" noChangeAspect="1" noMove="1" noResize="1" noEditPoints="1" noAdjustHandles="1" noChangeArrowheads="1" noChangeShapeType="1" noTextEdit="1"/>
              </p:cNvSpPr>
              <p:nvPr/>
            </p:nvSpPr>
            <p:spPr>
              <a:xfrm>
                <a:off x="359227" y="905379"/>
                <a:ext cx="8654143" cy="5583965"/>
              </a:xfrm>
              <a:prstGeom prst="rect">
                <a:avLst/>
              </a:prstGeom>
              <a:blipFill>
                <a:blip r:embed="rId3"/>
                <a:stretch>
                  <a:fillRect l="-563" b="-654"/>
                </a:stretch>
              </a:blipFill>
            </p:spPr>
            <p:txBody>
              <a:bodyPr/>
              <a:lstStyle/>
              <a:p>
                <a:r>
                  <a:rPr lang="fr-FR">
                    <a:noFill/>
                  </a:rPr>
                  <a:t> </a:t>
                </a:r>
              </a:p>
            </p:txBody>
          </p:sp>
        </mc:Fallback>
      </mc:AlternateContent>
      <p:sp>
        <p:nvSpPr>
          <p:cNvPr id="6" name="Rectangle 5"/>
          <p:cNvSpPr/>
          <p:nvPr/>
        </p:nvSpPr>
        <p:spPr>
          <a:xfrm>
            <a:off x="5274693" y="148419"/>
            <a:ext cx="161204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Transformation</a:t>
            </a:r>
          </a:p>
        </p:txBody>
      </p:sp>
      <p:sp>
        <p:nvSpPr>
          <p:cNvPr id="7" name="Rectangle 6"/>
          <p:cNvSpPr/>
          <p:nvPr/>
        </p:nvSpPr>
        <p:spPr>
          <a:xfrm>
            <a:off x="4826243" y="536047"/>
            <a:ext cx="2757230" cy="369332"/>
          </a:xfrm>
          <a:prstGeom prst="rect">
            <a:avLst/>
          </a:prstGeom>
        </p:spPr>
        <p:txBody>
          <a:bodyPr wrap="none">
            <a:spAutoFit/>
          </a:bodyPr>
          <a:lstStyle/>
          <a:p>
            <a:r>
              <a:rPr lang="fr-FR" dirty="0"/>
              <a:t>Transformateurs de tension</a:t>
            </a:r>
          </a:p>
        </p:txBody>
      </p:sp>
    </p:spTree>
    <p:extLst>
      <p:ext uri="{BB962C8B-B14F-4D97-AF65-F5344CB8AC3E}">
        <p14:creationId xmlns:p14="http://schemas.microsoft.com/office/powerpoint/2010/main" val="143323183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8662560" y="333085"/>
            <a:ext cx="3410931" cy="3628922"/>
          </a:xfrm>
          <a:prstGeom prst="rect">
            <a:avLst/>
          </a:prstGeom>
        </p:spPr>
      </p:pic>
      <p:sp>
        <p:nvSpPr>
          <p:cNvPr id="5" name="Rectangle 4"/>
          <p:cNvSpPr/>
          <p:nvPr/>
        </p:nvSpPr>
        <p:spPr>
          <a:xfrm>
            <a:off x="478971" y="961072"/>
            <a:ext cx="7805058" cy="295786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Les réseaux triphasés utilisent des transformateurs triphasés, </a:t>
            </a:r>
          </a:p>
          <a:p>
            <a:pPr marL="285750" indent="-285750">
              <a:lnSpc>
                <a:spcPct val="150000"/>
              </a:lnSpc>
              <a:buFont typeface="Arial" panose="020B0604020202020204" pitchFamily="34" charset="0"/>
              <a:buChar char="•"/>
            </a:pPr>
            <a:r>
              <a:rPr lang="fr-FR" dirty="0"/>
              <a:t>soit trois bobines primaires et trois bobines secondaires sur le même circuit magnétique. </a:t>
            </a:r>
          </a:p>
          <a:p>
            <a:pPr marL="285750" indent="-285750">
              <a:lnSpc>
                <a:spcPct val="150000"/>
              </a:lnSpc>
              <a:buFont typeface="Arial" panose="020B0604020202020204" pitchFamily="34" charset="0"/>
              <a:buChar char="•"/>
            </a:pPr>
            <a:r>
              <a:rPr lang="fr-FR" dirty="0"/>
              <a:t>Les bobines sont couplées en étoile ou en triangle.</a:t>
            </a:r>
          </a:p>
          <a:p>
            <a:pPr marL="285750" indent="-285750">
              <a:lnSpc>
                <a:spcPct val="150000"/>
              </a:lnSpc>
              <a:buFont typeface="Arial" panose="020B0604020202020204" pitchFamily="34" charset="0"/>
              <a:buChar char="•"/>
            </a:pPr>
            <a:r>
              <a:rPr lang="fr-FR" dirty="0"/>
              <a:t>Un transformateur rayonne un champ magnétique perturbateur. Il faut donc le blinder pour éviter de perturber les instruments voisins.</a:t>
            </a:r>
          </a:p>
          <a:p>
            <a:pPr marL="285750" indent="-285750">
              <a:lnSpc>
                <a:spcPct val="150000"/>
              </a:lnSpc>
              <a:buFont typeface="Arial" panose="020B0604020202020204" pitchFamily="34" charset="0"/>
              <a:buChar char="•"/>
            </a:pPr>
            <a:endParaRPr lang="fr-FR" dirty="0"/>
          </a:p>
        </p:txBody>
      </p:sp>
      <p:sp>
        <p:nvSpPr>
          <p:cNvPr id="6" name="Rectangle 5"/>
          <p:cNvSpPr/>
          <p:nvPr/>
        </p:nvSpPr>
        <p:spPr>
          <a:xfrm>
            <a:off x="5274693" y="148419"/>
            <a:ext cx="161204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Transformation</a:t>
            </a:r>
          </a:p>
        </p:txBody>
      </p:sp>
      <p:sp>
        <p:nvSpPr>
          <p:cNvPr id="7" name="Rectangle 6"/>
          <p:cNvSpPr/>
          <p:nvPr/>
        </p:nvSpPr>
        <p:spPr>
          <a:xfrm>
            <a:off x="4826243" y="536047"/>
            <a:ext cx="2757230" cy="369332"/>
          </a:xfrm>
          <a:prstGeom prst="rect">
            <a:avLst/>
          </a:prstGeom>
        </p:spPr>
        <p:txBody>
          <a:bodyPr wrap="none">
            <a:spAutoFit/>
          </a:bodyPr>
          <a:lstStyle/>
          <a:p>
            <a:r>
              <a:rPr lang="fr-FR" dirty="0"/>
              <a:t>Transformateurs de tension</a:t>
            </a:r>
          </a:p>
        </p:txBody>
      </p:sp>
      <p:pic>
        <p:nvPicPr>
          <p:cNvPr id="8" name="Image 7"/>
          <p:cNvPicPr>
            <a:picLocks noChangeAspect="1"/>
          </p:cNvPicPr>
          <p:nvPr/>
        </p:nvPicPr>
        <p:blipFill>
          <a:blip r:embed="rId3"/>
          <a:stretch>
            <a:fillRect/>
          </a:stretch>
        </p:blipFill>
        <p:spPr>
          <a:xfrm>
            <a:off x="8662560" y="4108494"/>
            <a:ext cx="3529440" cy="2483200"/>
          </a:xfrm>
          <a:prstGeom prst="rect">
            <a:avLst/>
          </a:prstGeom>
        </p:spPr>
      </p:pic>
      <p:sp>
        <p:nvSpPr>
          <p:cNvPr id="9" name="Rectangle 8"/>
          <p:cNvSpPr/>
          <p:nvPr/>
        </p:nvSpPr>
        <p:spPr>
          <a:xfrm>
            <a:off x="478971" y="4334431"/>
            <a:ext cx="7805058"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Un transformateur chauffe en fonctionnement normal à cause des courants de Foucault dans le circuit magnétique, </a:t>
            </a:r>
          </a:p>
          <a:p>
            <a:pPr marL="285750" indent="-285750">
              <a:buFont typeface="Arial" panose="020B0604020202020204" pitchFamily="34" charset="0"/>
              <a:buChar char="•"/>
            </a:pPr>
            <a:r>
              <a:rPr lang="fr-FR" dirty="0"/>
              <a:t>Il est constitué d'un empilement de tôles afin de limiter leurs effets.</a:t>
            </a:r>
          </a:p>
          <a:p>
            <a:pPr marL="285750" indent="-285750">
              <a:buFont typeface="Arial" panose="020B0604020202020204" pitchFamily="34" charset="0"/>
              <a:buChar char="•"/>
            </a:pPr>
            <a:r>
              <a:rPr lang="fr-FR" dirty="0"/>
              <a:t>Les transformateurs sur aéronef sont souvent utilisés pour :</a:t>
            </a:r>
          </a:p>
          <a:p>
            <a:pPr marL="285750" indent="-285750">
              <a:buFont typeface="Arial" panose="020B0604020202020204" pitchFamily="34" charset="0"/>
              <a:buChar char="•"/>
            </a:pPr>
            <a:r>
              <a:rPr lang="fr-FR" dirty="0"/>
              <a:t>Abaisser la tension: convertir le 115/200 V en 26 V alternatif, </a:t>
            </a:r>
          </a:p>
          <a:p>
            <a:pPr marL="285750" indent="-285750">
              <a:buFont typeface="Arial" panose="020B0604020202020204" pitchFamily="34" charset="0"/>
              <a:buChar char="•"/>
            </a:pPr>
            <a:r>
              <a:rPr lang="fr-FR" dirty="0"/>
              <a:t>Obtenir du courant continu basse tension 24 V en les incorporant dans un dispositif appelé TRU (Transformateur Rectifier Unit).</a:t>
            </a:r>
          </a:p>
        </p:txBody>
      </p:sp>
    </p:spTree>
    <p:extLst>
      <p:ext uri="{BB962C8B-B14F-4D97-AF65-F5344CB8AC3E}">
        <p14:creationId xmlns:p14="http://schemas.microsoft.com/office/powerpoint/2010/main" val="275325377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3044806" y="1228466"/>
            <a:ext cx="5311274" cy="1732448"/>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504891" y="3560526"/>
            <a:ext cx="11110167" cy="295786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Le rôle du TRU (Transformateur Rectifier Unit) est de fournir une tension continue à partir d'une tension alternative monophasée ou triphasée.</a:t>
            </a:r>
          </a:p>
          <a:p>
            <a:pPr marL="285750" indent="-285750">
              <a:lnSpc>
                <a:spcPct val="150000"/>
              </a:lnSpc>
              <a:buFont typeface="Arial" panose="020B0604020202020204" pitchFamily="34" charset="0"/>
              <a:buChar char="•"/>
            </a:pPr>
            <a:r>
              <a:rPr lang="fr-FR" dirty="0"/>
              <a:t>L'ensemble comporte au minimum :</a:t>
            </a:r>
          </a:p>
          <a:p>
            <a:pPr marL="742950" lvl="1" indent="-285750">
              <a:lnSpc>
                <a:spcPct val="150000"/>
              </a:lnSpc>
              <a:buFont typeface="Courier New" panose="02070309020205020404" pitchFamily="49" charset="0"/>
              <a:buChar char="o"/>
            </a:pPr>
            <a:r>
              <a:rPr lang="fr-FR" dirty="0"/>
              <a:t>un transformateur abaisseur de tension </a:t>
            </a:r>
          </a:p>
          <a:p>
            <a:pPr marL="742950" lvl="1" indent="-285750">
              <a:lnSpc>
                <a:spcPct val="150000"/>
              </a:lnSpc>
              <a:buFont typeface="Courier New" panose="02070309020205020404" pitchFamily="49" charset="0"/>
              <a:buChar char="o"/>
            </a:pPr>
            <a:r>
              <a:rPr lang="fr-FR" dirty="0"/>
              <a:t>un pont redresseur mono ou triphasé et d'un filtrage.</a:t>
            </a:r>
          </a:p>
          <a:p>
            <a:pPr marL="285750" indent="-285750">
              <a:lnSpc>
                <a:spcPct val="150000"/>
              </a:lnSpc>
              <a:buFont typeface="Arial" panose="020B0604020202020204" pitchFamily="34" charset="0"/>
              <a:buChar char="•"/>
            </a:pPr>
            <a:r>
              <a:rPr lang="fr-FR" dirty="0"/>
              <a:t>Sur les aéronefs où la source principale est un réseau triphasé, les transformateurs redresseurs alimentent, en fonctionnement normal, le réseau continu.</a:t>
            </a:r>
          </a:p>
        </p:txBody>
      </p:sp>
      <p:sp>
        <p:nvSpPr>
          <p:cNvPr id="5" name="Rectangle 4"/>
          <p:cNvSpPr/>
          <p:nvPr/>
        </p:nvSpPr>
        <p:spPr>
          <a:xfrm>
            <a:off x="4895234" y="599105"/>
            <a:ext cx="2858731" cy="369332"/>
          </a:xfrm>
          <a:prstGeom prst="rect">
            <a:avLst/>
          </a:prstGeom>
        </p:spPr>
        <p:txBody>
          <a:bodyPr wrap="none">
            <a:spAutoFit/>
          </a:bodyPr>
          <a:lstStyle/>
          <a:p>
            <a:r>
              <a:rPr lang="fr-FR" dirty="0"/>
              <a:t>Transformateurs redresseurs</a:t>
            </a:r>
          </a:p>
        </p:txBody>
      </p:sp>
      <p:sp>
        <p:nvSpPr>
          <p:cNvPr id="7" name="Rectangle 6"/>
          <p:cNvSpPr/>
          <p:nvPr/>
        </p:nvSpPr>
        <p:spPr>
          <a:xfrm>
            <a:off x="5274693" y="148419"/>
            <a:ext cx="161204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Transformation</a:t>
            </a:r>
          </a:p>
        </p:txBody>
      </p:sp>
    </p:spTree>
    <p:extLst>
      <p:ext uri="{BB962C8B-B14F-4D97-AF65-F5344CB8AC3E}">
        <p14:creationId xmlns:p14="http://schemas.microsoft.com/office/powerpoint/2010/main" val="155187638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p:cNvPicPr>
            <a:picLocks noGrp="1" noChangeAspect="1"/>
          </p:cNvPicPr>
          <p:nvPr>
            <p:ph idx="1"/>
          </p:nvPr>
        </p:nvPicPr>
        <p:blipFill>
          <a:blip r:embed="rId2"/>
          <a:stretch>
            <a:fillRect/>
          </a:stretch>
        </p:blipFill>
        <p:spPr>
          <a:xfrm>
            <a:off x="10115606" y="930629"/>
            <a:ext cx="1888560" cy="1815840"/>
          </a:xfrm>
          <a:prstGeom prst="rect">
            <a:avLst/>
          </a:prstGeom>
        </p:spPr>
      </p:pic>
      <p:sp>
        <p:nvSpPr>
          <p:cNvPr id="5" name="Rectangle 4"/>
          <p:cNvSpPr/>
          <p:nvPr/>
        </p:nvSpPr>
        <p:spPr>
          <a:xfrm>
            <a:off x="163285" y="1112669"/>
            <a:ext cx="9666513" cy="337335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Un fil parcouru par un courant alternatif crée autour de lui un champ magnétique variable.</a:t>
            </a:r>
          </a:p>
          <a:p>
            <a:pPr marL="285750" indent="-285750" algn="just">
              <a:lnSpc>
                <a:spcPct val="150000"/>
              </a:lnSpc>
              <a:buFont typeface="Arial" panose="020B0604020202020204" pitchFamily="34" charset="0"/>
              <a:buChar char="•"/>
            </a:pPr>
            <a:r>
              <a:rPr lang="fr-FR" dirty="0"/>
              <a:t>Une bobine torique est soumise à la variation de flux et devient le siège d'une tension induite.</a:t>
            </a:r>
          </a:p>
          <a:p>
            <a:pPr marL="285750" indent="-285750" algn="just">
              <a:lnSpc>
                <a:spcPct val="150000"/>
              </a:lnSpc>
              <a:buFont typeface="Arial" panose="020B0604020202020204" pitchFamily="34" charset="0"/>
              <a:buChar char="•"/>
            </a:pPr>
            <a:r>
              <a:rPr lang="fr-FR" dirty="0"/>
              <a:t>Un TI ne doit jamais fonctionner avec le secondaire ouvert.</a:t>
            </a:r>
          </a:p>
          <a:p>
            <a:pPr marL="285750" indent="-285750" algn="just">
              <a:lnSpc>
                <a:spcPct val="150000"/>
              </a:lnSpc>
              <a:buFont typeface="Arial" panose="020B0604020202020204" pitchFamily="34" charset="0"/>
              <a:buChar char="•"/>
            </a:pPr>
            <a:r>
              <a:rPr lang="fr-FR" dirty="0"/>
              <a:t>On rappelle que les ampères-tours sont le produit N x I.</a:t>
            </a:r>
          </a:p>
          <a:p>
            <a:pPr marL="285750" indent="-285750" algn="just">
              <a:lnSpc>
                <a:spcPct val="150000"/>
              </a:lnSpc>
              <a:buFont typeface="Arial" panose="020B0604020202020204" pitchFamily="34" charset="0"/>
              <a:buChar char="•"/>
            </a:pPr>
            <a:r>
              <a:rPr lang="fr-FR" dirty="0"/>
              <a:t>Les ampères-tours du primaire sont égaux à ceux du secondaire : </a:t>
            </a:r>
            <a:r>
              <a:rPr lang="fr-FR" b="1" dirty="0"/>
              <a:t>N1 x I1= N2 x I2</a:t>
            </a:r>
          </a:p>
          <a:p>
            <a:pPr marL="285750" indent="-285750" algn="just">
              <a:lnSpc>
                <a:spcPct val="150000"/>
              </a:lnSpc>
              <a:buFont typeface="Arial" panose="020B0604020202020204" pitchFamily="34" charset="0"/>
              <a:buChar char="•"/>
            </a:pPr>
            <a:r>
              <a:rPr lang="fr-FR" dirty="0"/>
              <a:t>Le primaire est constitué de N1 spires et le secondaire de N2 spires (exemple, 100).</a:t>
            </a:r>
          </a:p>
          <a:p>
            <a:pPr marL="285750" indent="-285750" algn="just">
              <a:lnSpc>
                <a:spcPct val="150000"/>
              </a:lnSpc>
              <a:buFont typeface="Arial" panose="020B0604020202020204" pitchFamily="34" charset="0"/>
              <a:buChar char="•"/>
            </a:pPr>
            <a:r>
              <a:rPr lang="fr-FR" dirty="0"/>
              <a:t>Le rapport de transformation K est donc de N1/N2 = 1/100, donc I2/I1 = 1/100.</a:t>
            </a:r>
          </a:p>
          <a:p>
            <a:pPr marL="285750" indent="-285750" algn="just">
              <a:lnSpc>
                <a:spcPct val="150000"/>
              </a:lnSpc>
              <a:buFont typeface="Arial" panose="020B0604020202020204" pitchFamily="34" charset="0"/>
              <a:buChar char="•"/>
            </a:pPr>
            <a:r>
              <a:rPr lang="fr-FR" dirty="0"/>
              <a:t>Si I1 = 500 A, le courant I2 = K x Ix = 5 A.</a:t>
            </a:r>
          </a:p>
        </p:txBody>
      </p:sp>
      <p:sp>
        <p:nvSpPr>
          <p:cNvPr id="6" name="Rectangle 5"/>
          <p:cNvSpPr/>
          <p:nvPr/>
        </p:nvSpPr>
        <p:spPr>
          <a:xfrm>
            <a:off x="4487887" y="592300"/>
            <a:ext cx="2759025" cy="369332"/>
          </a:xfrm>
          <a:prstGeom prst="rect">
            <a:avLst/>
          </a:prstGeom>
        </p:spPr>
        <p:txBody>
          <a:bodyPr wrap="none">
            <a:spAutoFit/>
          </a:bodyPr>
          <a:lstStyle/>
          <a:p>
            <a:r>
              <a:rPr lang="fr-FR" dirty="0"/>
              <a:t>Transformateurs d'intensité</a:t>
            </a:r>
          </a:p>
        </p:txBody>
      </p:sp>
      <p:pic>
        <p:nvPicPr>
          <p:cNvPr id="8" name="Image 7"/>
          <p:cNvPicPr>
            <a:picLocks noChangeAspect="1"/>
          </p:cNvPicPr>
          <p:nvPr/>
        </p:nvPicPr>
        <p:blipFill>
          <a:blip r:embed="rId3"/>
          <a:stretch>
            <a:fillRect/>
          </a:stretch>
        </p:blipFill>
        <p:spPr>
          <a:xfrm>
            <a:off x="9994027" y="3424486"/>
            <a:ext cx="2066404" cy="1931286"/>
          </a:xfrm>
          <a:prstGeom prst="rect">
            <a:avLst/>
          </a:prstGeom>
        </p:spPr>
      </p:pic>
      <p:sp>
        <p:nvSpPr>
          <p:cNvPr id="9" name="Rectangle 8"/>
          <p:cNvSpPr/>
          <p:nvPr/>
        </p:nvSpPr>
        <p:spPr>
          <a:xfrm>
            <a:off x="163285" y="4726983"/>
            <a:ext cx="9666513"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Les transformateurs d'intensité sont utilisés pour la mesure, le contrôle ou la protection des circuits.</a:t>
            </a:r>
          </a:p>
          <a:p>
            <a:r>
              <a:rPr lang="fr-FR" b="1" dirty="0"/>
              <a:t>Mesure d'une intensité avec un TI : </a:t>
            </a:r>
          </a:p>
          <a:p>
            <a:pPr marL="285750" indent="-285750">
              <a:buFont typeface="Arial" panose="020B0604020202020204" pitchFamily="34" charset="0"/>
              <a:buChar char="•"/>
            </a:pPr>
            <a:r>
              <a:rPr lang="fr-FR" dirty="0"/>
              <a:t>le TI ne nécessite pas d'ouvrir le circuit pour y insérer l'ampèremètre. </a:t>
            </a:r>
          </a:p>
          <a:p>
            <a:pPr marL="285750" indent="-285750">
              <a:buFont typeface="Arial" panose="020B0604020202020204" pitchFamily="34" charset="0"/>
              <a:buChar char="•"/>
            </a:pPr>
            <a:r>
              <a:rPr lang="fr-FR" dirty="0"/>
              <a:t>Ce système permet de mesurer de très fortes intensités avec un ampèremètre de petit calibre.</a:t>
            </a:r>
          </a:p>
          <a:p>
            <a:pPr marL="285750" indent="-285750">
              <a:buFont typeface="Arial" panose="020B0604020202020204" pitchFamily="34" charset="0"/>
              <a:buChar char="•"/>
            </a:pPr>
            <a:r>
              <a:rPr lang="fr-FR" dirty="0"/>
              <a:t>Comme le transformateur de tension, le transformateur d'intensité en alternatif seulement</a:t>
            </a:r>
          </a:p>
        </p:txBody>
      </p:sp>
      <p:sp>
        <p:nvSpPr>
          <p:cNvPr id="10" name="Rectangle 9"/>
          <p:cNvSpPr/>
          <p:nvPr/>
        </p:nvSpPr>
        <p:spPr>
          <a:xfrm>
            <a:off x="5252922" y="71931"/>
            <a:ext cx="161204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Transformation</a:t>
            </a:r>
          </a:p>
        </p:txBody>
      </p:sp>
    </p:spTree>
    <p:extLst>
      <p:ext uri="{BB962C8B-B14F-4D97-AF65-F5344CB8AC3E}">
        <p14:creationId xmlns:p14="http://schemas.microsoft.com/office/powerpoint/2010/main" val="239475835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3076198" y="1074442"/>
            <a:ext cx="6192000" cy="2312480"/>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500743" y="3873198"/>
            <a:ext cx="11506200" cy="254236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Le rôle du convertisseur est de fournir une source alternative, sur des aéronefs </a:t>
            </a:r>
          </a:p>
          <a:p>
            <a:pPr marL="1200150" lvl="1" indent="-285750">
              <a:lnSpc>
                <a:spcPct val="150000"/>
              </a:lnSpc>
              <a:buFont typeface="Courier New" panose="02070309020205020404" pitchFamily="49" charset="0"/>
              <a:buChar char="o"/>
            </a:pPr>
            <a:r>
              <a:rPr lang="fr-FR" dirty="0"/>
              <a:t>où la génération principale est une génération à courant continu, </a:t>
            </a:r>
          </a:p>
          <a:p>
            <a:pPr marL="1200150" lvl="2" indent="-285750">
              <a:lnSpc>
                <a:spcPct val="150000"/>
              </a:lnSpc>
              <a:buFont typeface="Courier New" panose="02070309020205020404" pitchFamily="49" charset="0"/>
              <a:buChar char="o"/>
            </a:pPr>
            <a:r>
              <a:rPr lang="fr-FR" dirty="0"/>
              <a:t>où seule subsiste une source d'alimentation continue,.</a:t>
            </a:r>
          </a:p>
          <a:p>
            <a:pPr marL="285750" indent="-285750">
              <a:lnSpc>
                <a:spcPct val="150000"/>
              </a:lnSpc>
              <a:buFont typeface="Arial" panose="020B0604020202020204" pitchFamily="34" charset="0"/>
              <a:buChar char="•"/>
            </a:pPr>
            <a:r>
              <a:rPr lang="fr-FR" dirty="0"/>
              <a:t>Le principe (très simplifié) est de hacher du courant continu de façon à créer une variation de courant, donc de flux, dans l'enroulement primaire d'un transformateur. </a:t>
            </a:r>
          </a:p>
          <a:p>
            <a:pPr marL="285750" indent="-285750">
              <a:lnSpc>
                <a:spcPct val="150000"/>
              </a:lnSpc>
              <a:buFont typeface="Arial" panose="020B0604020202020204" pitchFamily="34" charset="0"/>
              <a:buChar char="•"/>
            </a:pPr>
            <a:r>
              <a:rPr lang="fr-FR" dirty="0"/>
              <a:t>On récupère alors au secondaire une tension alternative fonction du rapport de transformation (K).</a:t>
            </a:r>
          </a:p>
        </p:txBody>
      </p:sp>
      <p:sp>
        <p:nvSpPr>
          <p:cNvPr id="5" name="Rectangle 4"/>
          <p:cNvSpPr/>
          <p:nvPr/>
        </p:nvSpPr>
        <p:spPr>
          <a:xfrm>
            <a:off x="4757445" y="634695"/>
            <a:ext cx="2459391" cy="369332"/>
          </a:xfrm>
          <a:prstGeom prst="rect">
            <a:avLst/>
          </a:prstGeom>
        </p:spPr>
        <p:txBody>
          <a:bodyPr wrap="none">
            <a:spAutoFit/>
          </a:bodyPr>
          <a:lstStyle/>
          <a:p>
            <a:r>
              <a:rPr lang="fr-FR" dirty="0"/>
              <a:t>Convertisseurs statiques</a:t>
            </a:r>
          </a:p>
        </p:txBody>
      </p:sp>
      <p:sp>
        <p:nvSpPr>
          <p:cNvPr id="7" name="Rectangle 6"/>
          <p:cNvSpPr/>
          <p:nvPr/>
        </p:nvSpPr>
        <p:spPr>
          <a:xfrm>
            <a:off x="5274693" y="148419"/>
            <a:ext cx="161204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Transformation</a:t>
            </a:r>
          </a:p>
        </p:txBody>
      </p:sp>
    </p:spTree>
    <p:extLst>
      <p:ext uri="{BB962C8B-B14F-4D97-AF65-F5344CB8AC3E}">
        <p14:creationId xmlns:p14="http://schemas.microsoft.com/office/powerpoint/2010/main" val="266375149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du contenu 7"/>
          <p:cNvPicPr>
            <a:picLocks noGrp="1" noChangeAspect="1"/>
          </p:cNvPicPr>
          <p:nvPr>
            <p:ph idx="1"/>
          </p:nvPr>
        </p:nvPicPr>
        <p:blipFill>
          <a:blip r:embed="rId2"/>
          <a:stretch>
            <a:fillRect/>
          </a:stretch>
        </p:blipFill>
        <p:spPr>
          <a:xfrm>
            <a:off x="2831561" y="1255415"/>
            <a:ext cx="6996961" cy="3119520"/>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498190" y="4686355"/>
            <a:ext cx="11506200" cy="171136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Le réseau électrique d'un aéronef peut être très simple ou plus complexe. </a:t>
            </a:r>
          </a:p>
          <a:p>
            <a:pPr marL="285750" indent="-285750" algn="just">
              <a:lnSpc>
                <a:spcPct val="150000"/>
              </a:lnSpc>
              <a:buFont typeface="Arial" panose="020B0604020202020204" pitchFamily="34" charset="0"/>
              <a:buChar char="•"/>
            </a:pPr>
            <a:r>
              <a:rPr lang="fr-FR" dirty="0"/>
              <a:t>La plupart des avions possèdent deux générateurs, qui alimentent le réseau de bord en parallèle.</a:t>
            </a:r>
          </a:p>
          <a:p>
            <a:pPr marL="285750" indent="-285750" algn="just">
              <a:lnSpc>
                <a:spcPct val="150000"/>
              </a:lnSpc>
              <a:buFont typeface="Arial" panose="020B0604020202020204" pitchFamily="34" charset="0"/>
              <a:buChar char="•"/>
            </a:pPr>
            <a:r>
              <a:rPr lang="fr-FR" dirty="0"/>
              <a:t>Ceci permet une redondance en cas de panne d'un générateur et permet aussi de répartir les charges de façon à ne pas faire travailler les générateurs au maximum de leur capacité (</a:t>
            </a:r>
            <a:r>
              <a:rPr lang="fr-FR" dirty="0" err="1"/>
              <a:t>load</a:t>
            </a:r>
            <a:r>
              <a:rPr lang="fr-FR" dirty="0"/>
              <a:t> sharing).</a:t>
            </a:r>
          </a:p>
        </p:txBody>
      </p:sp>
      <p:sp>
        <p:nvSpPr>
          <p:cNvPr id="5" name="Rectangle 4"/>
          <p:cNvSpPr/>
          <p:nvPr/>
        </p:nvSpPr>
        <p:spPr>
          <a:xfrm>
            <a:off x="5018314" y="129431"/>
            <a:ext cx="2623457"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a:t>
            </a:r>
          </a:p>
          <a:p>
            <a:pPr algn="ctr"/>
            <a:r>
              <a:rPr lang="fr-FR" dirty="0"/>
              <a:t>Généralités distribution</a:t>
            </a:r>
          </a:p>
        </p:txBody>
      </p:sp>
      <p:sp>
        <p:nvSpPr>
          <p:cNvPr id="7" name="Rectangle 6"/>
          <p:cNvSpPr/>
          <p:nvPr/>
        </p:nvSpPr>
        <p:spPr>
          <a:xfrm>
            <a:off x="5626131" y="717168"/>
            <a:ext cx="1644233" cy="369332"/>
          </a:xfrm>
          <a:prstGeom prst="rect">
            <a:avLst/>
          </a:prstGeom>
        </p:spPr>
        <p:txBody>
          <a:bodyPr wrap="none">
            <a:spAutoFit/>
          </a:bodyPr>
          <a:lstStyle/>
          <a:p>
            <a:r>
              <a:rPr lang="fr-FR" dirty="0"/>
              <a:t>Réseau de bord</a:t>
            </a:r>
          </a:p>
        </p:txBody>
      </p:sp>
    </p:spTree>
    <p:extLst>
      <p:ext uri="{BB962C8B-B14F-4D97-AF65-F5344CB8AC3E}">
        <p14:creationId xmlns:p14="http://schemas.microsoft.com/office/powerpoint/2010/main" val="1381489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21271" y="1517027"/>
            <a:ext cx="11149456" cy="30008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Le foudroiement peut dégrader les instruments électroniques, mais aussi la structure de l'avion.</a:t>
            </a:r>
          </a:p>
          <a:p>
            <a:pPr marL="285750" indent="-285750">
              <a:lnSpc>
                <a:spcPct val="150000"/>
              </a:lnSpc>
              <a:buFont typeface="Arial" panose="020B0604020202020204" pitchFamily="34" charset="0"/>
              <a:buChar char="•"/>
            </a:pPr>
            <a:r>
              <a:rPr lang="fr-FR" dirty="0"/>
              <a:t>Les fortes intensités peuvent faire sauter des rivets de l'avion.</a:t>
            </a:r>
          </a:p>
          <a:p>
            <a:pPr marL="285750" indent="-285750">
              <a:lnSpc>
                <a:spcPct val="150000"/>
              </a:lnSpc>
              <a:buFont typeface="Arial" panose="020B0604020202020204" pitchFamily="34" charset="0"/>
              <a:buChar char="•"/>
            </a:pPr>
            <a:r>
              <a:rPr lang="fr-FR" dirty="0"/>
              <a:t>La corrosion des rivets augmente la résistance au passage du courant, ce qui engendre un dégagement de chaleur intense au passage du courant : par dilation, des rivets sortent de leur logement.</a:t>
            </a:r>
          </a:p>
          <a:p>
            <a:pPr marL="285750" indent="-285750">
              <a:lnSpc>
                <a:spcPct val="150000"/>
              </a:lnSpc>
              <a:buFont typeface="Arial" panose="020B0604020202020204" pitchFamily="34" charset="0"/>
              <a:buChar char="•"/>
            </a:pPr>
            <a:r>
              <a:rPr lang="fr-FR" dirty="0"/>
              <a:t>Un foudroiement doit être signalé à la maintenance et une visite spécifique, suite au foudroiement, entreprise.</a:t>
            </a:r>
          </a:p>
          <a:p>
            <a:pPr marL="285750" indent="-285750">
              <a:lnSpc>
                <a:spcPct val="150000"/>
              </a:lnSpc>
              <a:buFont typeface="Arial" panose="020B0604020202020204" pitchFamily="34" charset="0"/>
              <a:buChar char="•"/>
            </a:pPr>
            <a:r>
              <a:rPr lang="fr-FR" dirty="0"/>
              <a:t>Par exemple, les </a:t>
            </a:r>
            <a:r>
              <a:rPr lang="fr-FR" dirty="0" err="1"/>
              <a:t>déperditeurs</a:t>
            </a:r>
            <a:r>
              <a:rPr lang="fr-FR" dirty="0"/>
              <a:t> statiques sont reliés à l'avion par des bandes de métallisation qui doivent être inspectées (la visite est longue). Les rivets seront inspectés.</a:t>
            </a:r>
          </a:p>
        </p:txBody>
      </p:sp>
      <p:sp>
        <p:nvSpPr>
          <p:cNvPr id="6" name="Rectangle 5"/>
          <p:cNvSpPr/>
          <p:nvPr/>
        </p:nvSpPr>
        <p:spPr>
          <a:xfrm>
            <a:off x="5325596" y="464724"/>
            <a:ext cx="1540806" cy="369332"/>
          </a:xfrm>
          <a:prstGeom prst="rect">
            <a:avLst/>
          </a:prstGeom>
        </p:spPr>
        <p:txBody>
          <a:bodyPr wrap="none">
            <a:spAutoFit/>
          </a:bodyPr>
          <a:lstStyle/>
          <a:p>
            <a:r>
              <a:rPr lang="fr-FR" dirty="0"/>
              <a:t>Conséquences</a:t>
            </a:r>
          </a:p>
        </p:txBody>
      </p:sp>
      <p:sp>
        <p:nvSpPr>
          <p:cNvPr id="7" name="Rectangle 6"/>
          <p:cNvSpPr/>
          <p:nvPr/>
        </p:nvSpPr>
        <p:spPr>
          <a:xfrm>
            <a:off x="5133428" y="85772"/>
            <a:ext cx="192514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Electricité statique</a:t>
            </a:r>
          </a:p>
        </p:txBody>
      </p:sp>
    </p:spTree>
    <p:extLst>
      <p:ext uri="{BB962C8B-B14F-4D97-AF65-F5344CB8AC3E}">
        <p14:creationId xmlns:p14="http://schemas.microsoft.com/office/powerpoint/2010/main" val="404395705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du contenu 7"/>
          <p:cNvPicPr>
            <a:picLocks noGrp="1" noChangeAspect="1"/>
          </p:cNvPicPr>
          <p:nvPr>
            <p:ph idx="1"/>
          </p:nvPr>
        </p:nvPicPr>
        <p:blipFill>
          <a:blip r:embed="rId2"/>
          <a:stretch>
            <a:fillRect/>
          </a:stretch>
        </p:blipFill>
        <p:spPr>
          <a:xfrm>
            <a:off x="2949766" y="1091314"/>
            <a:ext cx="6996961" cy="3119520"/>
          </a:xfrm>
          <a:prstGeom prst="rect">
            <a:avLst/>
          </a:prstGeom>
        </p:spPr>
        <p:style>
          <a:lnRef idx="2">
            <a:schemeClr val="accent2"/>
          </a:lnRef>
          <a:fillRef idx="1">
            <a:schemeClr val="lt1"/>
          </a:fillRef>
          <a:effectRef idx="0">
            <a:schemeClr val="accent2"/>
          </a:effectRef>
          <a:fontRef idx="minor">
            <a:schemeClr val="dk1"/>
          </a:fontRef>
        </p:style>
      </p:pic>
      <p:sp>
        <p:nvSpPr>
          <p:cNvPr id="5" name="Rectangle 4"/>
          <p:cNvSpPr/>
          <p:nvPr/>
        </p:nvSpPr>
        <p:spPr>
          <a:xfrm>
            <a:off x="5018314" y="129431"/>
            <a:ext cx="2623457"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a:t>
            </a:r>
          </a:p>
          <a:p>
            <a:pPr algn="ctr"/>
            <a:r>
              <a:rPr lang="fr-FR" dirty="0"/>
              <a:t>Généralités distribution</a:t>
            </a:r>
          </a:p>
        </p:txBody>
      </p:sp>
      <p:sp>
        <p:nvSpPr>
          <p:cNvPr id="6" name="Rectangle 5"/>
          <p:cNvSpPr/>
          <p:nvPr/>
        </p:nvSpPr>
        <p:spPr>
          <a:xfrm>
            <a:off x="462643" y="4333412"/>
            <a:ext cx="11506200"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disposer d'une puissance plus importante ;</a:t>
            </a:r>
          </a:p>
          <a:p>
            <a:pPr marL="285750" indent="-285750">
              <a:buFont typeface="Arial" panose="020B0604020202020204" pitchFamily="34" charset="0"/>
              <a:buChar char="•"/>
            </a:pPr>
            <a:r>
              <a:rPr lang="fr-FR" dirty="0"/>
              <a:t>disposer d'une redondance de source d'alimentation en cas de panne ;</a:t>
            </a:r>
          </a:p>
          <a:p>
            <a:pPr marL="285750" indent="-285750">
              <a:buFont typeface="Arial" panose="020B0604020202020204" pitchFamily="34" charset="0"/>
              <a:buChar char="•"/>
            </a:pPr>
            <a:r>
              <a:rPr lang="fr-FR" dirty="0"/>
              <a:t>avoir une tension du réseau de bord uniforme.</a:t>
            </a:r>
          </a:p>
          <a:p>
            <a:pPr marL="285750" indent="-285750">
              <a:buFont typeface="Arial" panose="020B0604020202020204" pitchFamily="34" charset="0"/>
              <a:buChar char="•"/>
            </a:pPr>
            <a:r>
              <a:rPr lang="fr-FR" dirty="0"/>
              <a:t>Il est nécessaire d'avoir des générateurs identiques et de disposer d'un circuit d'équilibrage.</a:t>
            </a:r>
          </a:p>
          <a:p>
            <a:pPr marL="285750" indent="-285750">
              <a:buFont typeface="Arial" panose="020B0604020202020204" pitchFamily="34" charset="0"/>
              <a:buChar char="•"/>
            </a:pPr>
            <a:r>
              <a:rPr lang="fr-FR" dirty="0"/>
              <a:t>Des générateurs identiques ne délivrent pas exactement la même tension. </a:t>
            </a:r>
          </a:p>
          <a:p>
            <a:pPr marL="285750" indent="-285750">
              <a:buFont typeface="Arial" panose="020B0604020202020204" pitchFamily="34" charset="0"/>
              <a:buChar char="•"/>
            </a:pPr>
            <a:r>
              <a:rPr lang="fr-FR" dirty="0"/>
              <a:t>Le circuit d'équilibrage agit sur les régulateurs de tension de chaque génératrice afin d'avoir des tensions identiques.</a:t>
            </a:r>
          </a:p>
        </p:txBody>
      </p:sp>
      <p:sp>
        <p:nvSpPr>
          <p:cNvPr id="7" name="Rectangle 6"/>
          <p:cNvSpPr/>
          <p:nvPr/>
        </p:nvSpPr>
        <p:spPr>
          <a:xfrm>
            <a:off x="3270420" y="706860"/>
            <a:ext cx="6431954" cy="646331"/>
          </a:xfrm>
          <a:prstGeom prst="rect">
            <a:avLst/>
          </a:prstGeom>
        </p:spPr>
        <p:txBody>
          <a:bodyPr wrap="none">
            <a:spAutoFit/>
          </a:bodyPr>
          <a:lstStyle/>
          <a:p>
            <a:r>
              <a:rPr lang="fr-FR" b="1" dirty="0"/>
              <a:t>Réseau de bord: Couplage de deux génératrices-But du couplage :</a:t>
            </a:r>
          </a:p>
          <a:p>
            <a:endParaRPr lang="fr-FR" b="1" dirty="0"/>
          </a:p>
        </p:txBody>
      </p:sp>
    </p:spTree>
    <p:extLst>
      <p:ext uri="{BB962C8B-B14F-4D97-AF65-F5344CB8AC3E}">
        <p14:creationId xmlns:p14="http://schemas.microsoft.com/office/powerpoint/2010/main" val="419682361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11628" y="4215608"/>
            <a:ext cx="11375571" cy="258532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Soit G1 et G2 connectée à la barre bus. (U1 &gt; U2). </a:t>
            </a:r>
          </a:p>
          <a:p>
            <a:r>
              <a:rPr lang="fr-FR" dirty="0"/>
              <a:t>Chaque génératrice G</a:t>
            </a:r>
            <a:r>
              <a:rPr lang="fr-FR" baseline="-25000" dirty="0"/>
              <a:t>N</a:t>
            </a:r>
            <a:r>
              <a:rPr lang="fr-FR" dirty="0"/>
              <a:t> débitent un courant I</a:t>
            </a:r>
            <a:r>
              <a:rPr lang="fr-FR" baseline="-25000" dirty="0"/>
              <a:t>N</a:t>
            </a:r>
            <a:r>
              <a:rPr lang="fr-FR" dirty="0"/>
              <a:t> différent, leur tension est U</a:t>
            </a:r>
            <a:r>
              <a:rPr lang="fr-FR" baseline="-25000" dirty="0"/>
              <a:t>N</a:t>
            </a:r>
            <a:r>
              <a:rPr lang="fr-FR" dirty="0"/>
              <a:t> = E</a:t>
            </a:r>
            <a:r>
              <a:rPr lang="fr-FR" baseline="-25000" dirty="0"/>
              <a:t>N</a:t>
            </a:r>
            <a:r>
              <a:rPr lang="fr-FR" dirty="0"/>
              <a:t> - r x I</a:t>
            </a:r>
            <a:r>
              <a:rPr lang="fr-FR" baseline="-25000" dirty="0"/>
              <a:t>N</a:t>
            </a:r>
            <a:r>
              <a:rPr lang="fr-FR" dirty="0"/>
              <a:t>.</a:t>
            </a:r>
          </a:p>
          <a:p>
            <a:r>
              <a:rPr lang="fr-FR" dirty="0"/>
              <a:t>Ces courants I</a:t>
            </a:r>
            <a:r>
              <a:rPr lang="fr-FR" baseline="-25000" dirty="0"/>
              <a:t>N</a:t>
            </a:r>
            <a:r>
              <a:rPr lang="fr-FR" dirty="0"/>
              <a:t> circulent depuis:</a:t>
            </a:r>
          </a:p>
          <a:p>
            <a:pPr marL="285750" indent="-285750">
              <a:buFont typeface="Arial" panose="020B0604020202020204" pitchFamily="34" charset="0"/>
              <a:buChar char="•"/>
            </a:pPr>
            <a:r>
              <a:rPr lang="fr-FR" dirty="0"/>
              <a:t> le + à travers le C/D (conjoncteur-disjoncteur), </a:t>
            </a:r>
          </a:p>
          <a:p>
            <a:pPr marL="285750" indent="-285750">
              <a:buFont typeface="Arial" panose="020B0604020202020204" pitchFamily="34" charset="0"/>
              <a:buChar char="•"/>
            </a:pPr>
            <a:r>
              <a:rPr lang="fr-FR" dirty="0"/>
              <a:t>puis la bus et se referment via les charges </a:t>
            </a:r>
          </a:p>
          <a:p>
            <a:pPr marL="285750" indent="-285750">
              <a:buFont typeface="Arial" panose="020B0604020202020204" pitchFamily="34" charset="0"/>
              <a:buChar char="•"/>
            </a:pPr>
            <a:r>
              <a:rPr lang="fr-FR" dirty="0"/>
              <a:t>et reviennent à la génératrice par la masse en traversant l'enroulement de compensation de la génératrice r.</a:t>
            </a:r>
          </a:p>
          <a:p>
            <a:r>
              <a:rPr lang="fr-FR" dirty="0"/>
              <a:t>Dans r, se développe une chute de tension u = ri. </a:t>
            </a:r>
          </a:p>
          <a:p>
            <a:r>
              <a:rPr lang="fr-FR" dirty="0"/>
              <a:t>Le point A présente donc un potentiel inférieur à la masse. </a:t>
            </a:r>
          </a:p>
          <a:p>
            <a:r>
              <a:rPr lang="fr-FR" dirty="0"/>
              <a:t>Le point B aussi mais, I étant plus petit, B est positif par rapport à A.</a:t>
            </a:r>
          </a:p>
        </p:txBody>
      </p:sp>
      <p:pic>
        <p:nvPicPr>
          <p:cNvPr id="5" name="Espace réservé du contenu 7"/>
          <p:cNvPicPr>
            <a:picLocks noGrp="1" noChangeAspect="1"/>
          </p:cNvPicPr>
          <p:nvPr>
            <p:ph idx="1"/>
          </p:nvPr>
        </p:nvPicPr>
        <p:blipFill>
          <a:blip r:embed="rId2"/>
          <a:stretch>
            <a:fillRect/>
          </a:stretch>
        </p:blipFill>
        <p:spPr>
          <a:xfrm>
            <a:off x="2532204" y="1051127"/>
            <a:ext cx="6996961" cy="3119520"/>
          </a:xfrm>
          <a:prstGeom prst="rect">
            <a:avLst/>
          </a:prstGeom>
        </p:spPr>
        <p:style>
          <a:lnRef idx="2">
            <a:schemeClr val="accent2"/>
          </a:lnRef>
          <a:fillRef idx="1">
            <a:schemeClr val="lt1"/>
          </a:fillRef>
          <a:effectRef idx="0">
            <a:schemeClr val="accent2"/>
          </a:effectRef>
          <a:fontRef idx="minor">
            <a:schemeClr val="dk1"/>
          </a:fontRef>
        </p:style>
      </p:pic>
      <p:sp>
        <p:nvSpPr>
          <p:cNvPr id="6" name="Rectangle 5"/>
          <p:cNvSpPr/>
          <p:nvPr/>
        </p:nvSpPr>
        <p:spPr>
          <a:xfrm>
            <a:off x="5018314" y="129431"/>
            <a:ext cx="2623457"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a:t>
            </a:r>
          </a:p>
          <a:p>
            <a:pPr algn="ctr"/>
            <a:r>
              <a:rPr lang="fr-FR" dirty="0"/>
              <a:t>Généralités distribution</a:t>
            </a:r>
          </a:p>
        </p:txBody>
      </p:sp>
      <p:sp>
        <p:nvSpPr>
          <p:cNvPr id="8" name="Rectangle 7"/>
          <p:cNvSpPr/>
          <p:nvPr/>
        </p:nvSpPr>
        <p:spPr>
          <a:xfrm>
            <a:off x="3270420" y="706860"/>
            <a:ext cx="6431954" cy="646331"/>
          </a:xfrm>
          <a:prstGeom prst="rect">
            <a:avLst/>
          </a:prstGeom>
        </p:spPr>
        <p:txBody>
          <a:bodyPr wrap="none">
            <a:spAutoFit/>
          </a:bodyPr>
          <a:lstStyle/>
          <a:p>
            <a:r>
              <a:rPr lang="fr-FR" b="1" dirty="0"/>
              <a:t>Réseau de bord: Couplage de deux génératrices-But du couplage :</a:t>
            </a:r>
          </a:p>
          <a:p>
            <a:endParaRPr lang="fr-FR" b="1" dirty="0"/>
          </a:p>
        </p:txBody>
      </p:sp>
    </p:spTree>
    <p:extLst>
      <p:ext uri="{BB962C8B-B14F-4D97-AF65-F5344CB8AC3E}">
        <p14:creationId xmlns:p14="http://schemas.microsoft.com/office/powerpoint/2010/main" val="422172140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87827" y="4341423"/>
            <a:ext cx="11321143"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Ainsi, un courant va s'établir dans la ligne d'équilibrage du point B vers le point A à travers les détecteurs D1 et D2. </a:t>
            </a:r>
          </a:p>
          <a:p>
            <a:pPr marL="285750" indent="-285750">
              <a:buFont typeface="Arial" panose="020B0604020202020204" pitchFamily="34" charset="0"/>
              <a:buChar char="•"/>
            </a:pPr>
            <a:r>
              <a:rPr lang="fr-FR" dirty="0"/>
              <a:t>Le détecteur D1 va agir sur le régulateur R1 de façon à diminuer l'excitation de G1 (donc E1) qui verra sa tension s'abaisser. </a:t>
            </a:r>
          </a:p>
          <a:p>
            <a:pPr marL="285750" indent="-285750">
              <a:buFont typeface="Arial" panose="020B0604020202020204" pitchFamily="34" charset="0"/>
              <a:buChar char="•"/>
            </a:pPr>
            <a:r>
              <a:rPr lang="fr-FR" dirty="0"/>
              <a:t>Le détecteur D2 va agir sur le régulateur R2 de façon à augmenter la tension de G2 (donc E2) en augmentant son courant d'excitation.</a:t>
            </a:r>
          </a:p>
          <a:p>
            <a:pPr marL="285750" indent="-285750">
              <a:buFont typeface="Arial" panose="020B0604020202020204" pitchFamily="34" charset="0"/>
              <a:buChar char="•"/>
            </a:pPr>
            <a:r>
              <a:rPr lang="fr-FR" dirty="0"/>
              <a:t>Ensuite, tout au long du vol, dès qu'une génératrice débitera un peu plus que l'autre, un courant circulera dans un sens ou l'autre à travers D1 et D2 via la ligne d'équilibrage.</a:t>
            </a:r>
          </a:p>
          <a:p>
            <a:pPr marL="285750" indent="-285750">
              <a:buFont typeface="Arial" panose="020B0604020202020204" pitchFamily="34" charset="0"/>
              <a:buChar char="•"/>
            </a:pPr>
            <a:r>
              <a:rPr lang="fr-FR" dirty="0"/>
              <a:t>Le courant d'équilibrage circule de la génératrice qui débite le moins vers celle qui débite le plus.</a:t>
            </a:r>
          </a:p>
        </p:txBody>
      </p:sp>
      <p:pic>
        <p:nvPicPr>
          <p:cNvPr id="5" name="Espace réservé du contenu 7"/>
          <p:cNvPicPr>
            <a:picLocks noGrp="1" noChangeAspect="1"/>
          </p:cNvPicPr>
          <p:nvPr>
            <p:ph idx="1"/>
          </p:nvPr>
        </p:nvPicPr>
        <p:blipFill>
          <a:blip r:embed="rId2"/>
          <a:stretch>
            <a:fillRect/>
          </a:stretch>
        </p:blipFill>
        <p:spPr>
          <a:xfrm>
            <a:off x="2662831" y="1086500"/>
            <a:ext cx="6996961" cy="3119520"/>
          </a:xfrm>
          <a:prstGeom prst="rect">
            <a:avLst/>
          </a:prstGeom>
        </p:spPr>
        <p:style>
          <a:lnRef idx="2">
            <a:schemeClr val="accent2"/>
          </a:lnRef>
          <a:fillRef idx="1">
            <a:schemeClr val="lt1"/>
          </a:fillRef>
          <a:effectRef idx="0">
            <a:schemeClr val="accent2"/>
          </a:effectRef>
          <a:fontRef idx="minor">
            <a:schemeClr val="dk1"/>
          </a:fontRef>
        </p:style>
      </p:pic>
      <p:sp>
        <p:nvSpPr>
          <p:cNvPr id="6" name="Rectangle 5"/>
          <p:cNvSpPr/>
          <p:nvPr/>
        </p:nvSpPr>
        <p:spPr>
          <a:xfrm>
            <a:off x="5018314" y="129431"/>
            <a:ext cx="2623457"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a:t>
            </a:r>
          </a:p>
          <a:p>
            <a:pPr algn="ctr"/>
            <a:r>
              <a:rPr lang="fr-FR" dirty="0"/>
              <a:t>Généralités distribution</a:t>
            </a:r>
          </a:p>
        </p:txBody>
      </p:sp>
      <p:sp>
        <p:nvSpPr>
          <p:cNvPr id="8" name="Rectangle 7"/>
          <p:cNvSpPr/>
          <p:nvPr/>
        </p:nvSpPr>
        <p:spPr>
          <a:xfrm>
            <a:off x="3270420" y="706860"/>
            <a:ext cx="6431954" cy="646331"/>
          </a:xfrm>
          <a:prstGeom prst="rect">
            <a:avLst/>
          </a:prstGeom>
        </p:spPr>
        <p:txBody>
          <a:bodyPr wrap="none">
            <a:spAutoFit/>
          </a:bodyPr>
          <a:lstStyle/>
          <a:p>
            <a:r>
              <a:rPr lang="fr-FR" b="1" dirty="0"/>
              <a:t>Réseau de bord: Couplage de deux génératrices-But du couplage :</a:t>
            </a:r>
          </a:p>
          <a:p>
            <a:endParaRPr lang="fr-FR" b="1" dirty="0"/>
          </a:p>
        </p:txBody>
      </p:sp>
    </p:spTree>
    <p:extLst>
      <p:ext uri="{BB962C8B-B14F-4D97-AF65-F5344CB8AC3E}">
        <p14:creationId xmlns:p14="http://schemas.microsoft.com/office/powerpoint/2010/main" val="421568852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1819814" y="1798848"/>
            <a:ext cx="8552372" cy="3927037"/>
          </a:xfrm>
          <a:prstGeom prst="rect">
            <a:avLst/>
          </a:prstGeom>
        </p:spPr>
      </p:pic>
      <p:sp>
        <p:nvSpPr>
          <p:cNvPr id="5" name="Rectangle 4"/>
          <p:cNvSpPr/>
          <p:nvPr/>
        </p:nvSpPr>
        <p:spPr>
          <a:xfrm>
            <a:off x="5018314" y="129431"/>
            <a:ext cx="2623457"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a:t>
            </a:r>
          </a:p>
          <a:p>
            <a:pPr algn="ctr"/>
            <a:r>
              <a:rPr lang="fr-FR" dirty="0"/>
              <a:t>Généralités distribution</a:t>
            </a:r>
          </a:p>
        </p:txBody>
      </p:sp>
      <p:sp>
        <p:nvSpPr>
          <p:cNvPr id="7" name="Rectangle 6"/>
          <p:cNvSpPr/>
          <p:nvPr/>
        </p:nvSpPr>
        <p:spPr>
          <a:xfrm>
            <a:off x="3270420" y="706860"/>
            <a:ext cx="6431954" cy="646331"/>
          </a:xfrm>
          <a:prstGeom prst="rect">
            <a:avLst/>
          </a:prstGeom>
        </p:spPr>
        <p:txBody>
          <a:bodyPr wrap="none">
            <a:spAutoFit/>
          </a:bodyPr>
          <a:lstStyle/>
          <a:p>
            <a:r>
              <a:rPr lang="fr-FR" b="1" dirty="0"/>
              <a:t>Réseau de bord: Couplage de deux génératrices-But du couplage :</a:t>
            </a:r>
          </a:p>
          <a:p>
            <a:endParaRPr lang="fr-FR" b="1" dirty="0"/>
          </a:p>
        </p:txBody>
      </p:sp>
    </p:spTree>
    <p:extLst>
      <p:ext uri="{BB962C8B-B14F-4D97-AF65-F5344CB8AC3E}">
        <p14:creationId xmlns:p14="http://schemas.microsoft.com/office/powerpoint/2010/main" val="259513205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rotWithShape="1">
          <a:blip r:embed="rId2"/>
          <a:srcRect r="2178"/>
          <a:stretch/>
        </p:blipFill>
        <p:spPr>
          <a:xfrm>
            <a:off x="6335487" y="1257150"/>
            <a:ext cx="5784218" cy="4463394"/>
          </a:xfrm>
          <a:prstGeom prst="rect">
            <a:avLst/>
          </a:prstGeom>
        </p:spPr>
        <p:style>
          <a:lnRef idx="2">
            <a:schemeClr val="accent2"/>
          </a:lnRef>
          <a:fillRef idx="1">
            <a:schemeClr val="lt1"/>
          </a:fillRef>
          <a:effectRef idx="0">
            <a:schemeClr val="accent2"/>
          </a:effectRef>
          <a:fontRef idx="minor">
            <a:schemeClr val="dk1"/>
          </a:fontRef>
        </p:style>
      </p:pic>
      <p:sp>
        <p:nvSpPr>
          <p:cNvPr id="6" name="Rectangle 5"/>
          <p:cNvSpPr/>
          <p:nvPr/>
        </p:nvSpPr>
        <p:spPr>
          <a:xfrm>
            <a:off x="7641771" y="5720544"/>
            <a:ext cx="3545714" cy="369332"/>
          </a:xfrm>
          <a:prstGeom prst="rect">
            <a:avLst/>
          </a:prstGeom>
        </p:spPr>
        <p:txBody>
          <a:bodyPr wrap="none">
            <a:spAutoFit/>
          </a:bodyPr>
          <a:lstStyle/>
          <a:p>
            <a:r>
              <a:rPr lang="fr-FR" dirty="0"/>
              <a:t>Exemple de génération sur King 200</a:t>
            </a:r>
          </a:p>
        </p:txBody>
      </p:sp>
      <p:sp>
        <p:nvSpPr>
          <p:cNvPr id="7" name="Rectangle 6"/>
          <p:cNvSpPr/>
          <p:nvPr/>
        </p:nvSpPr>
        <p:spPr>
          <a:xfrm>
            <a:off x="5018314" y="129431"/>
            <a:ext cx="2623457"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a:t>
            </a:r>
          </a:p>
          <a:p>
            <a:pPr algn="ctr"/>
            <a:r>
              <a:rPr lang="fr-FR" dirty="0"/>
              <a:t>Généralités distribution</a:t>
            </a:r>
          </a:p>
        </p:txBody>
      </p:sp>
      <p:sp>
        <p:nvSpPr>
          <p:cNvPr id="9" name="Rectangle 8"/>
          <p:cNvSpPr/>
          <p:nvPr/>
        </p:nvSpPr>
        <p:spPr>
          <a:xfrm>
            <a:off x="108857" y="1257150"/>
            <a:ext cx="6096000" cy="3416320"/>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nSpc>
                <a:spcPct val="150000"/>
              </a:lnSpc>
            </a:pPr>
            <a:r>
              <a:rPr lang="fr-FR" dirty="0"/>
              <a:t>Les contrôles au sein d'un boîtier électronique: (GCU)</a:t>
            </a:r>
          </a:p>
          <a:p>
            <a:pPr algn="ctr">
              <a:lnSpc>
                <a:spcPct val="150000"/>
              </a:lnSpc>
            </a:pPr>
            <a:r>
              <a:rPr lang="fr-FR" b="1" dirty="0"/>
              <a:t>DC </a:t>
            </a:r>
            <a:r>
              <a:rPr lang="fr-FR" b="1" dirty="0" err="1"/>
              <a:t>Gen</a:t>
            </a:r>
            <a:r>
              <a:rPr lang="fr-FR" b="1" dirty="0"/>
              <a:t>. Control Unit.</a:t>
            </a:r>
          </a:p>
          <a:p>
            <a:pPr marL="285750" indent="-285750">
              <a:lnSpc>
                <a:spcPct val="150000"/>
              </a:lnSpc>
              <a:buFont typeface="Arial" panose="020B0604020202020204" pitchFamily="34" charset="0"/>
              <a:buChar char="•"/>
            </a:pPr>
            <a:r>
              <a:rPr lang="fr-FR" dirty="0"/>
              <a:t>La ligne d'équilibrage (</a:t>
            </a:r>
            <a:r>
              <a:rPr lang="fr-FR" dirty="0" err="1"/>
              <a:t>equalizing</a:t>
            </a:r>
            <a:r>
              <a:rPr lang="fr-FR" dirty="0"/>
              <a:t>), </a:t>
            </a:r>
          </a:p>
          <a:p>
            <a:pPr marL="285750" indent="-285750">
              <a:lnSpc>
                <a:spcPct val="150000"/>
              </a:lnSpc>
              <a:buFont typeface="Arial" panose="020B0604020202020204" pitchFamily="34" charset="0"/>
              <a:buChar char="•"/>
            </a:pPr>
            <a:r>
              <a:rPr lang="fr-FR" dirty="0"/>
              <a:t>l'action sur la régulation de tension (excitation), </a:t>
            </a:r>
          </a:p>
          <a:p>
            <a:pPr marL="285750" indent="-285750">
              <a:lnSpc>
                <a:spcPct val="150000"/>
              </a:lnSpc>
              <a:buFont typeface="Arial" panose="020B0604020202020204" pitchFamily="34" charset="0"/>
              <a:buChar char="•"/>
            </a:pPr>
            <a:r>
              <a:rPr lang="fr-FR" dirty="0"/>
              <a:t>la mesure de différence de potentiel entre la génératrice et la bus (</a:t>
            </a:r>
            <a:r>
              <a:rPr lang="fr-FR" dirty="0" err="1"/>
              <a:t>gen</a:t>
            </a:r>
            <a:r>
              <a:rPr lang="fr-FR" dirty="0"/>
              <a:t>. voltage sens et bus voltage sens) </a:t>
            </a:r>
          </a:p>
          <a:p>
            <a:pPr marL="285750" indent="-285750">
              <a:lnSpc>
                <a:spcPct val="150000"/>
              </a:lnSpc>
              <a:buFont typeface="Arial" panose="020B0604020202020204" pitchFamily="34" charset="0"/>
              <a:buChar char="•"/>
            </a:pPr>
            <a:r>
              <a:rPr lang="fr-FR" dirty="0"/>
              <a:t>et le pilotage du relais principal (line </a:t>
            </a:r>
            <a:r>
              <a:rPr lang="fr-FR" dirty="0" err="1"/>
              <a:t>contactor</a:t>
            </a:r>
            <a:r>
              <a:rPr lang="fr-FR" dirty="0"/>
              <a:t>) reliant la génératrice à la bus (line </a:t>
            </a:r>
            <a:r>
              <a:rPr lang="fr-FR" dirty="0" err="1"/>
              <a:t>contactor</a:t>
            </a:r>
            <a:r>
              <a:rPr lang="fr-FR" dirty="0"/>
              <a:t> control).</a:t>
            </a:r>
          </a:p>
        </p:txBody>
      </p:sp>
      <p:sp>
        <p:nvSpPr>
          <p:cNvPr id="10" name="Rectangle 9"/>
          <p:cNvSpPr/>
          <p:nvPr/>
        </p:nvSpPr>
        <p:spPr>
          <a:xfrm>
            <a:off x="108857" y="4869824"/>
            <a:ext cx="6096000" cy="1477328"/>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fr-FR" b="1" dirty="0"/>
              <a:t>L'équilibrage permet :</a:t>
            </a:r>
          </a:p>
          <a:p>
            <a:pPr marL="285750" indent="-285750">
              <a:buFont typeface="Arial" panose="020B0604020202020204" pitchFamily="34" charset="0"/>
              <a:buChar char="•"/>
            </a:pPr>
            <a:r>
              <a:rPr lang="fr-FR" dirty="0"/>
              <a:t>d'avoir des débits identiques ;</a:t>
            </a:r>
          </a:p>
          <a:p>
            <a:pPr marL="285750" indent="-285750">
              <a:buFont typeface="Arial" panose="020B0604020202020204" pitchFamily="34" charset="0"/>
              <a:buChar char="•"/>
            </a:pPr>
            <a:r>
              <a:rPr lang="fr-FR" dirty="0"/>
              <a:t>de diminuer les risques de surchauffe ;</a:t>
            </a:r>
          </a:p>
          <a:p>
            <a:pPr marL="285750" indent="-285750">
              <a:buFont typeface="Arial" panose="020B0604020202020204" pitchFamily="34" charset="0"/>
              <a:buChar char="•"/>
            </a:pPr>
            <a:r>
              <a:rPr lang="fr-FR" dirty="0"/>
              <a:t>d'éviter les chutes de tensions internes trop importantes ;</a:t>
            </a:r>
          </a:p>
          <a:p>
            <a:pPr marL="285750" indent="-285750">
              <a:buFont typeface="Arial" panose="020B0604020202020204" pitchFamily="34" charset="0"/>
              <a:buChar char="•"/>
            </a:pPr>
            <a:r>
              <a:rPr lang="fr-FR" dirty="0"/>
              <a:t>de pouvoir disposer de la puissance maximum disponible.</a:t>
            </a:r>
          </a:p>
        </p:txBody>
      </p:sp>
      <p:sp>
        <p:nvSpPr>
          <p:cNvPr id="11" name="Rectangle 10"/>
          <p:cNvSpPr/>
          <p:nvPr/>
        </p:nvSpPr>
        <p:spPr>
          <a:xfrm>
            <a:off x="3270420" y="706860"/>
            <a:ext cx="6431954" cy="646331"/>
          </a:xfrm>
          <a:prstGeom prst="rect">
            <a:avLst/>
          </a:prstGeom>
        </p:spPr>
        <p:txBody>
          <a:bodyPr wrap="none">
            <a:spAutoFit/>
          </a:bodyPr>
          <a:lstStyle/>
          <a:p>
            <a:r>
              <a:rPr lang="fr-FR" b="1" dirty="0"/>
              <a:t>Réseau de bord: Couplage de deux génératrices-But du couplage :</a:t>
            </a:r>
          </a:p>
          <a:p>
            <a:endParaRPr lang="fr-FR" b="1" dirty="0"/>
          </a:p>
        </p:txBody>
      </p:sp>
    </p:spTree>
    <p:extLst>
      <p:ext uri="{BB962C8B-B14F-4D97-AF65-F5344CB8AC3E}">
        <p14:creationId xmlns:p14="http://schemas.microsoft.com/office/powerpoint/2010/main" val="289232669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5429" y="5267377"/>
            <a:ext cx="11582399"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Les génératrices connectées sur le réseau peuvent présenter des défauts qui sont, pour les défauts d'ordre électrique : </a:t>
            </a:r>
          </a:p>
          <a:p>
            <a:pPr marL="285750" indent="-285750">
              <a:buFont typeface="Arial" panose="020B0604020202020204" pitchFamily="34" charset="0"/>
              <a:buChar char="•"/>
            </a:pPr>
            <a:r>
              <a:rPr lang="fr-FR" dirty="0"/>
              <a:t>surtension ;</a:t>
            </a:r>
          </a:p>
          <a:p>
            <a:pPr marL="285750" indent="-285750">
              <a:buFont typeface="Arial" panose="020B0604020202020204" pitchFamily="34" charset="0"/>
              <a:buChar char="•"/>
            </a:pPr>
            <a:r>
              <a:rPr lang="fr-FR" dirty="0"/>
              <a:t>défaut feeder ;</a:t>
            </a:r>
          </a:p>
          <a:p>
            <a:pPr marL="285750" indent="-285750">
              <a:buFont typeface="Arial" panose="020B0604020202020204" pitchFamily="34" charset="0"/>
              <a:buChar char="•"/>
            </a:pPr>
            <a:r>
              <a:rPr lang="fr-FR" dirty="0"/>
              <a:t>surcharge ;</a:t>
            </a:r>
          </a:p>
          <a:p>
            <a:pPr marL="285750" indent="-285750">
              <a:buFont typeface="Arial" panose="020B0604020202020204" pitchFamily="34" charset="0"/>
              <a:buChar char="•"/>
            </a:pPr>
            <a:r>
              <a:rPr lang="fr-FR" dirty="0"/>
              <a:t>surchauffe..</a:t>
            </a:r>
          </a:p>
        </p:txBody>
      </p:sp>
      <p:pic>
        <p:nvPicPr>
          <p:cNvPr id="5" name="Espace réservé du contenu 3"/>
          <p:cNvPicPr>
            <a:picLocks noGrp="1" noChangeAspect="1"/>
          </p:cNvPicPr>
          <p:nvPr>
            <p:ph idx="1"/>
          </p:nvPr>
        </p:nvPicPr>
        <p:blipFill rotWithShape="1">
          <a:blip r:embed="rId2"/>
          <a:srcRect r="2178"/>
          <a:stretch/>
        </p:blipFill>
        <p:spPr>
          <a:xfrm>
            <a:off x="2252483" y="1132113"/>
            <a:ext cx="7326946" cy="4053419"/>
          </a:xfrm>
          <a:prstGeom prst="rect">
            <a:avLst/>
          </a:prstGeom>
        </p:spPr>
        <p:style>
          <a:lnRef idx="2">
            <a:schemeClr val="accent2"/>
          </a:lnRef>
          <a:fillRef idx="1">
            <a:schemeClr val="lt1"/>
          </a:fillRef>
          <a:effectRef idx="0">
            <a:schemeClr val="accent2"/>
          </a:effectRef>
          <a:fontRef idx="minor">
            <a:schemeClr val="dk1"/>
          </a:fontRef>
        </p:style>
      </p:pic>
      <p:sp>
        <p:nvSpPr>
          <p:cNvPr id="6" name="Rectangle 5"/>
          <p:cNvSpPr/>
          <p:nvPr/>
        </p:nvSpPr>
        <p:spPr>
          <a:xfrm>
            <a:off x="3259535" y="688150"/>
            <a:ext cx="6431954" cy="646331"/>
          </a:xfrm>
          <a:prstGeom prst="rect">
            <a:avLst/>
          </a:prstGeom>
        </p:spPr>
        <p:txBody>
          <a:bodyPr wrap="none">
            <a:spAutoFit/>
          </a:bodyPr>
          <a:lstStyle/>
          <a:p>
            <a:r>
              <a:rPr lang="fr-FR" b="1" dirty="0"/>
              <a:t>Réseau de bord: Couplage de deux génératrices-But du couplage :</a:t>
            </a:r>
          </a:p>
          <a:p>
            <a:endParaRPr lang="fr-FR" b="1" dirty="0"/>
          </a:p>
        </p:txBody>
      </p:sp>
      <p:sp>
        <p:nvSpPr>
          <p:cNvPr id="7" name="Rectangle 6"/>
          <p:cNvSpPr/>
          <p:nvPr/>
        </p:nvSpPr>
        <p:spPr>
          <a:xfrm>
            <a:off x="4914899" y="41819"/>
            <a:ext cx="2623457"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a:t>
            </a:r>
          </a:p>
          <a:p>
            <a:pPr algn="ctr"/>
            <a:r>
              <a:rPr lang="fr-FR" dirty="0"/>
              <a:t>Généralités distribution</a:t>
            </a:r>
          </a:p>
        </p:txBody>
      </p:sp>
    </p:spTree>
    <p:extLst>
      <p:ext uri="{BB962C8B-B14F-4D97-AF65-F5344CB8AC3E}">
        <p14:creationId xmlns:p14="http://schemas.microsoft.com/office/powerpoint/2010/main" val="373752120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4544" y="2064337"/>
            <a:ext cx="10961913" cy="461985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b="1" dirty="0"/>
              <a:t>Partie « Génération »</a:t>
            </a:r>
          </a:p>
          <a:p>
            <a:pPr>
              <a:lnSpc>
                <a:spcPct val="150000"/>
              </a:lnSpc>
            </a:pPr>
            <a:r>
              <a:rPr lang="fr-FR" dirty="0"/>
              <a:t>La partie « Génération » est chargée de fournir l'énergie électrique. Ceci est réalisé par : </a:t>
            </a:r>
          </a:p>
          <a:p>
            <a:pPr marL="285750" indent="-285750">
              <a:lnSpc>
                <a:spcPct val="150000"/>
              </a:lnSpc>
              <a:buFont typeface="Arial" panose="020B0604020202020204" pitchFamily="34" charset="0"/>
              <a:buChar char="•"/>
            </a:pPr>
            <a:r>
              <a:rPr lang="fr-FR" b="1" dirty="0"/>
              <a:t>les génératrices </a:t>
            </a:r>
            <a:r>
              <a:rPr lang="fr-FR" dirty="0"/>
              <a:t>ou les alternateurs principaux entraînés par les moteurs (au sol ou en vol) ;</a:t>
            </a:r>
          </a:p>
          <a:p>
            <a:pPr marL="285750" indent="-285750">
              <a:lnSpc>
                <a:spcPct val="150000"/>
              </a:lnSpc>
              <a:buFont typeface="Arial" panose="020B0604020202020204" pitchFamily="34" charset="0"/>
              <a:buChar char="•"/>
            </a:pPr>
            <a:r>
              <a:rPr lang="fr-FR" dirty="0"/>
              <a:t>le </a:t>
            </a:r>
            <a:r>
              <a:rPr lang="fr-FR" b="1" dirty="0"/>
              <a:t>groupe de parc GPU </a:t>
            </a:r>
            <a:r>
              <a:rPr lang="fr-FR" dirty="0"/>
              <a:t>(Ground Power Unit), qui est chargé d'alimenter l'aéronef au sol en remplacement de la génération principale ;</a:t>
            </a:r>
          </a:p>
          <a:p>
            <a:pPr marL="285750" indent="-285750">
              <a:lnSpc>
                <a:spcPct val="150000"/>
              </a:lnSpc>
              <a:buFont typeface="Arial" panose="020B0604020202020204" pitchFamily="34" charset="0"/>
              <a:buChar char="•"/>
            </a:pPr>
            <a:r>
              <a:rPr lang="fr-FR" b="1" dirty="0"/>
              <a:t>l'APU (</a:t>
            </a:r>
            <a:r>
              <a:rPr lang="fr-FR" b="1" dirty="0" err="1"/>
              <a:t>Auxiliary</a:t>
            </a:r>
            <a:r>
              <a:rPr lang="fr-FR" b="1" dirty="0"/>
              <a:t> Power Unit)</a:t>
            </a:r>
            <a:r>
              <a:rPr lang="fr-FR" dirty="0"/>
              <a:t>, qui peut alimenter l'aéronef au sol en absence de GPU ou en vol dans certains cas ; notons qu'on ne peut pas alimenter le même réseau de bord simultanément par l'APU et le GPU ;</a:t>
            </a:r>
          </a:p>
          <a:p>
            <a:pPr marL="285750" indent="-285750">
              <a:lnSpc>
                <a:spcPct val="150000"/>
              </a:lnSpc>
              <a:buFont typeface="Arial" panose="020B0604020202020204" pitchFamily="34" charset="0"/>
              <a:buChar char="•"/>
            </a:pPr>
            <a:r>
              <a:rPr lang="fr-FR" b="1" dirty="0"/>
              <a:t>la batterie</a:t>
            </a:r>
            <a:r>
              <a:rPr lang="fr-FR" dirty="0"/>
              <a:t> au sol (pour certaines opérations) ou en vol (en secours) en cas de perte de toute la génération principale ;</a:t>
            </a:r>
          </a:p>
          <a:p>
            <a:pPr marL="285750" indent="-285750">
              <a:lnSpc>
                <a:spcPct val="150000"/>
              </a:lnSpc>
              <a:buFont typeface="Arial" panose="020B0604020202020204" pitchFamily="34" charset="0"/>
              <a:buChar char="•"/>
            </a:pPr>
            <a:r>
              <a:rPr lang="fr-FR" b="1" dirty="0"/>
              <a:t>des sources de secours</a:t>
            </a:r>
            <a:r>
              <a:rPr lang="fr-FR" dirty="0"/>
              <a:t> basées sur des générateurs entraînés par un système de moteur </a:t>
            </a:r>
            <a:r>
              <a:rPr lang="fr-FR" dirty="0" err="1"/>
              <a:t>hydaulique</a:t>
            </a:r>
            <a:r>
              <a:rPr lang="fr-FR" dirty="0"/>
              <a:t> ou une RAT.</a:t>
            </a:r>
          </a:p>
          <a:p>
            <a:pPr>
              <a:lnSpc>
                <a:spcPct val="150000"/>
              </a:lnSpc>
            </a:pPr>
            <a:r>
              <a:rPr lang="fr-FR" dirty="0"/>
              <a:t>Leur sont associés des organes de commande, de contrôle et de protection.</a:t>
            </a:r>
          </a:p>
        </p:txBody>
      </p:sp>
      <p:sp>
        <p:nvSpPr>
          <p:cNvPr id="5" name="Rectangle 4"/>
          <p:cNvSpPr/>
          <p:nvPr/>
        </p:nvSpPr>
        <p:spPr>
          <a:xfrm>
            <a:off x="4761763" y="771675"/>
            <a:ext cx="3315437" cy="369332"/>
          </a:xfrm>
          <a:prstGeom prst="rect">
            <a:avLst/>
          </a:prstGeom>
        </p:spPr>
        <p:txBody>
          <a:bodyPr wrap="square">
            <a:spAutoFit/>
          </a:bodyPr>
          <a:lstStyle/>
          <a:p>
            <a:pPr algn="ctr"/>
            <a:r>
              <a:rPr lang="fr-FR" b="1" dirty="0"/>
              <a:t>Réseau de bord: Organisation</a:t>
            </a:r>
          </a:p>
        </p:txBody>
      </p:sp>
      <p:sp>
        <p:nvSpPr>
          <p:cNvPr id="6" name="Rectangle 5"/>
          <p:cNvSpPr/>
          <p:nvPr/>
        </p:nvSpPr>
        <p:spPr>
          <a:xfrm>
            <a:off x="5018314" y="129431"/>
            <a:ext cx="2623457"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a:t>
            </a:r>
          </a:p>
          <a:p>
            <a:pPr algn="ctr"/>
            <a:r>
              <a:rPr lang="fr-FR" dirty="0"/>
              <a:t>Généralités distribution</a:t>
            </a:r>
          </a:p>
        </p:txBody>
      </p:sp>
      <p:sp>
        <p:nvSpPr>
          <p:cNvPr id="7" name="Rectangle 6"/>
          <p:cNvSpPr/>
          <p:nvPr/>
        </p:nvSpPr>
        <p:spPr>
          <a:xfrm>
            <a:off x="446315" y="1055864"/>
            <a:ext cx="3651420"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Un réseau de bord se découpe en :</a:t>
            </a:r>
          </a:p>
          <a:p>
            <a:pPr marL="285750" indent="-285750">
              <a:buFont typeface="Arial" panose="020B0604020202020204" pitchFamily="34" charset="0"/>
              <a:buChar char="•"/>
            </a:pPr>
            <a:r>
              <a:rPr lang="fr-FR" dirty="0"/>
              <a:t>une partie « Génération » ;</a:t>
            </a:r>
          </a:p>
          <a:p>
            <a:pPr marL="285750" indent="-285750">
              <a:buFont typeface="Arial" panose="020B0604020202020204" pitchFamily="34" charset="0"/>
              <a:buChar char="•"/>
            </a:pPr>
            <a:r>
              <a:rPr lang="fr-FR" dirty="0"/>
              <a:t>une partie « Distribution ».</a:t>
            </a:r>
          </a:p>
        </p:txBody>
      </p:sp>
    </p:spTree>
    <p:extLst>
      <p:ext uri="{BB962C8B-B14F-4D97-AF65-F5344CB8AC3E}">
        <p14:creationId xmlns:p14="http://schemas.microsoft.com/office/powerpoint/2010/main" val="98418589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1887" y="1246102"/>
            <a:ext cx="11800113" cy="21698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b="1" dirty="0"/>
              <a:t>Partie « Distribution »</a:t>
            </a:r>
          </a:p>
          <a:p>
            <a:pPr marL="285750" indent="-285750" algn="just">
              <a:lnSpc>
                <a:spcPct val="150000"/>
              </a:lnSpc>
              <a:buFont typeface="Arial" panose="020B0604020202020204" pitchFamily="34" charset="0"/>
              <a:buChar char="•"/>
            </a:pPr>
            <a:r>
              <a:rPr lang="fr-FR" dirty="0"/>
              <a:t>La partie « Distribution » délivre l'énergie électrique à travers des bus aux servitudes de bord (phares, moteurs électriques, etc.) avec un ordre de priorité. </a:t>
            </a:r>
          </a:p>
          <a:p>
            <a:pPr marL="285750" indent="-285750" algn="just">
              <a:lnSpc>
                <a:spcPct val="150000"/>
              </a:lnSpc>
              <a:buFont typeface="Arial" panose="020B0604020202020204" pitchFamily="34" charset="0"/>
              <a:buChar char="•"/>
            </a:pPr>
            <a:r>
              <a:rPr lang="fr-FR" dirty="0"/>
              <a:t>Leur sont associés des organes de commande, de contrôle et de protection (fusibles ou disjoncteurs).</a:t>
            </a:r>
          </a:p>
          <a:p>
            <a:pPr marL="285750" indent="-285750" algn="just">
              <a:lnSpc>
                <a:spcPct val="150000"/>
              </a:lnSpc>
              <a:buFont typeface="Arial" panose="020B0604020202020204" pitchFamily="34" charset="0"/>
              <a:buChar char="•"/>
            </a:pPr>
            <a:r>
              <a:rPr lang="fr-FR" dirty="0"/>
              <a:t>Les servitudes sont connectées en parallèle, de sorte que la panne d'une servitude n'entraîne pas la panne des autres.</a:t>
            </a:r>
          </a:p>
        </p:txBody>
      </p:sp>
      <p:sp>
        <p:nvSpPr>
          <p:cNvPr id="5" name="Rectangle 4"/>
          <p:cNvSpPr/>
          <p:nvPr/>
        </p:nvSpPr>
        <p:spPr>
          <a:xfrm>
            <a:off x="4761763" y="771675"/>
            <a:ext cx="3315437" cy="369332"/>
          </a:xfrm>
          <a:prstGeom prst="rect">
            <a:avLst/>
          </a:prstGeom>
        </p:spPr>
        <p:txBody>
          <a:bodyPr wrap="square">
            <a:spAutoFit/>
          </a:bodyPr>
          <a:lstStyle/>
          <a:p>
            <a:pPr algn="ctr"/>
            <a:r>
              <a:rPr lang="fr-FR" b="1" dirty="0"/>
              <a:t>Réseau de bord: Organisation</a:t>
            </a:r>
          </a:p>
        </p:txBody>
      </p:sp>
      <p:sp>
        <p:nvSpPr>
          <p:cNvPr id="6" name="Rectangle 5"/>
          <p:cNvSpPr/>
          <p:nvPr/>
        </p:nvSpPr>
        <p:spPr>
          <a:xfrm>
            <a:off x="5018314" y="129431"/>
            <a:ext cx="2623457"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a:t>
            </a:r>
          </a:p>
          <a:p>
            <a:pPr algn="ctr"/>
            <a:r>
              <a:rPr lang="fr-FR" dirty="0"/>
              <a:t>Généralités distribution</a:t>
            </a:r>
          </a:p>
        </p:txBody>
      </p:sp>
    </p:spTree>
    <p:extLst>
      <p:ext uri="{BB962C8B-B14F-4D97-AF65-F5344CB8AC3E}">
        <p14:creationId xmlns:p14="http://schemas.microsoft.com/office/powerpoint/2010/main" val="353142398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p:cNvPicPr>
            <a:picLocks noGrp="1" noChangeAspect="1"/>
          </p:cNvPicPr>
          <p:nvPr>
            <p:ph idx="1"/>
          </p:nvPr>
        </p:nvPicPr>
        <p:blipFill>
          <a:blip r:embed="rId2"/>
          <a:stretch>
            <a:fillRect/>
          </a:stretch>
        </p:blipFill>
        <p:spPr>
          <a:xfrm>
            <a:off x="2601686" y="1251648"/>
            <a:ext cx="7582320" cy="3156151"/>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4761763" y="771675"/>
            <a:ext cx="3315437" cy="369332"/>
          </a:xfrm>
          <a:prstGeom prst="rect">
            <a:avLst/>
          </a:prstGeom>
        </p:spPr>
        <p:txBody>
          <a:bodyPr wrap="square">
            <a:spAutoFit/>
          </a:bodyPr>
          <a:lstStyle/>
          <a:p>
            <a:r>
              <a:rPr lang="fr-FR" b="1" dirty="0"/>
              <a:t>Circuit bipolaire ou </a:t>
            </a:r>
            <a:r>
              <a:rPr lang="fr-FR" b="1" dirty="0" err="1"/>
              <a:t>monopolaire</a:t>
            </a:r>
            <a:endParaRPr lang="fr-FR" b="1" dirty="0"/>
          </a:p>
        </p:txBody>
      </p:sp>
      <p:sp>
        <p:nvSpPr>
          <p:cNvPr id="5" name="Rectangle 4"/>
          <p:cNvSpPr/>
          <p:nvPr/>
        </p:nvSpPr>
        <p:spPr>
          <a:xfrm>
            <a:off x="5018314" y="129431"/>
            <a:ext cx="2623457"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a:t>
            </a:r>
          </a:p>
          <a:p>
            <a:pPr algn="ctr"/>
            <a:r>
              <a:rPr lang="fr-FR" dirty="0"/>
              <a:t>Généralités distribution</a:t>
            </a:r>
          </a:p>
        </p:txBody>
      </p:sp>
      <p:sp>
        <p:nvSpPr>
          <p:cNvPr id="6" name="Rectangle 5"/>
          <p:cNvSpPr/>
          <p:nvPr/>
        </p:nvSpPr>
        <p:spPr>
          <a:xfrm>
            <a:off x="176893" y="4639112"/>
            <a:ext cx="11576958" cy="171136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Sur un avion bois et toile, il faut un conducteur aller et un conducteur retour (circuit bipolaire), </a:t>
            </a:r>
          </a:p>
          <a:p>
            <a:pPr marL="285750" indent="-285750" algn="just">
              <a:lnSpc>
                <a:spcPct val="150000"/>
              </a:lnSpc>
              <a:buFont typeface="Arial" panose="020B0604020202020204" pitchFamily="34" charset="0"/>
              <a:buChar char="•"/>
            </a:pPr>
            <a:r>
              <a:rPr lang="fr-FR" dirty="0"/>
              <a:t>sur un avion métallique, on peut se servir de la carcasse de l'avion comme fil retour (circuit </a:t>
            </a:r>
            <a:r>
              <a:rPr lang="fr-FR" dirty="0" err="1"/>
              <a:t>monopolaire</a:t>
            </a:r>
            <a:r>
              <a:rPr lang="fr-FR" dirty="0"/>
              <a:t>).</a:t>
            </a:r>
          </a:p>
          <a:p>
            <a:pPr marL="285750" indent="-285750" algn="just">
              <a:lnSpc>
                <a:spcPct val="150000"/>
              </a:lnSpc>
              <a:buFont typeface="Arial" panose="020B0604020202020204" pitchFamily="34" charset="0"/>
              <a:buChar char="•"/>
            </a:pPr>
            <a:r>
              <a:rPr lang="fr-FR" dirty="0"/>
              <a:t>Ceci facilite la recherche de panne (coupure ou court-circuit sur un seul fil) et limite la possibilité de court-circuit tout en créant un gain de poids et de coût. Cela facilite aussi les opérations de métallisation.</a:t>
            </a:r>
          </a:p>
        </p:txBody>
      </p:sp>
    </p:spTree>
    <p:extLst>
      <p:ext uri="{BB962C8B-B14F-4D97-AF65-F5344CB8AC3E}">
        <p14:creationId xmlns:p14="http://schemas.microsoft.com/office/powerpoint/2010/main" val="361825512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p:cNvPicPr>
            <a:picLocks noGrp="1" noChangeAspect="1"/>
          </p:cNvPicPr>
          <p:nvPr>
            <p:ph idx="1"/>
          </p:nvPr>
        </p:nvPicPr>
        <p:blipFill>
          <a:blip r:embed="rId2"/>
          <a:stretch>
            <a:fillRect/>
          </a:stretch>
        </p:blipFill>
        <p:spPr>
          <a:xfrm>
            <a:off x="2754514" y="1279563"/>
            <a:ext cx="6966001" cy="2809120"/>
          </a:xfrm>
          <a:prstGeom prst="rect">
            <a:avLst/>
          </a:prstGeom>
        </p:spPr>
      </p:pic>
      <p:sp>
        <p:nvSpPr>
          <p:cNvPr id="4" name="Rectangle 3"/>
          <p:cNvSpPr/>
          <p:nvPr/>
        </p:nvSpPr>
        <p:spPr>
          <a:xfrm>
            <a:off x="429985" y="4490667"/>
            <a:ext cx="11615057" cy="171136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Dans la plupart des cas, les générateurs ne sont pas reliés directement aux servitudes. </a:t>
            </a:r>
          </a:p>
          <a:p>
            <a:pPr marL="285750" indent="-285750">
              <a:lnSpc>
                <a:spcPct val="150000"/>
              </a:lnSpc>
              <a:buFont typeface="Arial" panose="020B0604020202020204" pitchFamily="34" charset="0"/>
              <a:buChar char="•"/>
            </a:pPr>
            <a:r>
              <a:rPr lang="fr-FR" dirty="0"/>
              <a:t>Le (les) générateur(s) est (sont) reliée(s) à une barre bus distribuant l'énergie aux servitudes.</a:t>
            </a:r>
          </a:p>
          <a:p>
            <a:pPr marL="285750" indent="-285750">
              <a:lnSpc>
                <a:spcPct val="150000"/>
              </a:lnSpc>
              <a:buFont typeface="Arial" panose="020B0604020202020204" pitchFamily="34" charset="0"/>
              <a:buChar char="•"/>
            </a:pPr>
            <a:r>
              <a:rPr lang="fr-FR" dirty="0"/>
              <a:t>Une barre bus est un composant métallique monté sur un support isolant.</a:t>
            </a:r>
          </a:p>
          <a:p>
            <a:pPr marL="285750" indent="-285750">
              <a:lnSpc>
                <a:spcPct val="150000"/>
              </a:lnSpc>
              <a:buFont typeface="Arial" panose="020B0604020202020204" pitchFamily="34" charset="0"/>
              <a:buChar char="•"/>
            </a:pPr>
            <a:r>
              <a:rPr lang="fr-FR" dirty="0"/>
              <a:t>La partie métallique possède de nombreuses connexions permettant d'interconnecter la génération avec les servitudes.</a:t>
            </a:r>
          </a:p>
        </p:txBody>
      </p:sp>
      <p:sp>
        <p:nvSpPr>
          <p:cNvPr id="5" name="Rectangle 4"/>
          <p:cNvSpPr/>
          <p:nvPr/>
        </p:nvSpPr>
        <p:spPr>
          <a:xfrm>
            <a:off x="5325466" y="775762"/>
            <a:ext cx="2009151" cy="369332"/>
          </a:xfrm>
          <a:prstGeom prst="rect">
            <a:avLst/>
          </a:prstGeom>
        </p:spPr>
        <p:txBody>
          <a:bodyPr wrap="square">
            <a:spAutoFit/>
          </a:bodyPr>
          <a:lstStyle/>
          <a:p>
            <a:r>
              <a:rPr lang="fr-FR" b="1" dirty="0"/>
              <a:t>Bus d'alimentation</a:t>
            </a:r>
          </a:p>
        </p:txBody>
      </p:sp>
      <p:sp>
        <p:nvSpPr>
          <p:cNvPr id="6" name="Rectangle 5"/>
          <p:cNvSpPr/>
          <p:nvPr/>
        </p:nvSpPr>
        <p:spPr>
          <a:xfrm>
            <a:off x="5018314" y="129431"/>
            <a:ext cx="2623457"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a:t>
            </a:r>
          </a:p>
          <a:p>
            <a:pPr algn="ctr"/>
            <a:r>
              <a:rPr lang="fr-FR" dirty="0"/>
              <a:t>Généralités distribution</a:t>
            </a:r>
          </a:p>
        </p:txBody>
      </p:sp>
    </p:spTree>
    <p:extLst>
      <p:ext uri="{BB962C8B-B14F-4D97-AF65-F5344CB8AC3E}">
        <p14:creationId xmlns:p14="http://schemas.microsoft.com/office/powerpoint/2010/main" val="1608703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5920406" y="3795643"/>
            <a:ext cx="6130080" cy="2661680"/>
          </a:xfrm>
          <a:prstGeom prst="rect">
            <a:avLst/>
          </a:prstGeom>
        </p:spPr>
      </p:pic>
      <p:sp>
        <p:nvSpPr>
          <p:cNvPr id="5" name="Rectangle 4"/>
          <p:cNvSpPr/>
          <p:nvPr/>
        </p:nvSpPr>
        <p:spPr>
          <a:xfrm>
            <a:off x="326571" y="1126912"/>
            <a:ext cx="11723915" cy="258532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Les avions sont donc équipés de </a:t>
            </a:r>
            <a:r>
              <a:rPr lang="fr-FR" dirty="0" err="1"/>
              <a:t>déperditeurs</a:t>
            </a:r>
            <a:r>
              <a:rPr lang="fr-FR" dirty="0"/>
              <a:t> de potentiel (ou </a:t>
            </a:r>
            <a:r>
              <a:rPr lang="fr-FR" dirty="0" err="1"/>
              <a:t>déperditeurs</a:t>
            </a:r>
            <a:r>
              <a:rPr lang="fr-FR" dirty="0"/>
              <a:t> statiques).</a:t>
            </a:r>
          </a:p>
          <a:p>
            <a:pPr marL="285750" indent="-285750">
              <a:lnSpc>
                <a:spcPct val="150000"/>
              </a:lnSpc>
              <a:buFont typeface="Arial" panose="020B0604020202020204" pitchFamily="34" charset="0"/>
              <a:buChar char="•"/>
            </a:pPr>
            <a:r>
              <a:rPr lang="fr-FR" dirty="0"/>
              <a:t>Les </a:t>
            </a:r>
            <a:r>
              <a:rPr lang="fr-FR" dirty="0" err="1"/>
              <a:t>déperditeurs</a:t>
            </a:r>
            <a:r>
              <a:rPr lang="fr-FR" dirty="0"/>
              <a:t> sont des objets pointus placés à des endroits stratégiques (saumons d'ailes, profondeur, direction) </a:t>
            </a:r>
          </a:p>
          <a:p>
            <a:pPr marL="285750" indent="-285750">
              <a:lnSpc>
                <a:spcPct val="150000"/>
              </a:lnSpc>
              <a:buFont typeface="Arial" panose="020B0604020202020204" pitchFamily="34" charset="0"/>
              <a:buChar char="•"/>
            </a:pPr>
            <a:r>
              <a:rPr lang="fr-FR" dirty="0"/>
              <a:t>ils permettent l'accumulation et la dissolution dans l'atmosphère de l'électricité statique sans danger pour les équipements de l'aéronef.</a:t>
            </a:r>
          </a:p>
          <a:p>
            <a:pPr marL="285750" indent="-285750">
              <a:lnSpc>
                <a:spcPct val="150000"/>
              </a:lnSpc>
              <a:buFont typeface="Arial" panose="020B0604020202020204" pitchFamily="34" charset="0"/>
              <a:buChar char="•"/>
            </a:pPr>
            <a:r>
              <a:rPr lang="fr-FR" dirty="0"/>
              <a:t>Leur rôle est de limiter le potentiel de l'avion et de canaliser les phénomènes d'effluves (décharges électrostatiques)</a:t>
            </a:r>
          </a:p>
          <a:p>
            <a:pPr marL="285750" indent="-285750">
              <a:lnSpc>
                <a:spcPct val="150000"/>
              </a:lnSpc>
              <a:buFont typeface="Arial" panose="020B0604020202020204" pitchFamily="34" charset="0"/>
              <a:buChar char="•"/>
            </a:pPr>
            <a:r>
              <a:rPr lang="fr-FR" dirty="0"/>
              <a:t>il limitent ainsi les interférences avec les équipements radio.</a:t>
            </a:r>
          </a:p>
        </p:txBody>
      </p:sp>
      <p:sp>
        <p:nvSpPr>
          <p:cNvPr id="6" name="Rectangle 5"/>
          <p:cNvSpPr/>
          <p:nvPr/>
        </p:nvSpPr>
        <p:spPr>
          <a:xfrm>
            <a:off x="4607526" y="674172"/>
            <a:ext cx="2310761" cy="369332"/>
          </a:xfrm>
          <a:prstGeom prst="rect">
            <a:avLst/>
          </a:prstGeom>
        </p:spPr>
        <p:txBody>
          <a:bodyPr wrap="none">
            <a:spAutoFit/>
          </a:bodyPr>
          <a:lstStyle/>
          <a:p>
            <a:r>
              <a:rPr lang="fr-FR" dirty="0" err="1"/>
              <a:t>Déperditeurs</a:t>
            </a:r>
            <a:r>
              <a:rPr lang="fr-FR" dirty="0"/>
              <a:t> statiques</a:t>
            </a:r>
          </a:p>
        </p:txBody>
      </p:sp>
      <p:sp>
        <p:nvSpPr>
          <p:cNvPr id="7" name="Rectangle 6"/>
          <p:cNvSpPr/>
          <p:nvPr/>
        </p:nvSpPr>
        <p:spPr>
          <a:xfrm>
            <a:off x="5133428" y="85772"/>
            <a:ext cx="192514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Electricité statique</a:t>
            </a:r>
          </a:p>
        </p:txBody>
      </p:sp>
      <p:sp>
        <p:nvSpPr>
          <p:cNvPr id="8" name="Rectangle 7"/>
          <p:cNvSpPr/>
          <p:nvPr/>
        </p:nvSpPr>
        <p:spPr>
          <a:xfrm>
            <a:off x="326571" y="4664818"/>
            <a:ext cx="5246913"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Le nombre de </a:t>
            </a:r>
            <a:r>
              <a:rPr lang="fr-FR" dirty="0" err="1"/>
              <a:t>déperditeurs</a:t>
            </a:r>
            <a:r>
              <a:rPr lang="fr-FR" dirty="0"/>
              <a:t> de potentiel sur un avion est réglementaire, et ce nombre doit être vérifié avant le vol.</a:t>
            </a:r>
          </a:p>
        </p:txBody>
      </p:sp>
    </p:spTree>
    <p:extLst>
      <p:ext uri="{BB962C8B-B14F-4D97-AF65-F5344CB8AC3E}">
        <p14:creationId xmlns:p14="http://schemas.microsoft.com/office/powerpoint/2010/main" val="292209047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3914" y="1344877"/>
            <a:ext cx="7347857" cy="50783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Il existe de nombreuses bus sur un aéronef. Toutes les servitudes ne sont pas connectées à la même barre bus.</a:t>
            </a:r>
          </a:p>
          <a:p>
            <a:pPr marL="285750" indent="-285750">
              <a:buFont typeface="Arial" panose="020B0604020202020204" pitchFamily="34" charset="0"/>
              <a:buChar char="•"/>
            </a:pPr>
            <a:r>
              <a:rPr lang="fr-FR" dirty="0"/>
              <a:t>La distribution doit être organisée de façon à :</a:t>
            </a:r>
          </a:p>
          <a:p>
            <a:pPr marL="742950" lvl="1" indent="-285750">
              <a:buFont typeface="Courier New" panose="02070309020205020404" pitchFamily="49" charset="0"/>
              <a:buChar char="o"/>
            </a:pPr>
            <a:r>
              <a:rPr lang="fr-FR" dirty="0"/>
              <a:t>minimiser les risques d'incendie (protections) ;</a:t>
            </a:r>
          </a:p>
          <a:p>
            <a:pPr marL="742950" lvl="1" indent="-285750">
              <a:buFont typeface="Courier New" panose="02070309020205020404" pitchFamily="49" charset="0"/>
              <a:buChar char="o"/>
            </a:pPr>
            <a:r>
              <a:rPr lang="fr-FR" dirty="0"/>
              <a:t>faire en sorte que la panne d'une servitude ne prive pas les autres d'alimentation ; </a:t>
            </a:r>
          </a:p>
          <a:p>
            <a:pPr marL="742950" lvl="1" indent="-285750">
              <a:buFont typeface="Courier New" panose="02070309020205020404" pitchFamily="49" charset="0"/>
              <a:buChar char="o"/>
            </a:pPr>
            <a:r>
              <a:rPr lang="fr-FR" dirty="0"/>
              <a:t>la panne d'une génération doit permettre la poursuite du vol ;</a:t>
            </a:r>
          </a:p>
          <a:p>
            <a:pPr marL="742950" lvl="1" indent="-285750">
              <a:buFont typeface="Courier New" panose="02070309020205020404" pitchFamily="49" charset="0"/>
              <a:buChar char="o"/>
            </a:pPr>
            <a:r>
              <a:rPr lang="fr-FR" dirty="0"/>
              <a:t>la panne de toute la génération doit permettre l'alimentation d'éléments vitaux.</a:t>
            </a:r>
          </a:p>
          <a:p>
            <a:pPr marL="285750" indent="-285750">
              <a:buFont typeface="Arial" panose="020B0604020202020204" pitchFamily="34" charset="0"/>
              <a:buChar char="•"/>
            </a:pPr>
            <a:r>
              <a:rPr lang="fr-FR" dirty="0"/>
              <a:t>Les servitudes sont regroupées en trois grandes catégories :</a:t>
            </a:r>
          </a:p>
          <a:p>
            <a:pPr marL="742950" lvl="1" indent="-285750">
              <a:buFont typeface="Courier New" panose="02070309020205020404" pitchFamily="49" charset="0"/>
              <a:buChar char="o"/>
            </a:pPr>
            <a:r>
              <a:rPr lang="fr-FR" dirty="0"/>
              <a:t>vitales ; </a:t>
            </a:r>
          </a:p>
          <a:p>
            <a:pPr marL="742950" lvl="1" indent="-285750">
              <a:buFont typeface="Courier New" panose="02070309020205020404" pitchFamily="49" charset="0"/>
              <a:buChar char="o"/>
            </a:pPr>
            <a:r>
              <a:rPr lang="fr-FR" dirty="0"/>
              <a:t>essentielles ; </a:t>
            </a:r>
          </a:p>
          <a:p>
            <a:pPr marL="742950" lvl="1" indent="-285750">
              <a:buFont typeface="Courier New" panose="02070309020205020404" pitchFamily="49" charset="0"/>
              <a:buChar char="o"/>
            </a:pPr>
            <a:r>
              <a:rPr lang="fr-FR" dirty="0"/>
              <a:t>non essentielles.</a:t>
            </a:r>
          </a:p>
          <a:p>
            <a:pPr marL="285750" indent="-285750">
              <a:buFont typeface="Arial" panose="020B0604020202020204" pitchFamily="34" charset="0"/>
              <a:buChar char="•"/>
            </a:pPr>
            <a:r>
              <a:rPr lang="fr-FR" dirty="0"/>
              <a:t>Rappelons que le courant de retour des servitudes revient aux générateurs par la structure avion, d'où l'importance d'une bonne métallisation.</a:t>
            </a:r>
          </a:p>
          <a:p>
            <a:pPr marL="285750" indent="-285750">
              <a:buFont typeface="Arial" panose="020B0604020202020204" pitchFamily="34" charset="0"/>
              <a:buChar char="•"/>
            </a:pPr>
            <a:r>
              <a:rPr lang="fr-FR" dirty="0"/>
              <a:t>Les servitudes sont reliées par catégories à des bus qui ont une priorité d'alimentation selon les servitudes qui leurs sont reliées.</a:t>
            </a:r>
          </a:p>
        </p:txBody>
      </p:sp>
      <p:sp>
        <p:nvSpPr>
          <p:cNvPr id="5" name="Rectangle 4"/>
          <p:cNvSpPr/>
          <p:nvPr/>
        </p:nvSpPr>
        <p:spPr>
          <a:xfrm>
            <a:off x="5325466" y="775762"/>
            <a:ext cx="2009151" cy="369332"/>
          </a:xfrm>
          <a:prstGeom prst="rect">
            <a:avLst/>
          </a:prstGeom>
        </p:spPr>
        <p:txBody>
          <a:bodyPr wrap="square">
            <a:spAutoFit/>
          </a:bodyPr>
          <a:lstStyle/>
          <a:p>
            <a:r>
              <a:rPr lang="fr-FR" b="1" dirty="0"/>
              <a:t>Bus d'alimentation</a:t>
            </a:r>
          </a:p>
        </p:txBody>
      </p:sp>
      <p:sp>
        <p:nvSpPr>
          <p:cNvPr id="6" name="Rectangle 5"/>
          <p:cNvSpPr/>
          <p:nvPr/>
        </p:nvSpPr>
        <p:spPr>
          <a:xfrm>
            <a:off x="5018314" y="129431"/>
            <a:ext cx="2623457"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a:t>
            </a:r>
          </a:p>
          <a:p>
            <a:pPr algn="ctr"/>
            <a:r>
              <a:rPr lang="fr-FR" dirty="0"/>
              <a:t>Généralités distribution</a:t>
            </a:r>
          </a:p>
        </p:txBody>
      </p:sp>
      <p:pic>
        <p:nvPicPr>
          <p:cNvPr id="7" name="Espace réservé du contenu 6"/>
          <p:cNvPicPr>
            <a:picLocks noGrp="1" noChangeAspect="1"/>
          </p:cNvPicPr>
          <p:nvPr>
            <p:ph idx="1"/>
          </p:nvPr>
        </p:nvPicPr>
        <p:blipFill rotWithShape="1">
          <a:blip r:embed="rId2"/>
          <a:srcRect l="44380"/>
          <a:stretch/>
        </p:blipFill>
        <p:spPr>
          <a:xfrm>
            <a:off x="8109857" y="1344877"/>
            <a:ext cx="3874458" cy="2809120"/>
          </a:xfrm>
          <a:prstGeom prst="rect">
            <a:avLst/>
          </a:prstGeom>
        </p:spPr>
      </p:pic>
    </p:spTree>
    <p:extLst>
      <p:ext uri="{BB962C8B-B14F-4D97-AF65-F5344CB8AC3E}">
        <p14:creationId xmlns:p14="http://schemas.microsoft.com/office/powerpoint/2010/main" val="10216809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6651171" y="365125"/>
            <a:ext cx="5347419" cy="6429296"/>
          </a:xfrm>
          <a:prstGeom prst="rect">
            <a:avLst/>
          </a:prstGeom>
        </p:spPr>
      </p:pic>
      <p:grpSp>
        <p:nvGrpSpPr>
          <p:cNvPr id="7" name="Groupe 6"/>
          <p:cNvGrpSpPr/>
          <p:nvPr/>
        </p:nvGrpSpPr>
        <p:grpSpPr>
          <a:xfrm>
            <a:off x="1763486" y="260060"/>
            <a:ext cx="2623457" cy="1015663"/>
            <a:chOff x="1763486" y="260060"/>
            <a:chExt cx="2623457" cy="1015663"/>
          </a:xfrm>
        </p:grpSpPr>
        <p:sp>
          <p:nvSpPr>
            <p:cNvPr id="5" name="Rectangle 4"/>
            <p:cNvSpPr/>
            <p:nvPr/>
          </p:nvSpPr>
          <p:spPr>
            <a:xfrm>
              <a:off x="2070638" y="906391"/>
              <a:ext cx="2009151" cy="369332"/>
            </a:xfrm>
            <a:prstGeom prst="rect">
              <a:avLst/>
            </a:prstGeom>
          </p:spPr>
          <p:txBody>
            <a:bodyPr wrap="square">
              <a:spAutoFit/>
            </a:bodyPr>
            <a:lstStyle/>
            <a:p>
              <a:r>
                <a:rPr lang="fr-FR" b="1" dirty="0"/>
                <a:t>Bus d'alimentation</a:t>
              </a:r>
            </a:p>
          </p:txBody>
        </p:sp>
        <p:sp>
          <p:nvSpPr>
            <p:cNvPr id="6" name="Rectangle 5"/>
            <p:cNvSpPr/>
            <p:nvPr/>
          </p:nvSpPr>
          <p:spPr>
            <a:xfrm>
              <a:off x="1763486" y="260060"/>
              <a:ext cx="2623457"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a:t>
              </a:r>
            </a:p>
            <a:p>
              <a:pPr algn="ctr"/>
              <a:r>
                <a:rPr lang="fr-FR" dirty="0"/>
                <a:t>Généralités distribution</a:t>
              </a:r>
            </a:p>
          </p:txBody>
        </p:sp>
      </p:grpSp>
      <p:sp>
        <p:nvSpPr>
          <p:cNvPr id="8" name="Rectangle 7"/>
          <p:cNvSpPr/>
          <p:nvPr/>
        </p:nvSpPr>
        <p:spPr>
          <a:xfrm>
            <a:off x="119742" y="1291533"/>
            <a:ext cx="6422571" cy="452431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Hot bus </a:t>
            </a:r>
            <a:r>
              <a:rPr lang="fr-FR" dirty="0"/>
              <a:t>: </a:t>
            </a:r>
          </a:p>
          <a:p>
            <a:pPr marL="285750" indent="-285750" algn="just">
              <a:buFont typeface="Arial" panose="020B0604020202020204" pitchFamily="34" charset="0"/>
              <a:buChar char="•"/>
            </a:pPr>
            <a:r>
              <a:rPr lang="fr-FR" dirty="0"/>
              <a:t>Reliée directement à la batterie sans aucun moyen de déconnexion: elle reste alimentée dans tous les cas. </a:t>
            </a:r>
          </a:p>
          <a:p>
            <a:pPr marL="285750" indent="-285750" algn="just">
              <a:buFont typeface="Arial" panose="020B0604020202020204" pitchFamily="34" charset="0"/>
              <a:buChar char="•"/>
            </a:pPr>
            <a:r>
              <a:rPr lang="fr-FR" dirty="0"/>
              <a:t>Elle alimente des systèmes ne consommant pas d'énergie mais devant être utilisés même après un accident (par exemple, les percussions des extincteurs incendie).</a:t>
            </a:r>
          </a:p>
          <a:p>
            <a:pPr algn="just"/>
            <a:endParaRPr lang="fr-FR" dirty="0"/>
          </a:p>
          <a:p>
            <a:pPr algn="just"/>
            <a:r>
              <a:rPr lang="fr-FR" b="1" dirty="0"/>
              <a:t>Batterie bus:</a:t>
            </a:r>
          </a:p>
          <a:p>
            <a:pPr marL="285750" indent="-285750" algn="just">
              <a:buFont typeface="Arial" panose="020B0604020202020204" pitchFamily="34" charset="0"/>
              <a:buChar char="•"/>
            </a:pPr>
            <a:r>
              <a:rPr lang="fr-FR" dirty="0"/>
              <a:t>Elle est reliée à la batterie par un contacteur</a:t>
            </a:r>
          </a:p>
          <a:p>
            <a:pPr marL="285750" indent="-285750" algn="just">
              <a:buFont typeface="Arial" panose="020B0604020202020204" pitchFamily="34" charset="0"/>
              <a:buChar char="•"/>
            </a:pPr>
            <a:r>
              <a:rPr lang="fr-FR" dirty="0"/>
              <a:t>peut alimenter la totalité du réseau DC.</a:t>
            </a:r>
          </a:p>
          <a:p>
            <a:pPr algn="just"/>
            <a:endParaRPr lang="fr-FR" dirty="0"/>
          </a:p>
          <a:p>
            <a:pPr algn="just"/>
            <a:r>
              <a:rPr lang="fr-FR" b="1" dirty="0"/>
              <a:t>Emergency bus</a:t>
            </a:r>
            <a:r>
              <a:rPr lang="fr-FR" dirty="0"/>
              <a:t>:</a:t>
            </a:r>
          </a:p>
          <a:p>
            <a:pPr marL="285750" indent="-285750" algn="just">
              <a:buFont typeface="Arial" panose="020B0604020202020204" pitchFamily="34" charset="0"/>
              <a:buChar char="•"/>
            </a:pPr>
            <a:r>
              <a:rPr lang="fr-FR" dirty="0"/>
              <a:t>N'existe pas toujours physiquement. </a:t>
            </a:r>
          </a:p>
          <a:p>
            <a:pPr marL="285750" indent="-285750" algn="just">
              <a:buFont typeface="Arial" panose="020B0604020202020204" pitchFamily="34" charset="0"/>
              <a:buChar char="•"/>
            </a:pPr>
            <a:r>
              <a:rPr lang="fr-FR" dirty="0"/>
              <a:t>C'est en fait une partie de la batterie bus </a:t>
            </a:r>
          </a:p>
          <a:p>
            <a:pPr marL="285750" indent="-285750" algn="just">
              <a:buFont typeface="Arial" panose="020B0604020202020204" pitchFamily="34" charset="0"/>
              <a:buChar char="•"/>
            </a:pPr>
            <a:r>
              <a:rPr lang="fr-FR" dirty="0"/>
              <a:t>alimente un minimum d'équipements </a:t>
            </a:r>
            <a:r>
              <a:rPr lang="fr-FR" b="1" dirty="0"/>
              <a:t>vitaux</a:t>
            </a:r>
            <a:r>
              <a:rPr lang="fr-FR" dirty="0"/>
              <a:t> non délestables et nécessaires pour la conduite du vol en emergency (30 min).</a:t>
            </a:r>
          </a:p>
        </p:txBody>
      </p:sp>
    </p:spTree>
    <p:extLst>
      <p:ext uri="{BB962C8B-B14F-4D97-AF65-F5344CB8AC3E}">
        <p14:creationId xmlns:p14="http://schemas.microsoft.com/office/powerpoint/2010/main" val="400492817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6651171" y="365125"/>
            <a:ext cx="5347419" cy="6429296"/>
          </a:xfrm>
          <a:prstGeom prst="rect">
            <a:avLst/>
          </a:prstGeom>
        </p:spPr>
      </p:pic>
      <p:grpSp>
        <p:nvGrpSpPr>
          <p:cNvPr id="7" name="Groupe 6"/>
          <p:cNvGrpSpPr/>
          <p:nvPr/>
        </p:nvGrpSpPr>
        <p:grpSpPr>
          <a:xfrm>
            <a:off x="1763486" y="260060"/>
            <a:ext cx="2623457" cy="1015663"/>
            <a:chOff x="1763486" y="260060"/>
            <a:chExt cx="2623457" cy="1015663"/>
          </a:xfrm>
        </p:grpSpPr>
        <p:sp>
          <p:nvSpPr>
            <p:cNvPr id="5" name="Rectangle 4"/>
            <p:cNvSpPr/>
            <p:nvPr/>
          </p:nvSpPr>
          <p:spPr>
            <a:xfrm>
              <a:off x="2070638" y="906391"/>
              <a:ext cx="2009151" cy="369332"/>
            </a:xfrm>
            <a:prstGeom prst="rect">
              <a:avLst/>
            </a:prstGeom>
          </p:spPr>
          <p:txBody>
            <a:bodyPr wrap="square">
              <a:spAutoFit/>
            </a:bodyPr>
            <a:lstStyle/>
            <a:p>
              <a:r>
                <a:rPr lang="fr-FR" b="1" dirty="0"/>
                <a:t>Bus d'alimentation</a:t>
              </a:r>
            </a:p>
          </p:txBody>
        </p:sp>
        <p:sp>
          <p:nvSpPr>
            <p:cNvPr id="6" name="Rectangle 5"/>
            <p:cNvSpPr/>
            <p:nvPr/>
          </p:nvSpPr>
          <p:spPr>
            <a:xfrm>
              <a:off x="1763486" y="260060"/>
              <a:ext cx="2623457"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a:t>
              </a:r>
            </a:p>
            <a:p>
              <a:pPr algn="ctr"/>
              <a:r>
                <a:rPr lang="fr-FR" dirty="0"/>
                <a:t>Généralités distribution</a:t>
              </a:r>
            </a:p>
          </p:txBody>
        </p:sp>
      </p:grpSp>
      <p:sp>
        <p:nvSpPr>
          <p:cNvPr id="8" name="Rectangle 7"/>
          <p:cNvSpPr/>
          <p:nvPr/>
        </p:nvSpPr>
        <p:spPr>
          <a:xfrm>
            <a:off x="119742" y="1291533"/>
            <a:ext cx="6422571" cy="369331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Bus essentielles</a:t>
            </a:r>
            <a:r>
              <a:rPr lang="fr-FR" dirty="0"/>
              <a:t>:</a:t>
            </a:r>
          </a:p>
          <a:p>
            <a:pPr marL="285750" indent="-285750" algn="just">
              <a:buFont typeface="Arial" panose="020B0604020202020204" pitchFamily="34" charset="0"/>
              <a:buChar char="•"/>
            </a:pPr>
            <a:r>
              <a:rPr lang="fr-FR" dirty="0"/>
              <a:t>Elles alimentent des servitudes qui sont obligatoires lors de la certification de l'aéronef (ED2003-EASA). </a:t>
            </a:r>
          </a:p>
          <a:p>
            <a:pPr marL="285750" indent="-285750" algn="just">
              <a:buFont typeface="Arial" panose="020B0604020202020204" pitchFamily="34" charset="0"/>
              <a:buChar char="•"/>
            </a:pPr>
            <a:r>
              <a:rPr lang="fr-FR" dirty="0"/>
              <a:t>Il existe une bus essentielle DC et une bus AC. </a:t>
            </a:r>
          </a:p>
          <a:p>
            <a:pPr marL="285750" indent="-285750" algn="just">
              <a:buFont typeface="Arial" panose="020B0604020202020204" pitchFamily="34" charset="0"/>
              <a:buChar char="•"/>
            </a:pPr>
            <a:r>
              <a:rPr lang="fr-FR" dirty="0"/>
              <a:t>Ces bus restent alimentées en cas de perte totale d'une génération DC ou AC.</a:t>
            </a:r>
          </a:p>
          <a:p>
            <a:pPr algn="just"/>
            <a:endParaRPr lang="fr-FR" dirty="0"/>
          </a:p>
          <a:p>
            <a:pPr algn="just"/>
            <a:r>
              <a:rPr lang="fr-FR" b="1" dirty="0"/>
              <a:t>Bus principale</a:t>
            </a:r>
            <a:r>
              <a:rPr lang="fr-FR" dirty="0"/>
              <a:t>:</a:t>
            </a:r>
          </a:p>
          <a:p>
            <a:pPr marL="285750" indent="-285750" algn="just">
              <a:buFont typeface="Arial" panose="020B0604020202020204" pitchFamily="34" charset="0"/>
              <a:buChar char="•"/>
            </a:pPr>
            <a:r>
              <a:rPr lang="fr-FR" dirty="0"/>
              <a:t>Elles existent en DC et AC, </a:t>
            </a:r>
          </a:p>
          <a:p>
            <a:pPr marL="285750" indent="-285750" algn="just">
              <a:buFont typeface="Arial" panose="020B0604020202020204" pitchFamily="34" charset="0"/>
              <a:buChar char="•"/>
            </a:pPr>
            <a:r>
              <a:rPr lang="fr-FR" dirty="0"/>
              <a:t>elles alimentent toutes les servitudes qui ne sont ni vitales, ni essentielles. </a:t>
            </a:r>
          </a:p>
          <a:p>
            <a:pPr marL="285750" indent="-285750" algn="just">
              <a:buFont typeface="Arial" panose="020B0604020202020204" pitchFamily="34" charset="0"/>
              <a:buChar char="•"/>
            </a:pPr>
            <a:r>
              <a:rPr lang="fr-FR" dirty="0"/>
              <a:t>Sur le schéma de distribution, elles sont notées « AC BUS x » et « DC BUS x », ou parfois « MAIN BUS x ».</a:t>
            </a:r>
          </a:p>
        </p:txBody>
      </p:sp>
    </p:spTree>
    <p:extLst>
      <p:ext uri="{BB962C8B-B14F-4D97-AF65-F5344CB8AC3E}">
        <p14:creationId xmlns:p14="http://schemas.microsoft.com/office/powerpoint/2010/main" val="34295415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6829" y="1723345"/>
            <a:ext cx="6096000" cy="3139321"/>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gn="just"/>
            <a:r>
              <a:rPr lang="fr-FR" b="1" dirty="0"/>
              <a:t>Bus de couplage: </a:t>
            </a:r>
            <a:r>
              <a:rPr lang="fr-FR" dirty="0"/>
              <a:t>(</a:t>
            </a:r>
            <a:r>
              <a:rPr lang="fr-FR" dirty="0" err="1"/>
              <a:t>Tie</a:t>
            </a:r>
            <a:r>
              <a:rPr lang="fr-FR" dirty="0"/>
              <a:t> Bus).</a:t>
            </a:r>
          </a:p>
          <a:p>
            <a:pPr marL="285750" indent="-285750" algn="just">
              <a:buFont typeface="Arial" panose="020B0604020202020204" pitchFamily="34" charset="0"/>
              <a:buChar char="•"/>
            </a:pPr>
            <a:r>
              <a:rPr lang="fr-FR" dirty="0"/>
              <a:t>Non représentée sur le schéma, qui n'est pas un système à générations couplées, elle relie les deux générateurs qui se partagent la fourniture d'énergie à bord (</a:t>
            </a:r>
            <a:r>
              <a:rPr lang="fr-FR" dirty="0" err="1"/>
              <a:t>load</a:t>
            </a:r>
            <a:r>
              <a:rPr lang="fr-FR" dirty="0"/>
              <a:t> sharing). </a:t>
            </a:r>
          </a:p>
          <a:p>
            <a:pPr marL="285750" indent="-285750" algn="just">
              <a:buFont typeface="Arial" panose="020B0604020202020204" pitchFamily="34" charset="0"/>
              <a:buChar char="•"/>
            </a:pPr>
            <a:r>
              <a:rPr lang="fr-FR" dirty="0"/>
              <a:t>Cette bus n'alimente aucune servitude.</a:t>
            </a:r>
          </a:p>
          <a:p>
            <a:pPr marL="285750" indent="-285750" algn="just">
              <a:buFont typeface="Arial" panose="020B0604020202020204" pitchFamily="34" charset="0"/>
              <a:buChar char="•"/>
            </a:pPr>
            <a:endParaRPr lang="fr-FR" dirty="0"/>
          </a:p>
          <a:p>
            <a:pPr algn="just"/>
            <a:r>
              <a:rPr lang="fr-FR" b="1" dirty="0"/>
              <a:t>Bus de transfert </a:t>
            </a:r>
            <a:r>
              <a:rPr lang="fr-FR" dirty="0"/>
              <a:t>(Transfer Bus):</a:t>
            </a:r>
          </a:p>
          <a:p>
            <a:pPr marL="285750" indent="-285750" algn="just">
              <a:buFont typeface="Arial" panose="020B0604020202020204" pitchFamily="34" charset="0"/>
              <a:buChar char="•"/>
            </a:pPr>
            <a:r>
              <a:rPr lang="fr-FR" dirty="0"/>
              <a:t>Elle existe sur un réseau à générations séparées</a:t>
            </a:r>
          </a:p>
          <a:p>
            <a:pPr marL="285750" indent="-285750" algn="just">
              <a:buFont typeface="Arial" panose="020B0604020202020204" pitchFamily="34" charset="0"/>
              <a:buChar char="•"/>
            </a:pPr>
            <a:r>
              <a:rPr lang="fr-FR" dirty="0"/>
              <a:t>Elle permet, après fermeture des relais de transfert (sur le schéma, BTC - Bus </a:t>
            </a:r>
            <a:r>
              <a:rPr lang="fr-FR" dirty="0" err="1"/>
              <a:t>Tie</a:t>
            </a:r>
            <a:r>
              <a:rPr lang="fr-FR" dirty="0"/>
              <a:t> </a:t>
            </a:r>
            <a:r>
              <a:rPr lang="fr-FR" dirty="0" err="1"/>
              <a:t>Contactor</a:t>
            </a:r>
            <a:r>
              <a:rPr lang="fr-FR" dirty="0"/>
              <a:t>) d'alimenter tout le réseau à partir du seul générateur restant.</a:t>
            </a:r>
          </a:p>
        </p:txBody>
      </p:sp>
      <p:pic>
        <p:nvPicPr>
          <p:cNvPr id="5" name="Espace réservé du contenu 3"/>
          <p:cNvPicPr>
            <a:picLocks noChangeAspect="1"/>
          </p:cNvPicPr>
          <p:nvPr/>
        </p:nvPicPr>
        <p:blipFill>
          <a:blip r:embed="rId2"/>
          <a:stretch>
            <a:fillRect/>
          </a:stretch>
        </p:blipFill>
        <p:spPr>
          <a:xfrm>
            <a:off x="6651171" y="365125"/>
            <a:ext cx="5347419" cy="6429296"/>
          </a:xfrm>
          <a:prstGeom prst="rect">
            <a:avLst/>
          </a:prstGeom>
        </p:spPr>
      </p:pic>
      <p:grpSp>
        <p:nvGrpSpPr>
          <p:cNvPr id="6" name="Groupe 5"/>
          <p:cNvGrpSpPr/>
          <p:nvPr/>
        </p:nvGrpSpPr>
        <p:grpSpPr>
          <a:xfrm>
            <a:off x="1763486" y="260060"/>
            <a:ext cx="2623457" cy="1015663"/>
            <a:chOff x="1763486" y="260060"/>
            <a:chExt cx="2623457" cy="1015663"/>
          </a:xfrm>
        </p:grpSpPr>
        <p:sp>
          <p:nvSpPr>
            <p:cNvPr id="7" name="Rectangle 6"/>
            <p:cNvSpPr/>
            <p:nvPr/>
          </p:nvSpPr>
          <p:spPr>
            <a:xfrm>
              <a:off x="2070638" y="906391"/>
              <a:ext cx="2009151" cy="369332"/>
            </a:xfrm>
            <a:prstGeom prst="rect">
              <a:avLst/>
            </a:prstGeom>
          </p:spPr>
          <p:txBody>
            <a:bodyPr wrap="square">
              <a:spAutoFit/>
            </a:bodyPr>
            <a:lstStyle/>
            <a:p>
              <a:r>
                <a:rPr lang="fr-FR" b="1" dirty="0"/>
                <a:t>Bus d'alimentation</a:t>
              </a:r>
            </a:p>
          </p:txBody>
        </p:sp>
        <p:sp>
          <p:nvSpPr>
            <p:cNvPr id="8" name="Rectangle 7"/>
            <p:cNvSpPr/>
            <p:nvPr/>
          </p:nvSpPr>
          <p:spPr>
            <a:xfrm>
              <a:off x="1763486" y="260060"/>
              <a:ext cx="2623457"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a:t>
              </a:r>
            </a:p>
            <a:p>
              <a:pPr algn="ctr"/>
              <a:r>
                <a:rPr lang="fr-FR" dirty="0"/>
                <a:t>Généralités distribution</a:t>
              </a:r>
            </a:p>
          </p:txBody>
        </p:sp>
      </p:grpSp>
    </p:spTree>
    <p:extLst>
      <p:ext uri="{BB962C8B-B14F-4D97-AF65-F5344CB8AC3E}">
        <p14:creationId xmlns:p14="http://schemas.microsoft.com/office/powerpoint/2010/main" val="34476841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012" y="1292662"/>
            <a:ext cx="7998824" cy="369331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a:t>
            </a:r>
            <a:r>
              <a:rPr lang="fr-FR" b="1" dirty="0"/>
              <a:t>bus sol</a:t>
            </a:r>
            <a:r>
              <a:rPr lang="fr-FR" dirty="0"/>
              <a:t>):  alimenté dès qu'un groupe de parc est branché. </a:t>
            </a:r>
          </a:p>
          <a:p>
            <a:pPr marL="285750" indent="-285750" algn="just">
              <a:buFont typeface="Arial" panose="020B0604020202020204" pitchFamily="34" charset="0"/>
              <a:buChar char="•"/>
            </a:pPr>
            <a:r>
              <a:rPr lang="fr-FR" dirty="0"/>
              <a:t>Elle sert à alimenter des prises pour:  les aspirateurs de nettoyage ou l'éclairage cabine et s'appelle en général ou bus servitude.</a:t>
            </a:r>
          </a:p>
          <a:p>
            <a:pPr marL="285750" indent="-285750" algn="just">
              <a:buFont typeface="Arial" panose="020B0604020202020204" pitchFamily="34" charset="0"/>
              <a:buChar char="•"/>
            </a:pPr>
            <a:endParaRPr lang="fr-FR" dirty="0"/>
          </a:p>
          <a:p>
            <a:pPr marL="285750" indent="-285750" algn="just">
              <a:buFont typeface="Arial" panose="020B0604020202020204" pitchFamily="34" charset="0"/>
              <a:buChar char="•"/>
            </a:pPr>
            <a:r>
              <a:rPr lang="fr-FR" dirty="0"/>
              <a:t>Les bus sont souvent localisées à des endroits spécifiques de l'avion et regroupées au sein de boîtes de jonction (Jonction Boxes) ou de panneaux de distribution.</a:t>
            </a:r>
          </a:p>
          <a:p>
            <a:pPr marL="285750" indent="-285750" algn="just">
              <a:buFont typeface="Arial" panose="020B0604020202020204" pitchFamily="34" charset="0"/>
              <a:buChar char="•"/>
            </a:pPr>
            <a:r>
              <a:rPr lang="fr-FR" dirty="0"/>
              <a:t>Les bus essentielles sont souvent reliées à travers un circuit de transfert automatique permettant de remplacer une génération par une autre.</a:t>
            </a:r>
          </a:p>
          <a:p>
            <a:pPr marL="285750" indent="-285750" algn="just">
              <a:buFont typeface="Arial" panose="020B0604020202020204" pitchFamily="34" charset="0"/>
              <a:buChar char="•"/>
            </a:pPr>
            <a:endParaRPr lang="fr-FR" dirty="0"/>
          </a:p>
          <a:p>
            <a:pPr marL="285750" indent="-285750" algn="just">
              <a:buFont typeface="Arial" panose="020B0604020202020204" pitchFamily="34" charset="0"/>
              <a:buChar char="•"/>
            </a:pPr>
            <a:r>
              <a:rPr lang="fr-FR" dirty="0"/>
              <a:t>Un circuit de délestage automatique (ou non) permet de supprimer des servitudes non essentielles en cas de surcharge de la génération suite à une panne (</a:t>
            </a:r>
            <a:r>
              <a:rPr lang="fr-FR" dirty="0" err="1"/>
              <a:t>load</a:t>
            </a:r>
            <a:r>
              <a:rPr lang="fr-FR" dirty="0"/>
              <a:t> </a:t>
            </a:r>
            <a:r>
              <a:rPr lang="fr-FR" dirty="0" err="1"/>
              <a:t>shedding</a:t>
            </a:r>
            <a:r>
              <a:rPr lang="fr-FR" dirty="0"/>
              <a:t>).</a:t>
            </a:r>
          </a:p>
        </p:txBody>
      </p:sp>
      <p:pic>
        <p:nvPicPr>
          <p:cNvPr id="5" name="Espace réservé du contenu 6"/>
          <p:cNvPicPr>
            <a:picLocks noGrp="1" noChangeAspect="1"/>
          </p:cNvPicPr>
          <p:nvPr>
            <p:ph idx="1"/>
          </p:nvPr>
        </p:nvPicPr>
        <p:blipFill rotWithShape="1">
          <a:blip r:embed="rId2"/>
          <a:srcRect l="47115"/>
          <a:stretch/>
        </p:blipFill>
        <p:spPr>
          <a:xfrm>
            <a:off x="8131628" y="1777271"/>
            <a:ext cx="3683957" cy="2541627"/>
          </a:xfrm>
          <a:prstGeom prst="rect">
            <a:avLst/>
          </a:prstGeom>
        </p:spPr>
      </p:pic>
      <p:grpSp>
        <p:nvGrpSpPr>
          <p:cNvPr id="6" name="Groupe 5"/>
          <p:cNvGrpSpPr/>
          <p:nvPr/>
        </p:nvGrpSpPr>
        <p:grpSpPr>
          <a:xfrm>
            <a:off x="4784270" y="0"/>
            <a:ext cx="2623457" cy="1015663"/>
            <a:chOff x="1763486" y="260060"/>
            <a:chExt cx="2623457" cy="1015663"/>
          </a:xfrm>
        </p:grpSpPr>
        <p:sp>
          <p:nvSpPr>
            <p:cNvPr id="7" name="Rectangle 6"/>
            <p:cNvSpPr/>
            <p:nvPr/>
          </p:nvSpPr>
          <p:spPr>
            <a:xfrm>
              <a:off x="2070638" y="906391"/>
              <a:ext cx="2009151" cy="369332"/>
            </a:xfrm>
            <a:prstGeom prst="rect">
              <a:avLst/>
            </a:prstGeom>
          </p:spPr>
          <p:txBody>
            <a:bodyPr wrap="square">
              <a:spAutoFit/>
            </a:bodyPr>
            <a:lstStyle/>
            <a:p>
              <a:r>
                <a:rPr lang="fr-FR" b="1" dirty="0"/>
                <a:t>Bus d'alimentation</a:t>
              </a:r>
            </a:p>
          </p:txBody>
        </p:sp>
        <p:sp>
          <p:nvSpPr>
            <p:cNvPr id="8" name="Rectangle 7"/>
            <p:cNvSpPr/>
            <p:nvPr/>
          </p:nvSpPr>
          <p:spPr>
            <a:xfrm>
              <a:off x="1763486" y="260060"/>
              <a:ext cx="2623457"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a:t>
              </a:r>
            </a:p>
            <a:p>
              <a:pPr algn="ctr"/>
              <a:r>
                <a:rPr lang="fr-FR" dirty="0"/>
                <a:t>Généralités distribution</a:t>
              </a:r>
            </a:p>
          </p:txBody>
        </p:sp>
      </p:grpSp>
    </p:spTree>
    <p:extLst>
      <p:ext uri="{BB962C8B-B14F-4D97-AF65-F5344CB8AC3E}">
        <p14:creationId xmlns:p14="http://schemas.microsoft.com/office/powerpoint/2010/main" val="31235717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2502444" y="969905"/>
            <a:ext cx="6904080" cy="3654960"/>
          </a:xfrm>
          <a:prstGeom prst="rect">
            <a:avLst/>
          </a:prstGeom>
        </p:spPr>
      </p:pic>
      <p:sp>
        <p:nvSpPr>
          <p:cNvPr id="4" name="Rectangle 3"/>
          <p:cNvSpPr/>
          <p:nvPr/>
        </p:nvSpPr>
        <p:spPr>
          <a:xfrm>
            <a:off x="500743" y="4671006"/>
            <a:ext cx="11419114"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Le GPU (Ground Power Unit) permet d'alimenter l'avion par une source extérieure. </a:t>
            </a:r>
          </a:p>
          <a:p>
            <a:pPr marL="285750" indent="-285750">
              <a:buFont typeface="Arial" panose="020B0604020202020204" pitchFamily="34" charset="0"/>
              <a:buChar char="•"/>
            </a:pPr>
            <a:r>
              <a:rPr lang="fr-FR" dirty="0"/>
              <a:t>On trouve des GPU permettant d'alimenter les avions où la génération principale est à courant continu ou alternatif.</a:t>
            </a:r>
          </a:p>
          <a:p>
            <a:pPr marL="285750" indent="-285750">
              <a:buFont typeface="Arial" panose="020B0604020202020204" pitchFamily="34" charset="0"/>
              <a:buChar char="•"/>
            </a:pPr>
            <a:r>
              <a:rPr lang="fr-FR" dirty="0"/>
              <a:t>L'ensemble est composé d'un moteur diesel entraînant un alternateur. </a:t>
            </a:r>
          </a:p>
          <a:p>
            <a:pPr marL="285750" indent="-285750">
              <a:buFont typeface="Arial" panose="020B0604020202020204" pitchFamily="34" charset="0"/>
              <a:buChar char="•"/>
            </a:pPr>
            <a:r>
              <a:rPr lang="fr-FR" dirty="0"/>
              <a:t>La maintenance connecte le GPU à l'avion. </a:t>
            </a:r>
          </a:p>
          <a:p>
            <a:pPr marL="285750" indent="-285750">
              <a:buFont typeface="Arial" panose="020B0604020202020204" pitchFamily="34" charset="0"/>
              <a:buChar char="•"/>
            </a:pPr>
            <a:r>
              <a:rPr lang="fr-FR" dirty="0"/>
              <a:t>Un voyant (en général, blanc) signale au poste que la connexion est réalisée (« GPU </a:t>
            </a:r>
            <a:r>
              <a:rPr lang="fr-FR" dirty="0" err="1"/>
              <a:t>available</a:t>
            </a:r>
            <a:r>
              <a:rPr lang="fr-FR" dirty="0"/>
              <a:t> »). </a:t>
            </a:r>
          </a:p>
          <a:p>
            <a:pPr marL="285750" indent="-285750">
              <a:buFont typeface="Arial" panose="020B0604020202020204" pitchFamily="34" charset="0"/>
              <a:buChar char="•"/>
            </a:pPr>
            <a:r>
              <a:rPr lang="fr-FR" dirty="0"/>
              <a:t>Lorsque le GPU alimente l'avion, un voyant (en général, bleu) signale que le réseau de bord est sous la dépendance du GPU.</a:t>
            </a:r>
          </a:p>
        </p:txBody>
      </p:sp>
      <p:grpSp>
        <p:nvGrpSpPr>
          <p:cNvPr id="7" name="Groupe 6"/>
          <p:cNvGrpSpPr/>
          <p:nvPr/>
        </p:nvGrpSpPr>
        <p:grpSpPr>
          <a:xfrm>
            <a:off x="4784270" y="97971"/>
            <a:ext cx="2623457" cy="917692"/>
            <a:chOff x="1763486" y="260060"/>
            <a:chExt cx="2623457" cy="1015663"/>
          </a:xfrm>
        </p:grpSpPr>
        <p:sp>
          <p:nvSpPr>
            <p:cNvPr id="8" name="Rectangle 7"/>
            <p:cNvSpPr/>
            <p:nvPr/>
          </p:nvSpPr>
          <p:spPr>
            <a:xfrm>
              <a:off x="2070638" y="906391"/>
              <a:ext cx="2009151" cy="369332"/>
            </a:xfrm>
            <a:prstGeom prst="rect">
              <a:avLst/>
            </a:prstGeom>
          </p:spPr>
          <p:txBody>
            <a:bodyPr wrap="square">
              <a:spAutoFit/>
            </a:bodyPr>
            <a:lstStyle/>
            <a:p>
              <a:r>
                <a:rPr lang="fr-FR" dirty="0"/>
                <a:t>Ground Power Unit</a:t>
              </a:r>
            </a:p>
          </p:txBody>
        </p:sp>
        <p:sp>
          <p:nvSpPr>
            <p:cNvPr id="9" name="Rectangle 8"/>
            <p:cNvSpPr/>
            <p:nvPr/>
          </p:nvSpPr>
          <p:spPr>
            <a:xfrm>
              <a:off x="1763486" y="260060"/>
              <a:ext cx="2623457"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a:t>
              </a:r>
            </a:p>
            <a:p>
              <a:pPr algn="ctr"/>
              <a:r>
                <a:rPr lang="fr-FR" dirty="0"/>
                <a:t>Généralités distribution</a:t>
              </a:r>
            </a:p>
          </p:txBody>
        </p:sp>
      </p:grpSp>
    </p:spTree>
    <p:extLst>
      <p:ext uri="{BB962C8B-B14F-4D97-AF65-F5344CB8AC3E}">
        <p14:creationId xmlns:p14="http://schemas.microsoft.com/office/powerpoint/2010/main" val="137663427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6920089" y="1370127"/>
            <a:ext cx="5163054" cy="3538560"/>
          </a:xfrm>
          <a:prstGeom prst="rect">
            <a:avLst/>
          </a:prstGeom>
        </p:spPr>
      </p:pic>
      <p:sp>
        <p:nvSpPr>
          <p:cNvPr id="4" name="Rectangle 3"/>
          <p:cNvSpPr/>
          <p:nvPr/>
        </p:nvSpPr>
        <p:spPr>
          <a:xfrm>
            <a:off x="119740" y="1456701"/>
            <a:ext cx="6564089" cy="424731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La prise de parc possède toujours une broche plus courte que les autres.</a:t>
            </a:r>
          </a:p>
          <a:p>
            <a:pPr algn="just">
              <a:lnSpc>
                <a:spcPct val="150000"/>
              </a:lnSpc>
            </a:pPr>
            <a:r>
              <a:rPr lang="fr-FR" dirty="0"/>
              <a:t>Lorsque la prise GPU est approchée de la prise avion:</a:t>
            </a:r>
          </a:p>
          <a:p>
            <a:pPr marL="285750" indent="-285750" algn="just">
              <a:lnSpc>
                <a:spcPct val="150000"/>
              </a:lnSpc>
              <a:buFont typeface="Arial" panose="020B0604020202020204" pitchFamily="34" charset="0"/>
              <a:buChar char="•"/>
            </a:pPr>
            <a:r>
              <a:rPr lang="fr-FR" dirty="0"/>
              <a:t>les contacts longs (contacts transportant la forte intensité l'avion) sont d'abord insérés</a:t>
            </a:r>
          </a:p>
          <a:p>
            <a:pPr marL="285750" indent="-285750" algn="just">
              <a:lnSpc>
                <a:spcPct val="150000"/>
              </a:lnSpc>
              <a:buFont typeface="Arial" panose="020B0604020202020204" pitchFamily="34" charset="0"/>
              <a:buChar char="•"/>
            </a:pPr>
            <a:r>
              <a:rPr lang="fr-FR" dirty="0"/>
              <a:t>aucune tension n'arrive au réseau de bord, </a:t>
            </a:r>
          </a:p>
          <a:p>
            <a:pPr marL="285750" indent="-285750" algn="just">
              <a:lnSpc>
                <a:spcPct val="150000"/>
              </a:lnSpc>
              <a:buFont typeface="Arial" panose="020B0604020202020204" pitchFamily="34" charset="0"/>
              <a:buChar char="•"/>
            </a:pPr>
            <a:r>
              <a:rPr lang="fr-FR" dirty="0"/>
              <a:t>Un relais de puissance ne pourra se fermer que lorsque la broche courte sera insérée</a:t>
            </a:r>
          </a:p>
          <a:p>
            <a:pPr marL="285750" indent="-285750" algn="just">
              <a:lnSpc>
                <a:spcPct val="150000"/>
              </a:lnSpc>
              <a:buFont typeface="Arial" panose="020B0604020202020204" pitchFamily="34" charset="0"/>
              <a:buChar char="•"/>
            </a:pPr>
            <a:r>
              <a:rPr lang="fr-FR" dirty="0"/>
              <a:t>Cela garantit que tous les contacts seront bien insérés avant la mise sous tension et qu'aucun arc destructeur ne se produira. </a:t>
            </a:r>
          </a:p>
        </p:txBody>
      </p:sp>
      <p:grpSp>
        <p:nvGrpSpPr>
          <p:cNvPr id="6" name="Groupe 5"/>
          <p:cNvGrpSpPr/>
          <p:nvPr/>
        </p:nvGrpSpPr>
        <p:grpSpPr>
          <a:xfrm>
            <a:off x="4784270" y="97971"/>
            <a:ext cx="2623457" cy="917692"/>
            <a:chOff x="1763486" y="260060"/>
            <a:chExt cx="2623457" cy="1015663"/>
          </a:xfrm>
        </p:grpSpPr>
        <p:sp>
          <p:nvSpPr>
            <p:cNvPr id="7" name="Rectangle 6"/>
            <p:cNvSpPr/>
            <p:nvPr/>
          </p:nvSpPr>
          <p:spPr>
            <a:xfrm>
              <a:off x="2070638" y="906391"/>
              <a:ext cx="2009151" cy="369332"/>
            </a:xfrm>
            <a:prstGeom prst="rect">
              <a:avLst/>
            </a:prstGeom>
          </p:spPr>
          <p:txBody>
            <a:bodyPr wrap="square">
              <a:spAutoFit/>
            </a:bodyPr>
            <a:lstStyle/>
            <a:p>
              <a:r>
                <a:rPr lang="fr-FR" dirty="0"/>
                <a:t>Ground Power Unit</a:t>
              </a:r>
            </a:p>
          </p:txBody>
        </p:sp>
        <p:sp>
          <p:nvSpPr>
            <p:cNvPr id="8" name="Rectangle 7"/>
            <p:cNvSpPr/>
            <p:nvPr/>
          </p:nvSpPr>
          <p:spPr>
            <a:xfrm>
              <a:off x="1763486" y="260060"/>
              <a:ext cx="2623457"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a:t>
              </a:r>
            </a:p>
            <a:p>
              <a:pPr algn="ctr"/>
              <a:r>
                <a:rPr lang="fr-FR" dirty="0"/>
                <a:t>Généralités distribution</a:t>
              </a:r>
            </a:p>
          </p:txBody>
        </p:sp>
      </p:grpSp>
    </p:spTree>
    <p:extLst>
      <p:ext uri="{BB962C8B-B14F-4D97-AF65-F5344CB8AC3E}">
        <p14:creationId xmlns:p14="http://schemas.microsoft.com/office/powerpoint/2010/main" val="53700140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p:cNvPicPr>
            <a:picLocks noGrp="1" noChangeAspect="1"/>
          </p:cNvPicPr>
          <p:nvPr>
            <p:ph idx="1"/>
          </p:nvPr>
        </p:nvPicPr>
        <p:blipFill>
          <a:blip r:embed="rId2"/>
          <a:stretch>
            <a:fillRect/>
          </a:stretch>
        </p:blipFill>
        <p:spPr>
          <a:xfrm>
            <a:off x="7402286" y="1362188"/>
            <a:ext cx="4648649" cy="3547269"/>
          </a:xfrm>
          <a:prstGeom prst="rect">
            <a:avLst/>
          </a:prstGeom>
        </p:spPr>
        <p:style>
          <a:lnRef idx="2">
            <a:schemeClr val="accent2"/>
          </a:lnRef>
          <a:fillRef idx="1">
            <a:schemeClr val="lt1"/>
          </a:fillRef>
          <a:effectRef idx="0">
            <a:schemeClr val="accent2"/>
          </a:effectRef>
          <a:fontRef idx="minor">
            <a:schemeClr val="dk1"/>
          </a:fontRef>
        </p:style>
      </p:pic>
      <p:grpSp>
        <p:nvGrpSpPr>
          <p:cNvPr id="6" name="Groupe 5"/>
          <p:cNvGrpSpPr/>
          <p:nvPr/>
        </p:nvGrpSpPr>
        <p:grpSpPr>
          <a:xfrm>
            <a:off x="4395104" y="127039"/>
            <a:ext cx="2833468" cy="824139"/>
            <a:chOff x="4395104" y="127039"/>
            <a:chExt cx="2833468" cy="824139"/>
          </a:xfrm>
        </p:grpSpPr>
        <p:sp>
          <p:nvSpPr>
            <p:cNvPr id="4" name="Rectangle 3"/>
            <p:cNvSpPr/>
            <p:nvPr/>
          </p:nvSpPr>
          <p:spPr>
            <a:xfrm>
              <a:off x="4395104" y="581846"/>
              <a:ext cx="2808514" cy="369332"/>
            </a:xfrm>
            <a:prstGeom prst="rect">
              <a:avLst/>
            </a:prstGeom>
          </p:spPr>
          <p:txBody>
            <a:bodyPr wrap="square">
              <a:spAutoFit/>
            </a:bodyPr>
            <a:lstStyle/>
            <a:p>
              <a:pPr algn="ctr"/>
              <a:r>
                <a:rPr lang="fr-FR" dirty="0"/>
                <a:t> Aéronefs monomoteurs</a:t>
              </a:r>
            </a:p>
          </p:txBody>
        </p:sp>
        <p:sp>
          <p:nvSpPr>
            <p:cNvPr id="5" name="Rectangle 4"/>
            <p:cNvSpPr/>
            <p:nvPr/>
          </p:nvSpPr>
          <p:spPr>
            <a:xfrm>
              <a:off x="4395104" y="127039"/>
              <a:ext cx="2833468"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Distribution courant continu</a:t>
              </a:r>
            </a:p>
          </p:txBody>
        </p:sp>
      </p:grpSp>
      <p:sp>
        <p:nvSpPr>
          <p:cNvPr id="8" name="Rectangle 7"/>
          <p:cNvSpPr/>
          <p:nvPr/>
        </p:nvSpPr>
        <p:spPr>
          <a:xfrm>
            <a:off x="54436" y="1362188"/>
            <a:ext cx="7174136" cy="30008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La génération est plus simple (une batterie, un alternateur). </a:t>
            </a:r>
          </a:p>
          <a:p>
            <a:pPr marL="285750" indent="-285750">
              <a:lnSpc>
                <a:spcPct val="150000"/>
              </a:lnSpc>
              <a:buFont typeface="Arial" panose="020B0604020202020204" pitchFamily="34" charset="0"/>
              <a:buChar char="•"/>
            </a:pPr>
            <a:r>
              <a:rPr lang="fr-FR" dirty="0"/>
              <a:t>Interrupteur BAT sur « ON », </a:t>
            </a:r>
          </a:p>
          <a:p>
            <a:pPr marL="285750" indent="-285750">
              <a:lnSpc>
                <a:spcPct val="150000"/>
              </a:lnSpc>
              <a:buFont typeface="Arial" panose="020B0604020202020204" pitchFamily="34" charset="0"/>
              <a:buChar char="•"/>
            </a:pPr>
            <a:r>
              <a:rPr lang="fr-FR" dirty="0"/>
              <a:t>l'unique bus est alimentée.</a:t>
            </a:r>
          </a:p>
          <a:p>
            <a:pPr marL="285750" indent="-285750">
              <a:lnSpc>
                <a:spcPct val="150000"/>
              </a:lnSpc>
              <a:buFont typeface="Arial" panose="020B0604020202020204" pitchFamily="34" charset="0"/>
              <a:buChar char="•"/>
            </a:pPr>
            <a:r>
              <a:rPr lang="fr-FR" dirty="0"/>
              <a:t>Après démarrage (START en position momentanée), l'alternateur alimente la bus et recharge la batterie.</a:t>
            </a:r>
          </a:p>
          <a:p>
            <a:pPr marL="285750" indent="-285750">
              <a:lnSpc>
                <a:spcPct val="150000"/>
              </a:lnSpc>
              <a:buFont typeface="Arial" panose="020B0604020202020204" pitchFamily="34" charset="0"/>
              <a:buChar char="•"/>
            </a:pPr>
            <a:r>
              <a:rPr lang="fr-FR" dirty="0"/>
              <a:t>L'ampèremètre permet de mesurer le débit de décharge et de charge de la batterie.</a:t>
            </a:r>
          </a:p>
        </p:txBody>
      </p:sp>
    </p:spTree>
    <p:extLst>
      <p:ext uri="{BB962C8B-B14F-4D97-AF65-F5344CB8AC3E}">
        <p14:creationId xmlns:p14="http://schemas.microsoft.com/office/powerpoint/2010/main" val="281371952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53000" y="1051289"/>
            <a:ext cx="7239000" cy="5621524"/>
          </a:xfrm>
        </p:spPr>
      </p:pic>
      <p:sp>
        <p:nvSpPr>
          <p:cNvPr id="4" name="Rectangle 3"/>
          <p:cNvSpPr/>
          <p:nvPr/>
        </p:nvSpPr>
        <p:spPr>
          <a:xfrm>
            <a:off x="119744" y="1198163"/>
            <a:ext cx="4757056" cy="461985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Le réseau n'est alimenté que par des sources de tension continue. </a:t>
            </a:r>
          </a:p>
          <a:p>
            <a:pPr marL="285750" indent="-285750">
              <a:lnSpc>
                <a:spcPct val="150000"/>
              </a:lnSpc>
              <a:buFont typeface="Arial" panose="020B0604020202020204" pitchFamily="34" charset="0"/>
              <a:buChar char="•"/>
            </a:pPr>
            <a:r>
              <a:rPr lang="fr-FR" dirty="0"/>
              <a:t>Il n'existe pas de réseau alternatif (bimoteurs légers).</a:t>
            </a:r>
          </a:p>
          <a:p>
            <a:pPr marL="285750" indent="-285750">
              <a:lnSpc>
                <a:spcPct val="150000"/>
              </a:lnSpc>
              <a:buFont typeface="Arial" panose="020B0604020202020204" pitchFamily="34" charset="0"/>
              <a:buChar char="•"/>
            </a:pPr>
            <a:r>
              <a:rPr lang="fr-FR" dirty="0"/>
              <a:t>Chaque générateur (G) est un alternateur DC qui est connecté à sa MAIN Bus via un relais (G1 ou G2) lorsque l'interrupteur G1ou G2 est sur « ON ». </a:t>
            </a:r>
          </a:p>
          <a:p>
            <a:pPr marL="285750" indent="-285750">
              <a:lnSpc>
                <a:spcPct val="150000"/>
              </a:lnSpc>
              <a:buFont typeface="Arial" panose="020B0604020202020204" pitchFamily="34" charset="0"/>
              <a:buChar char="•"/>
            </a:pPr>
            <a:r>
              <a:rPr lang="fr-FR" dirty="0"/>
              <a:t>Les deux MAIN Bus sont reliées à la BATT Bus par un disjoncteur.</a:t>
            </a:r>
          </a:p>
          <a:p>
            <a:pPr marL="285750" indent="-285750">
              <a:lnSpc>
                <a:spcPct val="150000"/>
              </a:lnSpc>
              <a:buFont typeface="Arial" panose="020B0604020202020204" pitchFamily="34" charset="0"/>
              <a:buChar char="•"/>
            </a:pPr>
            <a:endParaRPr lang="fr-FR" dirty="0"/>
          </a:p>
        </p:txBody>
      </p:sp>
      <p:grpSp>
        <p:nvGrpSpPr>
          <p:cNvPr id="6" name="Groupe 5"/>
          <p:cNvGrpSpPr/>
          <p:nvPr/>
        </p:nvGrpSpPr>
        <p:grpSpPr>
          <a:xfrm>
            <a:off x="4784270" y="97971"/>
            <a:ext cx="3282044" cy="738664"/>
            <a:chOff x="1763486" y="260060"/>
            <a:chExt cx="2924112" cy="817522"/>
          </a:xfrm>
        </p:grpSpPr>
        <p:sp>
          <p:nvSpPr>
            <p:cNvPr id="7" name="Rectangle 6"/>
            <p:cNvSpPr/>
            <p:nvPr/>
          </p:nvSpPr>
          <p:spPr>
            <a:xfrm>
              <a:off x="2064141" y="668821"/>
              <a:ext cx="2623457" cy="408761"/>
            </a:xfrm>
            <a:prstGeom prst="rect">
              <a:avLst/>
            </a:prstGeom>
          </p:spPr>
          <p:txBody>
            <a:bodyPr wrap="square">
              <a:spAutoFit/>
            </a:bodyPr>
            <a:lstStyle/>
            <a:p>
              <a:pPr algn="ctr"/>
              <a:r>
                <a:rPr lang="fr-FR" dirty="0"/>
                <a:t>Aéronefs normes CS-23</a:t>
              </a:r>
            </a:p>
          </p:txBody>
        </p:sp>
        <p:sp>
          <p:nvSpPr>
            <p:cNvPr id="8" name="Rectangle 7"/>
            <p:cNvSpPr/>
            <p:nvPr/>
          </p:nvSpPr>
          <p:spPr>
            <a:xfrm>
              <a:off x="1763486" y="260060"/>
              <a:ext cx="2924112" cy="40876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continu</a:t>
              </a:r>
            </a:p>
          </p:txBody>
        </p:sp>
      </p:grpSp>
    </p:spTree>
    <p:extLst>
      <p:ext uri="{BB962C8B-B14F-4D97-AF65-F5344CB8AC3E}">
        <p14:creationId xmlns:p14="http://schemas.microsoft.com/office/powerpoint/2010/main" val="21820828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31971" y="1198163"/>
            <a:ext cx="6760029" cy="5659837"/>
          </a:xfrm>
        </p:spPr>
      </p:pic>
      <p:sp>
        <p:nvSpPr>
          <p:cNvPr id="4" name="Rectangle 3"/>
          <p:cNvSpPr/>
          <p:nvPr/>
        </p:nvSpPr>
        <p:spPr>
          <a:xfrm>
            <a:off x="119744" y="1198163"/>
            <a:ext cx="5192485" cy="424731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La HOT Bus est reliée directement à la batterie.</a:t>
            </a:r>
          </a:p>
          <a:p>
            <a:pPr marL="285750" indent="-285750" algn="just">
              <a:lnSpc>
                <a:spcPct val="150000"/>
              </a:lnSpc>
              <a:buFont typeface="Arial" panose="020B0604020202020204" pitchFamily="34" charset="0"/>
              <a:buChar char="•"/>
            </a:pPr>
            <a:r>
              <a:rPr lang="fr-FR" dirty="0"/>
              <a:t>La BATT Bus est reliée à la batterie par un relais activé lorsque le contact M (« Master) sur «ON».</a:t>
            </a:r>
          </a:p>
          <a:p>
            <a:pPr marL="285750" indent="-285750" algn="just">
              <a:lnSpc>
                <a:spcPct val="150000"/>
              </a:lnSpc>
              <a:buFont typeface="Arial" panose="020B0604020202020204" pitchFamily="34" charset="0"/>
              <a:buChar char="•"/>
            </a:pPr>
            <a:r>
              <a:rPr lang="fr-FR" dirty="0"/>
              <a:t>La BATT Bus alimente les deux MAIN Bus et les bus ECU (Engine Control Unit, en gris). </a:t>
            </a:r>
          </a:p>
          <a:p>
            <a:pPr marL="285750" indent="-285750" algn="just">
              <a:lnSpc>
                <a:spcPct val="150000"/>
              </a:lnSpc>
              <a:buFont typeface="Arial" panose="020B0604020202020204" pitchFamily="34" charset="0"/>
              <a:buChar char="•"/>
            </a:pPr>
            <a:r>
              <a:rPr lang="fr-FR" dirty="0"/>
              <a:t>Les Bus ECU sont alimentées également par les générateurs via une diode (deux sources différentes disponibles).</a:t>
            </a:r>
          </a:p>
          <a:p>
            <a:pPr marL="285750" indent="-285750" algn="just">
              <a:lnSpc>
                <a:spcPct val="150000"/>
              </a:lnSpc>
              <a:buFont typeface="Arial" panose="020B0604020202020204" pitchFamily="34" charset="0"/>
              <a:buChar char="•"/>
            </a:pPr>
            <a:r>
              <a:rPr lang="fr-FR" dirty="0"/>
              <a:t>Chaque bus possède donc deux possibilités d'alimentation (BATT ou GEN).</a:t>
            </a:r>
          </a:p>
        </p:txBody>
      </p:sp>
      <p:sp>
        <p:nvSpPr>
          <p:cNvPr id="7" name="Rectangle 6"/>
          <p:cNvSpPr/>
          <p:nvPr/>
        </p:nvSpPr>
        <p:spPr>
          <a:xfrm>
            <a:off x="4893128" y="535083"/>
            <a:ext cx="2623457" cy="369332"/>
          </a:xfrm>
          <a:prstGeom prst="rect">
            <a:avLst/>
          </a:prstGeom>
        </p:spPr>
        <p:txBody>
          <a:bodyPr wrap="square">
            <a:spAutoFit/>
          </a:bodyPr>
          <a:lstStyle/>
          <a:p>
            <a:r>
              <a:rPr lang="fr-FR" dirty="0"/>
              <a:t>Aéronefs normes CS-23</a:t>
            </a:r>
          </a:p>
        </p:txBody>
      </p:sp>
      <p:sp>
        <p:nvSpPr>
          <p:cNvPr id="11" name="Rectangle 10"/>
          <p:cNvSpPr/>
          <p:nvPr/>
        </p:nvSpPr>
        <p:spPr>
          <a:xfrm>
            <a:off x="4454976" y="165751"/>
            <a:ext cx="3282044"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continu</a:t>
            </a:r>
          </a:p>
        </p:txBody>
      </p:sp>
    </p:spTree>
    <p:extLst>
      <p:ext uri="{BB962C8B-B14F-4D97-AF65-F5344CB8AC3E}">
        <p14:creationId xmlns:p14="http://schemas.microsoft.com/office/powerpoint/2010/main" val="3215406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38199" y="1652648"/>
            <a:ext cx="10994572"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Malgré ces précautions, il peut subsister des charges électriques sur l'avion.</a:t>
            </a:r>
          </a:p>
          <a:p>
            <a:r>
              <a:rPr lang="fr-FR" dirty="0"/>
              <a:t>A l'arrivée au parking et avant l'opération d'avitaillement carburant, le personnel chargé de l'opération doit relier l'avion à la terre au moyen d'un câble afin d'évacuer les charges résiduelles.</a:t>
            </a:r>
          </a:p>
          <a:p>
            <a:r>
              <a:rPr lang="fr-FR" dirty="0"/>
              <a:t>On relie en général l'avion à la terre en connectant le câble sur une prise prévue à cet effet et située, en général, sur les trains principaux.</a:t>
            </a:r>
          </a:p>
          <a:p>
            <a:r>
              <a:rPr lang="fr-FR" dirty="0"/>
              <a:t>Sans cette précaution, un arc électrique peut se produire entre le tuyau d'avitaillement et la prise de remplissage lors du branchement, et générer une explosion (vapeur de carburant).</a:t>
            </a:r>
          </a:p>
        </p:txBody>
      </p:sp>
      <p:sp>
        <p:nvSpPr>
          <p:cNvPr id="5" name="Rectangle 4"/>
          <p:cNvSpPr/>
          <p:nvPr/>
        </p:nvSpPr>
        <p:spPr>
          <a:xfrm>
            <a:off x="4539115" y="499878"/>
            <a:ext cx="3375026" cy="369332"/>
          </a:xfrm>
          <a:prstGeom prst="rect">
            <a:avLst/>
          </a:prstGeom>
        </p:spPr>
        <p:txBody>
          <a:bodyPr wrap="none">
            <a:spAutoFit/>
          </a:bodyPr>
          <a:lstStyle/>
          <a:p>
            <a:r>
              <a:rPr lang="fr-FR" dirty="0"/>
              <a:t>Mise à la terre avant avitaillement</a:t>
            </a:r>
          </a:p>
        </p:txBody>
      </p:sp>
      <p:sp>
        <p:nvSpPr>
          <p:cNvPr id="6" name="Rectangle 5"/>
          <p:cNvSpPr/>
          <p:nvPr/>
        </p:nvSpPr>
        <p:spPr>
          <a:xfrm>
            <a:off x="5133428" y="85772"/>
            <a:ext cx="192514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Electricité statique</a:t>
            </a:r>
          </a:p>
        </p:txBody>
      </p:sp>
    </p:spTree>
    <p:extLst>
      <p:ext uri="{BB962C8B-B14F-4D97-AF65-F5344CB8AC3E}">
        <p14:creationId xmlns:p14="http://schemas.microsoft.com/office/powerpoint/2010/main" val="125971319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6134" y="854473"/>
            <a:ext cx="7075716"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Une bus </a:t>
            </a:r>
            <a:r>
              <a:rPr lang="fr-FR" dirty="0" err="1"/>
              <a:t>Avionic</a:t>
            </a:r>
            <a:r>
              <a:rPr lang="fr-FR" dirty="0"/>
              <a:t> est reliée à la R MAIN Bus via un relais</a:t>
            </a:r>
          </a:p>
          <a:p>
            <a:pPr marL="285750" indent="-285750">
              <a:buFont typeface="Arial" panose="020B0604020202020204" pitchFamily="34" charset="0"/>
              <a:buChar char="•"/>
            </a:pPr>
            <a:r>
              <a:rPr lang="fr-FR" dirty="0"/>
              <a:t>Ce relais est activé par une action pilote après la mise sous tension de tout le réseau afin de protéger l'avionique des à-coups de tension. </a:t>
            </a:r>
          </a:p>
          <a:p>
            <a:pPr marL="285750" indent="-285750">
              <a:buFont typeface="Arial" panose="020B0604020202020204" pitchFamily="34" charset="0"/>
              <a:buChar char="•"/>
            </a:pPr>
            <a:r>
              <a:rPr lang="fr-FR" dirty="0"/>
              <a:t>La bus </a:t>
            </a:r>
            <a:r>
              <a:rPr lang="fr-FR" dirty="0" err="1"/>
              <a:t>Avionic</a:t>
            </a:r>
            <a:r>
              <a:rPr lang="fr-FR" dirty="0"/>
              <a:t> sera coupée avant arrêt des moteurs.</a:t>
            </a:r>
          </a:p>
          <a:p>
            <a:pPr marL="285750" indent="-285750">
              <a:buFont typeface="Arial" panose="020B0604020202020204" pitchFamily="34" charset="0"/>
              <a:buChar char="•"/>
            </a:pPr>
            <a:r>
              <a:rPr lang="fr-FR" dirty="0"/>
              <a:t>Au sol, un GPU peut être connecté à la BATT Bus en remplacement de la batterie. </a:t>
            </a:r>
          </a:p>
        </p:txBody>
      </p:sp>
      <p:sp>
        <p:nvSpPr>
          <p:cNvPr id="6" name="Rectangle 5"/>
          <p:cNvSpPr/>
          <p:nvPr/>
        </p:nvSpPr>
        <p:spPr>
          <a:xfrm>
            <a:off x="4645478" y="508983"/>
            <a:ext cx="2623457" cy="369332"/>
          </a:xfrm>
          <a:prstGeom prst="rect">
            <a:avLst/>
          </a:prstGeom>
        </p:spPr>
        <p:txBody>
          <a:bodyPr wrap="square">
            <a:spAutoFit/>
          </a:bodyPr>
          <a:lstStyle/>
          <a:p>
            <a:r>
              <a:rPr lang="fr-FR" dirty="0"/>
              <a:t>Aéronefs normes CS-23</a:t>
            </a:r>
          </a:p>
        </p:txBody>
      </p:sp>
      <p:sp>
        <p:nvSpPr>
          <p:cNvPr id="8" name="Rectangle 7"/>
          <p:cNvSpPr/>
          <p:nvPr/>
        </p:nvSpPr>
        <p:spPr>
          <a:xfrm>
            <a:off x="4280805" y="139651"/>
            <a:ext cx="3282044"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continu</a:t>
            </a:r>
          </a:p>
        </p:txBody>
      </p:sp>
      <p:pic>
        <p:nvPicPr>
          <p:cNvPr id="5" name="Espace réservé du contenu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07728" y="599450"/>
            <a:ext cx="4686302" cy="4005634"/>
          </a:xfrm>
        </p:spPr>
      </p:pic>
      <p:sp>
        <p:nvSpPr>
          <p:cNvPr id="2" name="Rectangle 1"/>
          <p:cNvSpPr/>
          <p:nvPr/>
        </p:nvSpPr>
        <p:spPr>
          <a:xfrm>
            <a:off x="96609" y="2729853"/>
            <a:ext cx="7094765"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Secours</a:t>
            </a:r>
          </a:p>
          <a:p>
            <a:pPr marL="285750" indent="-285750">
              <a:buFont typeface="Arial" panose="020B0604020202020204" pitchFamily="34" charset="0"/>
              <a:buChar char="•"/>
            </a:pPr>
            <a:r>
              <a:rPr lang="fr-FR" dirty="0"/>
              <a:t>En cas de perte de la batterie, une batterie de secours (EXC BAT) permet de conserver l'excitation des alternateurs.</a:t>
            </a:r>
          </a:p>
          <a:p>
            <a:pPr marL="285750" indent="-285750">
              <a:buFont typeface="Arial" panose="020B0604020202020204" pitchFamily="34" charset="0"/>
              <a:buChar char="•"/>
            </a:pPr>
            <a:r>
              <a:rPr lang="fr-FR" dirty="0"/>
              <a:t>Les bus ECU sont également reliées à deux batteries (ECU Backup) pouvant assurer l'alimentation des ECU pendant 30 minutes en cas de perte totale d'alimentation (batterie et générateurs).</a:t>
            </a:r>
          </a:p>
          <a:p>
            <a:pPr marL="285750" indent="-285750">
              <a:buFont typeface="Arial" panose="020B0604020202020204" pitchFamily="34" charset="0"/>
              <a:buChar char="•"/>
            </a:pPr>
            <a:r>
              <a:rPr lang="fr-FR" dirty="0"/>
              <a:t>Sans ces batteries, les ECU non alimentés provoqueraient l'arrêt des moteurs.</a:t>
            </a:r>
          </a:p>
        </p:txBody>
      </p:sp>
      <p:sp>
        <p:nvSpPr>
          <p:cNvPr id="3" name="Rectangle 2"/>
          <p:cNvSpPr/>
          <p:nvPr/>
        </p:nvSpPr>
        <p:spPr>
          <a:xfrm>
            <a:off x="106134" y="5159231"/>
            <a:ext cx="11987896"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L'éclairage cabine et l'horizon de secours possèdent une batterie de secours indépendante du réseau de bord, non rechargeable et vérifiée périodiquement.</a:t>
            </a:r>
          </a:p>
          <a:p>
            <a:pPr marL="285750" indent="-285750">
              <a:buFont typeface="Arial" panose="020B0604020202020204" pitchFamily="34" charset="0"/>
              <a:buChar char="•"/>
            </a:pPr>
            <a:r>
              <a:rPr lang="fr-FR" dirty="0"/>
              <a:t>Cet avion possède un système original d'équilibrage des générateurs. </a:t>
            </a:r>
          </a:p>
          <a:p>
            <a:pPr marL="285750" indent="-285750">
              <a:buFont typeface="Arial" panose="020B0604020202020204" pitchFamily="34" charset="0"/>
              <a:buChar char="•"/>
            </a:pPr>
            <a:r>
              <a:rPr lang="fr-FR" dirty="0"/>
              <a:t>Celui-ci est réalisé en mesurant la température interne des alternateurs DC et abaisse la tension de celui qui est le plus chaud (donc qui débite le plus normalement) et augmente la tension du moins chaud.</a:t>
            </a:r>
          </a:p>
        </p:txBody>
      </p:sp>
    </p:spTree>
    <p:extLst>
      <p:ext uri="{BB962C8B-B14F-4D97-AF65-F5344CB8AC3E}">
        <p14:creationId xmlns:p14="http://schemas.microsoft.com/office/powerpoint/2010/main" val="156018039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du contenu 7"/>
          <p:cNvPicPr>
            <a:picLocks noGrp="1" noChangeAspect="1"/>
          </p:cNvPicPr>
          <p:nvPr>
            <p:ph idx="1"/>
          </p:nvPr>
        </p:nvPicPr>
        <p:blipFill>
          <a:blip r:embed="rId2"/>
          <a:stretch>
            <a:fillRect/>
          </a:stretch>
        </p:blipFill>
        <p:spPr>
          <a:xfrm>
            <a:off x="6231643" y="1068727"/>
            <a:ext cx="5824714" cy="4351338"/>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124755" y="1068727"/>
            <a:ext cx="5971243" cy="378885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dirty="0"/>
              <a:t>Sur les types d'aéronefs où la génération principale est alternative (avion de transport), le réseau continu est alimenté:</a:t>
            </a:r>
          </a:p>
          <a:p>
            <a:pPr marL="285750" indent="-285750" algn="just">
              <a:lnSpc>
                <a:spcPct val="150000"/>
              </a:lnSpc>
              <a:buFont typeface="Arial" panose="020B0604020202020204" pitchFamily="34" charset="0"/>
              <a:buChar char="•"/>
            </a:pPr>
            <a:r>
              <a:rPr lang="fr-FR" dirty="0"/>
              <a:t>soit par des sources alternatives à l'aide de TRU (Transformer Rectifier Unit), </a:t>
            </a:r>
          </a:p>
          <a:p>
            <a:pPr marL="285750" indent="-285750" algn="just">
              <a:lnSpc>
                <a:spcPct val="150000"/>
              </a:lnSpc>
              <a:buFont typeface="Arial" panose="020B0604020202020204" pitchFamily="34" charset="0"/>
              <a:buChar char="•"/>
            </a:pPr>
            <a:r>
              <a:rPr lang="fr-FR" dirty="0"/>
              <a:t>soit par des sources de tension continue (batterie) en secours.</a:t>
            </a:r>
          </a:p>
          <a:p>
            <a:pPr algn="just">
              <a:lnSpc>
                <a:spcPct val="150000"/>
              </a:lnSpc>
            </a:pPr>
            <a:r>
              <a:rPr lang="fr-FR" dirty="0"/>
              <a:t>On retrouve donc toujours le même principe : alimentation par au moins deux sources indépendantes.</a:t>
            </a:r>
          </a:p>
        </p:txBody>
      </p:sp>
      <p:sp>
        <p:nvSpPr>
          <p:cNvPr id="6" name="Rectangle 5"/>
          <p:cNvSpPr/>
          <p:nvPr/>
        </p:nvSpPr>
        <p:spPr>
          <a:xfrm>
            <a:off x="4919914" y="593983"/>
            <a:ext cx="2623457" cy="369332"/>
          </a:xfrm>
          <a:prstGeom prst="rect">
            <a:avLst/>
          </a:prstGeom>
        </p:spPr>
        <p:txBody>
          <a:bodyPr wrap="square">
            <a:spAutoFit/>
          </a:bodyPr>
          <a:lstStyle/>
          <a:p>
            <a:r>
              <a:rPr lang="fr-FR" dirty="0"/>
              <a:t>Aéronef normes CS-25</a:t>
            </a:r>
          </a:p>
        </p:txBody>
      </p:sp>
      <p:sp>
        <p:nvSpPr>
          <p:cNvPr id="10" name="Rectangle 9"/>
          <p:cNvSpPr/>
          <p:nvPr/>
        </p:nvSpPr>
        <p:spPr>
          <a:xfrm>
            <a:off x="4454976" y="119240"/>
            <a:ext cx="3282044"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continu</a:t>
            </a:r>
          </a:p>
        </p:txBody>
      </p:sp>
    </p:spTree>
    <p:extLst>
      <p:ext uri="{BB962C8B-B14F-4D97-AF65-F5344CB8AC3E}">
        <p14:creationId xmlns:p14="http://schemas.microsoft.com/office/powerpoint/2010/main" val="220662197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6392306" y="0"/>
            <a:ext cx="5799694" cy="6771043"/>
          </a:xfrm>
          <a:prstGeom prst="rect">
            <a:avLst/>
          </a:prstGeom>
        </p:spPr>
      </p:pic>
      <p:sp>
        <p:nvSpPr>
          <p:cNvPr id="7" name="Rectangle 6"/>
          <p:cNvSpPr/>
          <p:nvPr/>
        </p:nvSpPr>
        <p:spPr>
          <a:xfrm>
            <a:off x="133020" y="1345200"/>
            <a:ext cx="6096000" cy="5035353"/>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285750" indent="-285750">
              <a:lnSpc>
                <a:spcPct val="150000"/>
              </a:lnSpc>
              <a:buFont typeface="Arial" panose="020B0604020202020204" pitchFamily="34" charset="0"/>
              <a:buChar char="•"/>
            </a:pPr>
            <a:r>
              <a:rPr lang="fr-FR" dirty="0"/>
              <a:t>Chaque génératrice alimente une bus (GEN DC x) à laquelle sont connectées les servitudes normales non délestables (du moins automatiquement). </a:t>
            </a:r>
          </a:p>
          <a:p>
            <a:pPr marL="285750" indent="-285750">
              <a:lnSpc>
                <a:spcPct val="150000"/>
              </a:lnSpc>
              <a:buFont typeface="Arial" panose="020B0604020202020204" pitchFamily="34" charset="0"/>
              <a:buChar char="•"/>
            </a:pPr>
            <a:r>
              <a:rPr lang="fr-FR" dirty="0"/>
              <a:t>A partir de cette bus, on alimente une bus (SHED Bus) desservant des équipements de confort (distraction passager, fours, etc.) dont on peut se passer sans pénaliser le vol d'un point de vue opérationnel. </a:t>
            </a:r>
          </a:p>
          <a:p>
            <a:pPr marL="285750" indent="-285750">
              <a:lnSpc>
                <a:spcPct val="150000"/>
              </a:lnSpc>
              <a:buFont typeface="Arial" panose="020B0604020202020204" pitchFamily="34" charset="0"/>
              <a:buChar char="•"/>
            </a:pPr>
            <a:r>
              <a:rPr lang="fr-FR" dirty="0"/>
              <a:t>Cette bus peut être automatiquement isolée via S1 ou S2.</a:t>
            </a:r>
          </a:p>
          <a:p>
            <a:pPr marL="285750" indent="-285750">
              <a:lnSpc>
                <a:spcPct val="150000"/>
              </a:lnSpc>
              <a:buFont typeface="Arial" panose="020B0604020202020204" pitchFamily="34" charset="0"/>
              <a:buChar char="•"/>
            </a:pPr>
            <a:r>
              <a:rPr lang="fr-FR" dirty="0"/>
              <a:t>Chaque DC BUS alimente, via une diode antiretour, la bus essentielle à laquelle sont connectées les servitudes (comme le nom l'indique) essentielles. </a:t>
            </a:r>
          </a:p>
          <a:p>
            <a:pPr marL="285750" indent="-285750">
              <a:lnSpc>
                <a:spcPct val="150000"/>
              </a:lnSpc>
              <a:buFont typeface="Arial" panose="020B0604020202020204" pitchFamily="34" charset="0"/>
              <a:buChar char="•"/>
            </a:pPr>
            <a:endParaRPr lang="fr-FR" dirty="0"/>
          </a:p>
        </p:txBody>
      </p:sp>
      <p:sp>
        <p:nvSpPr>
          <p:cNvPr id="9" name="Rectangle 8"/>
          <p:cNvSpPr/>
          <p:nvPr/>
        </p:nvSpPr>
        <p:spPr>
          <a:xfrm>
            <a:off x="2106383" y="487934"/>
            <a:ext cx="2623457" cy="369332"/>
          </a:xfrm>
          <a:prstGeom prst="rect">
            <a:avLst/>
          </a:prstGeom>
        </p:spPr>
        <p:txBody>
          <a:bodyPr wrap="square">
            <a:spAutoFit/>
          </a:bodyPr>
          <a:lstStyle/>
          <a:p>
            <a:r>
              <a:rPr lang="fr-FR" dirty="0"/>
              <a:t>Aéronef normes CS-25</a:t>
            </a:r>
          </a:p>
        </p:txBody>
      </p:sp>
      <p:sp>
        <p:nvSpPr>
          <p:cNvPr id="12" name="Rectangle 11"/>
          <p:cNvSpPr/>
          <p:nvPr/>
        </p:nvSpPr>
        <p:spPr>
          <a:xfrm>
            <a:off x="1777090" y="0"/>
            <a:ext cx="3282044"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continu</a:t>
            </a:r>
          </a:p>
        </p:txBody>
      </p:sp>
    </p:spTree>
    <p:extLst>
      <p:ext uri="{BB962C8B-B14F-4D97-AF65-F5344CB8AC3E}">
        <p14:creationId xmlns:p14="http://schemas.microsoft.com/office/powerpoint/2010/main" val="209056380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6392306" y="0"/>
            <a:ext cx="5799694" cy="6771043"/>
          </a:xfrm>
          <a:prstGeom prst="rect">
            <a:avLst/>
          </a:prstGeom>
        </p:spPr>
      </p:pic>
      <p:sp>
        <p:nvSpPr>
          <p:cNvPr id="7" name="Rectangle 6"/>
          <p:cNvSpPr/>
          <p:nvPr/>
        </p:nvSpPr>
        <p:spPr>
          <a:xfrm>
            <a:off x="133020" y="931542"/>
            <a:ext cx="6096000" cy="4247317"/>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285750" indent="-285750">
              <a:buFont typeface="Arial" panose="020B0604020202020204" pitchFamily="34" charset="0"/>
              <a:buChar char="•"/>
            </a:pPr>
            <a:r>
              <a:rPr lang="fr-FR" dirty="0"/>
              <a:t>La bus essentielle est donc alimentée même s'il ne subsiste qu'une seule génératrice.</a:t>
            </a:r>
          </a:p>
          <a:p>
            <a:pPr marL="285750" indent="-285750">
              <a:buFont typeface="Arial" panose="020B0604020202020204" pitchFamily="34" charset="0"/>
              <a:buChar char="•"/>
            </a:pPr>
            <a:r>
              <a:rPr lang="fr-FR" dirty="0"/>
              <a:t>En fonctionnement normal, les génératrices sont couplées via le Bus </a:t>
            </a:r>
            <a:r>
              <a:rPr lang="fr-FR" dirty="0" err="1"/>
              <a:t>Tie</a:t>
            </a:r>
            <a:r>
              <a:rPr lang="fr-FR" dirty="0"/>
              <a:t> </a:t>
            </a:r>
            <a:r>
              <a:rPr lang="fr-FR" dirty="0" err="1"/>
              <a:t>Contactor</a:t>
            </a:r>
            <a:r>
              <a:rPr lang="fr-FR" dirty="0"/>
              <a:t> (BTC).</a:t>
            </a:r>
          </a:p>
          <a:p>
            <a:pPr marL="285750" indent="-285750">
              <a:buFont typeface="Arial" panose="020B0604020202020204" pitchFamily="34" charset="0"/>
              <a:buChar char="•"/>
            </a:pPr>
            <a:r>
              <a:rPr lang="fr-FR" dirty="0"/>
              <a:t>La bus secours est alimentée par :</a:t>
            </a:r>
          </a:p>
          <a:p>
            <a:pPr marL="742950" lvl="1" indent="-285750">
              <a:buFont typeface="Courier New" panose="02070309020205020404" pitchFamily="49" charset="0"/>
              <a:buChar char="o"/>
            </a:pPr>
            <a:r>
              <a:rPr lang="fr-FR" dirty="0"/>
              <a:t>d'une part, la bus essentielle, normalement alimentée par les génératrices ;</a:t>
            </a:r>
          </a:p>
          <a:p>
            <a:pPr marL="742950" lvl="1" indent="-285750">
              <a:buFont typeface="Courier New" panose="02070309020205020404" pitchFamily="49" charset="0"/>
              <a:buChar char="o"/>
            </a:pPr>
            <a:r>
              <a:rPr lang="fr-FR" dirty="0"/>
              <a:t>en cas de perte totale de génération, par la batterie à travers la bus batterie.</a:t>
            </a:r>
          </a:p>
          <a:p>
            <a:pPr marL="285750" indent="-285750">
              <a:buFont typeface="Arial" panose="020B0604020202020204" pitchFamily="34" charset="0"/>
              <a:buChar char="•"/>
            </a:pPr>
            <a:r>
              <a:rPr lang="fr-FR" dirty="0"/>
              <a:t>La HOT Bus est une bus reliée directement à la batterie sans possibilité d'isolement. </a:t>
            </a:r>
          </a:p>
          <a:p>
            <a:pPr marL="742950" lvl="1" indent="-285750">
              <a:buFont typeface="Courier New" panose="02070309020205020404" pitchFamily="49" charset="0"/>
              <a:buChar char="o"/>
            </a:pPr>
            <a:r>
              <a:rPr lang="fr-FR" dirty="0"/>
              <a:t>Très peu d'éléments sont connectés à cette bus. </a:t>
            </a:r>
          </a:p>
          <a:p>
            <a:pPr marL="742950" lvl="1" indent="-285750">
              <a:buFont typeface="Courier New" panose="02070309020205020404" pitchFamily="49" charset="0"/>
              <a:buChar char="o"/>
            </a:pPr>
            <a:r>
              <a:rPr lang="fr-FR" dirty="0"/>
              <a:t>Ce sont ceux dont on doit disposer le plus longtemps possible, même si l'on a tout coupé à bord (par exemple, les percussions extincteurs).</a:t>
            </a:r>
          </a:p>
        </p:txBody>
      </p:sp>
      <p:sp>
        <p:nvSpPr>
          <p:cNvPr id="9" name="Rectangle 8"/>
          <p:cNvSpPr/>
          <p:nvPr/>
        </p:nvSpPr>
        <p:spPr>
          <a:xfrm>
            <a:off x="2247898" y="369332"/>
            <a:ext cx="2623457" cy="369332"/>
          </a:xfrm>
          <a:prstGeom prst="rect">
            <a:avLst/>
          </a:prstGeom>
        </p:spPr>
        <p:txBody>
          <a:bodyPr wrap="square">
            <a:spAutoFit/>
          </a:bodyPr>
          <a:lstStyle/>
          <a:p>
            <a:r>
              <a:rPr lang="fr-FR" dirty="0"/>
              <a:t>Aéronef normes CS-25</a:t>
            </a:r>
          </a:p>
        </p:txBody>
      </p:sp>
      <p:sp>
        <p:nvSpPr>
          <p:cNvPr id="11" name="Rectangle 10"/>
          <p:cNvSpPr/>
          <p:nvPr/>
        </p:nvSpPr>
        <p:spPr>
          <a:xfrm>
            <a:off x="1777090" y="0"/>
            <a:ext cx="3282044"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continu</a:t>
            </a:r>
          </a:p>
        </p:txBody>
      </p:sp>
    </p:spTree>
    <p:extLst>
      <p:ext uri="{BB962C8B-B14F-4D97-AF65-F5344CB8AC3E}">
        <p14:creationId xmlns:p14="http://schemas.microsoft.com/office/powerpoint/2010/main" val="188448074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3285" y="904693"/>
            <a:ext cx="6096000" cy="5493812"/>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285750" indent="-285750" algn="just">
              <a:lnSpc>
                <a:spcPct val="150000"/>
              </a:lnSpc>
              <a:buFont typeface="Arial" panose="020B0604020202020204" pitchFamily="34" charset="0"/>
              <a:buChar char="•"/>
            </a:pPr>
            <a:r>
              <a:rPr lang="fr-FR" b="1" dirty="0"/>
              <a:t>bus service</a:t>
            </a:r>
            <a:r>
              <a:rPr lang="fr-FR" dirty="0"/>
              <a:t>:</a:t>
            </a:r>
          </a:p>
          <a:p>
            <a:pPr marL="742950" lvl="1" indent="-285750" algn="just">
              <a:lnSpc>
                <a:spcPct val="150000"/>
              </a:lnSpc>
              <a:buFont typeface="Courier New" panose="02070309020205020404" pitchFamily="49" charset="0"/>
              <a:buChar char="o"/>
            </a:pPr>
            <a:r>
              <a:rPr lang="fr-FR" dirty="0"/>
              <a:t>alimentée soit par la bus batterie si l'interrupteur SERV est sur « ON », soit par une source extérieure (GPU). </a:t>
            </a:r>
          </a:p>
          <a:p>
            <a:pPr marL="742950" lvl="1" indent="-285750" algn="just">
              <a:lnSpc>
                <a:spcPct val="150000"/>
              </a:lnSpc>
              <a:buFont typeface="Courier New" panose="02070309020205020404" pitchFamily="49" charset="0"/>
              <a:buChar char="o"/>
            </a:pPr>
            <a:r>
              <a:rPr lang="fr-FR" dirty="0"/>
              <a:t>Cette bus permet, par exemple, de disposer d'un minimum d'éclairage ou de faire les pleins alors que tout est coupé à bord.</a:t>
            </a:r>
          </a:p>
          <a:p>
            <a:pPr marL="285750" indent="-285750" algn="just">
              <a:lnSpc>
                <a:spcPct val="150000"/>
              </a:lnSpc>
              <a:buFont typeface="Arial" panose="020B0604020202020204" pitchFamily="34" charset="0"/>
              <a:buChar char="•"/>
            </a:pPr>
            <a:r>
              <a:rPr lang="fr-FR" dirty="0"/>
              <a:t>La </a:t>
            </a:r>
            <a:r>
              <a:rPr lang="fr-FR" b="1" dirty="0"/>
              <a:t>STARTER Bus</a:t>
            </a:r>
            <a:r>
              <a:rPr lang="fr-FR" dirty="0"/>
              <a:t>:</a:t>
            </a:r>
          </a:p>
          <a:p>
            <a:pPr marL="742950" lvl="1" indent="-285750" algn="just">
              <a:lnSpc>
                <a:spcPct val="150000"/>
              </a:lnSpc>
              <a:buFont typeface="Courier New" panose="02070309020205020404" pitchFamily="49" charset="0"/>
              <a:buChar char="o"/>
            </a:pPr>
            <a:r>
              <a:rPr lang="fr-FR" dirty="0"/>
              <a:t>alimentée si l'interrupteur BATT est sur « ON » et si l'interrupteur START est sur « ON »,</a:t>
            </a:r>
          </a:p>
          <a:p>
            <a:pPr marL="742950" lvl="1" indent="-285750" algn="just">
              <a:lnSpc>
                <a:spcPct val="150000"/>
              </a:lnSpc>
              <a:buFont typeface="Courier New" panose="02070309020205020404" pitchFamily="49" charset="0"/>
              <a:buChar char="o"/>
            </a:pPr>
            <a:r>
              <a:rPr lang="fr-FR" dirty="0"/>
              <a:t> permet d'utiliser nos génératrices en démarreur, car se sont des GENE STARTER.</a:t>
            </a:r>
          </a:p>
          <a:p>
            <a:pPr algn="just">
              <a:lnSpc>
                <a:spcPct val="150000"/>
              </a:lnSpc>
            </a:pPr>
            <a:r>
              <a:rPr lang="fr-FR" dirty="0"/>
              <a:t>La connexion du GPU au réseau de bord principal et le circuit de charge de la batterie ne sont pas représentés sur le schéma.</a:t>
            </a:r>
          </a:p>
        </p:txBody>
      </p:sp>
      <p:sp>
        <p:nvSpPr>
          <p:cNvPr id="6" name="Rectangle 5"/>
          <p:cNvSpPr/>
          <p:nvPr/>
        </p:nvSpPr>
        <p:spPr>
          <a:xfrm>
            <a:off x="2390610" y="465520"/>
            <a:ext cx="2623457" cy="369332"/>
          </a:xfrm>
          <a:prstGeom prst="rect">
            <a:avLst/>
          </a:prstGeom>
        </p:spPr>
        <p:txBody>
          <a:bodyPr wrap="square">
            <a:spAutoFit/>
          </a:bodyPr>
          <a:lstStyle/>
          <a:p>
            <a:r>
              <a:rPr lang="fr-FR" dirty="0"/>
              <a:t>Aéronef normes CS-25</a:t>
            </a:r>
          </a:p>
        </p:txBody>
      </p:sp>
      <p:sp>
        <p:nvSpPr>
          <p:cNvPr id="8" name="Rectangle 7"/>
          <p:cNvSpPr/>
          <p:nvPr/>
        </p:nvSpPr>
        <p:spPr>
          <a:xfrm>
            <a:off x="1921327" y="87739"/>
            <a:ext cx="3282044"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continu</a:t>
            </a:r>
          </a:p>
        </p:txBody>
      </p:sp>
      <p:pic>
        <p:nvPicPr>
          <p:cNvPr id="5" name="Espace réservé du contenu 4"/>
          <p:cNvPicPr>
            <a:picLocks noGrp="1" noChangeAspect="1"/>
          </p:cNvPicPr>
          <p:nvPr>
            <p:ph idx="1"/>
          </p:nvPr>
        </p:nvPicPr>
        <p:blipFill>
          <a:blip r:embed="rId2"/>
          <a:stretch>
            <a:fillRect/>
          </a:stretch>
        </p:blipFill>
        <p:spPr>
          <a:xfrm>
            <a:off x="6392306" y="0"/>
            <a:ext cx="5799694" cy="6771043"/>
          </a:xfrm>
          <a:prstGeom prst="rect">
            <a:avLst/>
          </a:prstGeom>
        </p:spPr>
      </p:pic>
    </p:spTree>
    <p:extLst>
      <p:ext uri="{BB962C8B-B14F-4D97-AF65-F5344CB8AC3E}">
        <p14:creationId xmlns:p14="http://schemas.microsoft.com/office/powerpoint/2010/main" val="140826578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fr-FR" dirty="0"/>
          </a:p>
        </p:txBody>
      </p:sp>
      <p:sp>
        <p:nvSpPr>
          <p:cNvPr id="4" name="Rectangle 3"/>
          <p:cNvSpPr/>
          <p:nvPr/>
        </p:nvSpPr>
        <p:spPr>
          <a:xfrm>
            <a:off x="337457" y="1241154"/>
            <a:ext cx="11517085" cy="50783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a) Séquence lors d'un vol</a:t>
            </a:r>
          </a:p>
          <a:p>
            <a:pPr marL="342900" indent="-342900">
              <a:buFont typeface="+mj-lt"/>
              <a:buAutoNum type="arabicPeriod"/>
            </a:pPr>
            <a:r>
              <a:rPr lang="fr-FR" dirty="0"/>
              <a:t>Arrivé à l'avion, un GPU est branché et est en fonctionnement. </a:t>
            </a:r>
          </a:p>
          <a:p>
            <a:pPr marL="342900" indent="-342900">
              <a:buFont typeface="+mj-lt"/>
              <a:buAutoNum type="arabicPeriod"/>
            </a:pPr>
            <a:r>
              <a:rPr lang="fr-FR" dirty="0"/>
              <a:t>La bus service est alimentée. </a:t>
            </a:r>
          </a:p>
          <a:p>
            <a:pPr marL="342900" indent="-342900">
              <a:buFont typeface="+mj-lt"/>
              <a:buAutoNum type="arabicPeriod"/>
            </a:pPr>
            <a:r>
              <a:rPr lang="fr-FR" dirty="0"/>
              <a:t>Lors de la visite </a:t>
            </a:r>
            <a:r>
              <a:rPr lang="fr-FR" dirty="0" err="1"/>
              <a:t>prévol</a:t>
            </a:r>
            <a:r>
              <a:rPr lang="fr-FR" dirty="0"/>
              <a:t>, on connecte la batterie, le réseau n'est alors que sur batterie, comme lors d'un vol où toute la génération a été perdue. </a:t>
            </a:r>
          </a:p>
          <a:p>
            <a:pPr marL="342900" indent="-342900">
              <a:buFont typeface="+mj-lt"/>
              <a:buAutoNum type="arabicPeriod"/>
            </a:pPr>
            <a:r>
              <a:rPr lang="fr-FR" dirty="0"/>
              <a:t>On vérifie alors l'état de la batterie. </a:t>
            </a:r>
          </a:p>
          <a:p>
            <a:pPr marL="342900" indent="-342900">
              <a:buFont typeface="+mj-lt"/>
              <a:buAutoNum type="arabicPeriod"/>
            </a:pPr>
            <a:r>
              <a:rPr lang="fr-FR" dirty="0"/>
              <a:t>On connecte le GPU sur le réseau de bord. </a:t>
            </a:r>
          </a:p>
          <a:p>
            <a:pPr marL="342900" indent="-342900">
              <a:buFont typeface="+mj-lt"/>
              <a:buAutoNum type="arabicPeriod"/>
            </a:pPr>
            <a:r>
              <a:rPr lang="fr-FR" dirty="0"/>
              <a:t>Toutes les servitudes peuvent être alimentées. </a:t>
            </a:r>
          </a:p>
          <a:p>
            <a:pPr marL="342900" indent="-342900">
              <a:buFont typeface="+mj-lt"/>
              <a:buAutoNum type="arabicPeriod"/>
            </a:pPr>
            <a:r>
              <a:rPr lang="fr-FR" dirty="0"/>
              <a:t>La batterie se recharge.</a:t>
            </a:r>
          </a:p>
          <a:p>
            <a:pPr marL="342900" indent="-342900">
              <a:buFont typeface="+mj-lt"/>
              <a:buAutoNum type="arabicPeriod"/>
            </a:pPr>
            <a:r>
              <a:rPr lang="fr-FR" dirty="0"/>
              <a:t>Si l'aéronef possède un APU, on peut alors démarrer l'APU et le connecter au réseau de bord: Cela a pour conséquence de déconnecter le GPU.</a:t>
            </a:r>
          </a:p>
          <a:p>
            <a:pPr marL="342900" indent="-342900">
              <a:buFont typeface="+mj-lt"/>
              <a:buAutoNum type="arabicPeriod"/>
            </a:pPr>
            <a:r>
              <a:rPr lang="fr-FR" dirty="0"/>
              <a:t>Après démarrage des moteurs, on connecte les générateurs principaux, cela déconnecte l'APU, qu'on arrête.</a:t>
            </a:r>
          </a:p>
          <a:p>
            <a:pPr marL="342900" indent="-342900">
              <a:buFont typeface="+mj-lt"/>
              <a:buAutoNum type="arabicPeriod"/>
            </a:pPr>
            <a:r>
              <a:rPr lang="fr-FR" dirty="0"/>
              <a:t>Après l'atterrissage, on remet en route l'APU. </a:t>
            </a:r>
          </a:p>
          <a:p>
            <a:pPr marL="342900" indent="-342900">
              <a:buFont typeface="+mj-lt"/>
              <a:buAutoNum type="arabicPeriod"/>
            </a:pPr>
            <a:r>
              <a:rPr lang="fr-FR" dirty="0"/>
              <a:t>Arrivé au parking, on le connecte. </a:t>
            </a:r>
          </a:p>
          <a:p>
            <a:pPr marL="342900" indent="-342900">
              <a:buFont typeface="+mj-lt"/>
              <a:buAutoNum type="arabicPeriod"/>
            </a:pPr>
            <a:r>
              <a:rPr lang="fr-FR" dirty="0"/>
              <a:t>Cela déconnecte les générateurs principaux. </a:t>
            </a:r>
          </a:p>
          <a:p>
            <a:pPr marL="342900" indent="-342900">
              <a:buFont typeface="+mj-lt"/>
              <a:buAutoNum type="arabicPeriod"/>
            </a:pPr>
            <a:r>
              <a:rPr lang="fr-FR" dirty="0"/>
              <a:t>On peut arrêter les moteurs.</a:t>
            </a:r>
          </a:p>
          <a:p>
            <a:pPr marL="342900" indent="-342900">
              <a:buFont typeface="+mj-lt"/>
              <a:buAutoNum type="arabicPeriod"/>
            </a:pPr>
            <a:r>
              <a:rPr lang="fr-FR" dirty="0"/>
              <a:t>Un GPU est branché et mis en service ; l'équipage peut le connecter au réseau de bord. </a:t>
            </a:r>
          </a:p>
          <a:p>
            <a:pPr marL="342900" indent="-342900">
              <a:buFont typeface="+mj-lt"/>
              <a:buAutoNum type="arabicPeriod"/>
            </a:pPr>
            <a:r>
              <a:rPr lang="fr-FR" dirty="0"/>
              <a:t>L'APU est alors déconnecté automatiquement et peut être arrêté.</a:t>
            </a:r>
          </a:p>
        </p:txBody>
      </p:sp>
      <p:sp>
        <p:nvSpPr>
          <p:cNvPr id="6" name="Rectangle 5"/>
          <p:cNvSpPr/>
          <p:nvPr/>
        </p:nvSpPr>
        <p:spPr>
          <a:xfrm>
            <a:off x="4533898" y="460557"/>
            <a:ext cx="2623457" cy="369332"/>
          </a:xfrm>
          <a:prstGeom prst="rect">
            <a:avLst/>
          </a:prstGeom>
        </p:spPr>
        <p:txBody>
          <a:bodyPr wrap="square">
            <a:spAutoFit/>
          </a:bodyPr>
          <a:lstStyle/>
          <a:p>
            <a:pPr algn="ctr"/>
            <a:r>
              <a:rPr lang="fr-FR" dirty="0"/>
              <a:t>Priorité</a:t>
            </a:r>
          </a:p>
        </p:txBody>
      </p:sp>
      <p:sp>
        <p:nvSpPr>
          <p:cNvPr id="8" name="Rectangle 7"/>
          <p:cNvSpPr/>
          <p:nvPr/>
        </p:nvSpPr>
        <p:spPr>
          <a:xfrm>
            <a:off x="337455" y="806506"/>
            <a:ext cx="11016342"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Toutes les sources d'alimentation citées ne peuvent être connectées simultanément au réseau de bord.</a:t>
            </a:r>
          </a:p>
        </p:txBody>
      </p:sp>
      <p:sp>
        <p:nvSpPr>
          <p:cNvPr id="9" name="Rectangle 8"/>
          <p:cNvSpPr/>
          <p:nvPr/>
        </p:nvSpPr>
        <p:spPr>
          <a:xfrm>
            <a:off x="4305299" y="107720"/>
            <a:ext cx="3282044"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continu</a:t>
            </a:r>
          </a:p>
        </p:txBody>
      </p:sp>
    </p:spTree>
    <p:extLst>
      <p:ext uri="{BB962C8B-B14F-4D97-AF65-F5344CB8AC3E}">
        <p14:creationId xmlns:p14="http://schemas.microsoft.com/office/powerpoint/2010/main" val="157738717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8713" y="1574470"/>
            <a:ext cx="10700658" cy="31393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b) Panne en vol</a:t>
            </a:r>
          </a:p>
          <a:p>
            <a:endParaRPr lang="fr-FR" b="1" dirty="0"/>
          </a:p>
          <a:p>
            <a:pPr marL="342900" indent="-342900">
              <a:buFont typeface="+mj-lt"/>
              <a:buAutoNum type="arabicPeriod"/>
            </a:pPr>
            <a:r>
              <a:rPr lang="fr-FR" dirty="0"/>
              <a:t>En cas de panne d'un générateur, la fermeture automatique du BTC garantit l'alimentation des deux bus par un seul générateur.</a:t>
            </a:r>
          </a:p>
          <a:p>
            <a:pPr marL="342900" indent="-342900">
              <a:buFont typeface="+mj-lt"/>
              <a:buAutoNum type="arabicPeriod"/>
            </a:pPr>
            <a:r>
              <a:rPr lang="fr-FR" dirty="0"/>
              <a:t>Les servitudes délestables ne sont plus alimentées (ouverture de S4 et S2) afin de ne pas surcharger le seul générateur opérationnel.</a:t>
            </a:r>
          </a:p>
          <a:p>
            <a:pPr marL="342900" indent="-342900">
              <a:buFont typeface="+mj-lt"/>
              <a:buAutoNum type="arabicPeriod"/>
            </a:pPr>
            <a:r>
              <a:rPr lang="fr-FR" dirty="0"/>
              <a:t>Bus essentielle et secours sont toujours alimentées par les bus normales.</a:t>
            </a:r>
          </a:p>
          <a:p>
            <a:pPr marL="342900" indent="-342900">
              <a:buFont typeface="+mj-lt"/>
              <a:buAutoNum type="arabicPeriod"/>
            </a:pPr>
            <a:r>
              <a:rPr lang="fr-FR" dirty="0"/>
              <a:t>En cas de perte de tous les générateurs, le réseau normal est perdu, seule la bus secours est alimentée par la bus batterie. </a:t>
            </a:r>
          </a:p>
          <a:p>
            <a:pPr marL="342900" indent="-342900">
              <a:buFont typeface="+mj-lt"/>
              <a:buAutoNum type="arabicPeriod"/>
            </a:pPr>
            <a:r>
              <a:rPr lang="fr-FR" dirty="0"/>
              <a:t>La starter bus reste alimentée en cas de besoin (redémarrage assisté).</a:t>
            </a:r>
          </a:p>
          <a:p>
            <a:pPr marL="342900" indent="-342900">
              <a:buFont typeface="+mj-lt"/>
              <a:buAutoNum type="arabicPeriod"/>
            </a:pPr>
            <a:r>
              <a:rPr lang="fr-FR" dirty="0"/>
              <a:t>On ne dispose que de 30 minutes d'autonomie.</a:t>
            </a:r>
          </a:p>
        </p:txBody>
      </p:sp>
      <p:sp>
        <p:nvSpPr>
          <p:cNvPr id="6" name="Rectangle 5"/>
          <p:cNvSpPr/>
          <p:nvPr/>
        </p:nvSpPr>
        <p:spPr>
          <a:xfrm>
            <a:off x="4196441" y="583986"/>
            <a:ext cx="2623457" cy="369332"/>
          </a:xfrm>
          <a:prstGeom prst="rect">
            <a:avLst/>
          </a:prstGeom>
        </p:spPr>
        <p:txBody>
          <a:bodyPr wrap="square">
            <a:spAutoFit/>
          </a:bodyPr>
          <a:lstStyle/>
          <a:p>
            <a:pPr algn="ctr"/>
            <a:r>
              <a:rPr lang="fr-FR" dirty="0"/>
              <a:t>Priorité</a:t>
            </a:r>
          </a:p>
        </p:txBody>
      </p:sp>
      <p:sp>
        <p:nvSpPr>
          <p:cNvPr id="8" name="Rectangle 7"/>
          <p:cNvSpPr/>
          <p:nvPr/>
        </p:nvSpPr>
        <p:spPr>
          <a:xfrm>
            <a:off x="3867147" y="93463"/>
            <a:ext cx="3282044"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continu</a:t>
            </a:r>
          </a:p>
        </p:txBody>
      </p:sp>
    </p:spTree>
    <p:extLst>
      <p:ext uri="{BB962C8B-B14F-4D97-AF65-F5344CB8AC3E}">
        <p14:creationId xmlns:p14="http://schemas.microsoft.com/office/powerpoint/2010/main" val="364239735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51857" y="1397951"/>
            <a:ext cx="9688286" cy="212686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a:t>Citons quelques servitudes typiques, qui fonctionnent en continu </a:t>
            </a:r>
          </a:p>
          <a:p>
            <a:pPr marL="285750" indent="-285750">
              <a:lnSpc>
                <a:spcPct val="150000"/>
              </a:lnSpc>
              <a:buFont typeface="Arial" panose="020B0604020202020204" pitchFamily="34" charset="0"/>
              <a:buChar char="•"/>
            </a:pPr>
            <a:r>
              <a:rPr lang="fr-FR" dirty="0"/>
              <a:t>les démarreurs électriques ; </a:t>
            </a:r>
          </a:p>
          <a:p>
            <a:pPr marL="285750" indent="-285750">
              <a:lnSpc>
                <a:spcPct val="150000"/>
              </a:lnSpc>
              <a:buFont typeface="Arial" panose="020B0604020202020204" pitchFamily="34" charset="0"/>
              <a:buChar char="•"/>
            </a:pPr>
            <a:r>
              <a:rPr lang="fr-FR" dirty="0"/>
              <a:t>pompes carburant ; </a:t>
            </a:r>
          </a:p>
          <a:p>
            <a:pPr marL="285750" indent="-285750">
              <a:lnSpc>
                <a:spcPct val="150000"/>
              </a:lnSpc>
              <a:buFont typeface="Arial" panose="020B0604020202020204" pitchFamily="34" charset="0"/>
              <a:buChar char="•"/>
            </a:pPr>
            <a:r>
              <a:rPr lang="fr-FR" dirty="0"/>
              <a:t>pompe hydraulique de secours ;</a:t>
            </a:r>
          </a:p>
          <a:p>
            <a:pPr marL="285750" indent="-285750">
              <a:lnSpc>
                <a:spcPct val="150000"/>
              </a:lnSpc>
              <a:buFont typeface="Arial" panose="020B0604020202020204" pitchFamily="34" charset="0"/>
              <a:buChar char="•"/>
            </a:pPr>
            <a:r>
              <a:rPr lang="fr-FR" dirty="0"/>
              <a:t>dégivrage tubes Pitot.</a:t>
            </a:r>
          </a:p>
        </p:txBody>
      </p:sp>
      <p:sp>
        <p:nvSpPr>
          <p:cNvPr id="6" name="Rectangle 5"/>
          <p:cNvSpPr/>
          <p:nvPr/>
        </p:nvSpPr>
        <p:spPr>
          <a:xfrm>
            <a:off x="4525734" y="557852"/>
            <a:ext cx="2623457" cy="369332"/>
          </a:xfrm>
          <a:prstGeom prst="rect">
            <a:avLst/>
          </a:prstGeom>
        </p:spPr>
        <p:txBody>
          <a:bodyPr wrap="square">
            <a:spAutoFit/>
          </a:bodyPr>
          <a:lstStyle/>
          <a:p>
            <a:pPr algn="ctr"/>
            <a:r>
              <a:rPr lang="fr-FR" dirty="0"/>
              <a:t>Servitudes en continu</a:t>
            </a:r>
          </a:p>
        </p:txBody>
      </p:sp>
      <p:sp>
        <p:nvSpPr>
          <p:cNvPr id="8" name="Rectangle 7"/>
          <p:cNvSpPr/>
          <p:nvPr/>
        </p:nvSpPr>
        <p:spPr>
          <a:xfrm>
            <a:off x="4196441" y="87085"/>
            <a:ext cx="3282044"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continu</a:t>
            </a:r>
          </a:p>
        </p:txBody>
      </p:sp>
    </p:spTree>
    <p:extLst>
      <p:ext uri="{BB962C8B-B14F-4D97-AF65-F5344CB8AC3E}">
        <p14:creationId xmlns:p14="http://schemas.microsoft.com/office/powerpoint/2010/main" val="182386045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p:cNvPicPr>
            <a:picLocks noGrp="1" noChangeAspect="1"/>
          </p:cNvPicPr>
          <p:nvPr>
            <p:ph idx="1"/>
          </p:nvPr>
        </p:nvPicPr>
        <p:blipFill>
          <a:blip r:embed="rId2"/>
          <a:stretch>
            <a:fillRect/>
          </a:stretch>
        </p:blipFill>
        <p:spPr>
          <a:xfrm>
            <a:off x="6199413" y="1033731"/>
            <a:ext cx="5954486" cy="3329998"/>
          </a:xfrm>
          <a:prstGeom prst="rect">
            <a:avLst/>
          </a:prstGeom>
        </p:spPr>
      </p:pic>
      <p:sp>
        <p:nvSpPr>
          <p:cNvPr id="4" name="Rectangle 3"/>
          <p:cNvSpPr/>
          <p:nvPr/>
        </p:nvSpPr>
        <p:spPr>
          <a:xfrm>
            <a:off x="130629" y="1224408"/>
            <a:ext cx="5987142" cy="31393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Dans ce type de réseaux, chaque  alternateur alimente sa propre barre bus.</a:t>
            </a:r>
          </a:p>
          <a:p>
            <a:pPr marL="285750" indent="-285750" algn="just">
              <a:buFont typeface="Arial" panose="020B0604020202020204" pitchFamily="34" charset="0"/>
              <a:buChar char="•"/>
            </a:pPr>
            <a:r>
              <a:rPr lang="fr-FR" dirty="0"/>
              <a:t>Chaque alternateur alimente sa propre barre bus, BUS AC 1 ou 2. </a:t>
            </a:r>
          </a:p>
          <a:p>
            <a:pPr marL="285750" indent="-285750" algn="just">
              <a:buFont typeface="Arial" panose="020B0604020202020204" pitchFamily="34" charset="0"/>
              <a:buChar char="•"/>
            </a:pPr>
            <a:r>
              <a:rPr lang="fr-FR" dirty="0"/>
              <a:t>En cas de panne d'un générateur, la fermeture des deux BTB (Bus </a:t>
            </a:r>
            <a:r>
              <a:rPr lang="fr-FR" dirty="0" err="1"/>
              <a:t>Tie</a:t>
            </a:r>
            <a:r>
              <a:rPr lang="fr-FR" dirty="0"/>
              <a:t> </a:t>
            </a:r>
            <a:r>
              <a:rPr lang="fr-FR" dirty="0" err="1"/>
              <a:t>Breaker</a:t>
            </a:r>
            <a:r>
              <a:rPr lang="fr-FR" dirty="0"/>
              <a:t>: relais de transfert ): permet de retrouver une alimentation via l'autre bus AC et la bus de transfert.</a:t>
            </a:r>
          </a:p>
          <a:p>
            <a:pPr marL="285750" indent="-285750" algn="just">
              <a:buFont typeface="Arial" panose="020B0604020202020204" pitchFamily="34" charset="0"/>
              <a:buChar char="•"/>
            </a:pPr>
            <a:r>
              <a:rPr lang="fr-FR" dirty="0"/>
              <a:t>En général, le transfert est automatique et piloté par un système qui surveille l'alimentation de chacune des bus AC et les positions des relais.</a:t>
            </a:r>
          </a:p>
        </p:txBody>
      </p:sp>
      <p:sp>
        <p:nvSpPr>
          <p:cNvPr id="5" name="Rectangle 4"/>
          <p:cNvSpPr/>
          <p:nvPr/>
        </p:nvSpPr>
        <p:spPr>
          <a:xfrm>
            <a:off x="4038600" y="104391"/>
            <a:ext cx="377734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alternatif</a:t>
            </a:r>
          </a:p>
        </p:txBody>
      </p:sp>
      <p:sp>
        <p:nvSpPr>
          <p:cNvPr id="6" name="Rectangle 5"/>
          <p:cNvSpPr/>
          <p:nvPr/>
        </p:nvSpPr>
        <p:spPr>
          <a:xfrm>
            <a:off x="4157185" y="473723"/>
            <a:ext cx="3658758" cy="369332"/>
          </a:xfrm>
          <a:prstGeom prst="rect">
            <a:avLst/>
          </a:prstGeom>
        </p:spPr>
        <p:txBody>
          <a:bodyPr wrap="none">
            <a:spAutoFit/>
          </a:bodyPr>
          <a:lstStyle/>
          <a:p>
            <a:pPr algn="ctr"/>
            <a:r>
              <a:rPr lang="fr-FR" dirty="0"/>
              <a:t>Réseaux à alternateurs indépendants</a:t>
            </a:r>
          </a:p>
        </p:txBody>
      </p:sp>
      <p:sp>
        <p:nvSpPr>
          <p:cNvPr id="2" name="Rectangle 1"/>
          <p:cNvSpPr/>
          <p:nvPr/>
        </p:nvSpPr>
        <p:spPr>
          <a:xfrm>
            <a:off x="201386" y="4575509"/>
            <a:ext cx="11952513"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Les alternateurs ne doivent en aucun cas être reliés ensemble. Ainsi, la logique n'autorisera la fermeture des BTB qu'après l'ouverture du relais de ligne (RL) du générateur en panne.</a:t>
            </a:r>
          </a:p>
        </p:txBody>
      </p:sp>
    </p:spTree>
    <p:extLst>
      <p:ext uri="{BB962C8B-B14F-4D97-AF65-F5344CB8AC3E}">
        <p14:creationId xmlns:p14="http://schemas.microsoft.com/office/powerpoint/2010/main" val="397269626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8602869" y="3385740"/>
            <a:ext cx="3295217" cy="3284961"/>
          </a:xfrm>
          <a:prstGeom prst="rect">
            <a:avLst/>
          </a:prstGeom>
        </p:spPr>
      </p:pic>
      <p:sp>
        <p:nvSpPr>
          <p:cNvPr id="4" name="Rectangle 3"/>
          <p:cNvSpPr/>
          <p:nvPr/>
        </p:nvSpPr>
        <p:spPr>
          <a:xfrm>
            <a:off x="195942" y="1057903"/>
            <a:ext cx="6346372"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L'aéronef peut être alimenté par l'APU ou le GPU connecté par leurs relais respectifs sur la bus de transfert. </a:t>
            </a:r>
          </a:p>
          <a:p>
            <a:pPr marL="285750" indent="-285750" algn="just">
              <a:buFont typeface="Arial" panose="020B0604020202020204" pitchFamily="34" charset="0"/>
              <a:buChar char="•"/>
            </a:pPr>
            <a:r>
              <a:rPr lang="fr-FR" dirty="0"/>
              <a:t>APU et GPU ne peuvent jamais être connectés ensemble.</a:t>
            </a:r>
          </a:p>
          <a:p>
            <a:pPr marL="285750" indent="-285750" algn="just">
              <a:buFont typeface="Arial" panose="020B0604020202020204" pitchFamily="34" charset="0"/>
              <a:buChar char="•"/>
            </a:pPr>
            <a:r>
              <a:rPr lang="fr-FR" dirty="0"/>
              <a:t>La connexion de l'un ou l'autre sur la bus de transfert permet, via les relais de transfert, l'alimentation des bus AC dont le relais de ligne est ouvert.</a:t>
            </a:r>
          </a:p>
        </p:txBody>
      </p:sp>
      <p:sp>
        <p:nvSpPr>
          <p:cNvPr id="6" name="Rectangle 5"/>
          <p:cNvSpPr/>
          <p:nvPr/>
        </p:nvSpPr>
        <p:spPr>
          <a:xfrm>
            <a:off x="1741714" y="74209"/>
            <a:ext cx="377734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alternatif</a:t>
            </a:r>
          </a:p>
        </p:txBody>
      </p:sp>
      <p:sp>
        <p:nvSpPr>
          <p:cNvPr id="7" name="Rectangle 6"/>
          <p:cNvSpPr/>
          <p:nvPr/>
        </p:nvSpPr>
        <p:spPr>
          <a:xfrm>
            <a:off x="1860299" y="443541"/>
            <a:ext cx="3658758" cy="369332"/>
          </a:xfrm>
          <a:prstGeom prst="rect">
            <a:avLst/>
          </a:prstGeom>
        </p:spPr>
        <p:txBody>
          <a:bodyPr wrap="none">
            <a:spAutoFit/>
          </a:bodyPr>
          <a:lstStyle/>
          <a:p>
            <a:pPr algn="ctr"/>
            <a:r>
              <a:rPr lang="fr-FR" dirty="0"/>
              <a:t>Réseaux à alternateurs indépendants</a:t>
            </a:r>
          </a:p>
        </p:txBody>
      </p:sp>
      <p:pic>
        <p:nvPicPr>
          <p:cNvPr id="8" name="Espace réservé du contenu 6"/>
          <p:cNvPicPr>
            <a:picLocks noChangeAspect="1"/>
          </p:cNvPicPr>
          <p:nvPr/>
        </p:nvPicPr>
        <p:blipFill>
          <a:blip r:embed="rId3"/>
          <a:stretch>
            <a:fillRect/>
          </a:stretch>
        </p:blipFill>
        <p:spPr>
          <a:xfrm>
            <a:off x="6705600" y="22677"/>
            <a:ext cx="5486400" cy="3329998"/>
          </a:xfrm>
          <a:prstGeom prst="rect">
            <a:avLst/>
          </a:prstGeom>
        </p:spPr>
      </p:pic>
      <p:sp>
        <p:nvSpPr>
          <p:cNvPr id="9" name="Rectangle 8"/>
          <p:cNvSpPr/>
          <p:nvPr/>
        </p:nvSpPr>
        <p:spPr>
          <a:xfrm>
            <a:off x="321128" y="3597059"/>
            <a:ext cx="7516586"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Les moteurs sont arrêtés, on est sur GPU, les BTB sont fermés et les bus AC 1 et 2 alimentées. </a:t>
            </a:r>
          </a:p>
          <a:p>
            <a:pPr marL="285750" indent="-285750" algn="just">
              <a:buFont typeface="Arial" panose="020B0604020202020204" pitchFamily="34" charset="0"/>
              <a:buChar char="•"/>
            </a:pPr>
            <a:r>
              <a:rPr lang="fr-FR" dirty="0"/>
              <a:t>On démarre l'APU, puis on le connecte, cela ouvre le relais GPU ; </a:t>
            </a:r>
          </a:p>
          <a:p>
            <a:pPr marL="285750" indent="-285750" algn="just">
              <a:buFont typeface="Arial" panose="020B0604020202020204" pitchFamily="34" charset="0"/>
              <a:buChar char="•"/>
            </a:pPr>
            <a:r>
              <a:rPr lang="fr-FR" dirty="0"/>
              <a:t>les BTB restent fermés, l'avion est toujours alimenté, on peut déconnecter le GPU.</a:t>
            </a:r>
          </a:p>
          <a:p>
            <a:pPr marL="285750" indent="-285750" algn="just">
              <a:buFont typeface="Arial" panose="020B0604020202020204" pitchFamily="34" charset="0"/>
              <a:buChar char="•"/>
            </a:pPr>
            <a:r>
              <a:rPr lang="fr-FR" dirty="0"/>
              <a:t>Après démarrage des réacteurs, on connecte les générateurs. </a:t>
            </a:r>
          </a:p>
          <a:p>
            <a:pPr marL="285750" indent="-285750" algn="just">
              <a:buFont typeface="Arial" panose="020B0604020202020204" pitchFamily="34" charset="0"/>
              <a:buChar char="•"/>
            </a:pPr>
            <a:r>
              <a:rPr lang="fr-FR" dirty="0"/>
              <a:t>A la fermeture des relais de ligne, les BTB s'ouvrent, chaque bus est alimentée par son générateur. On peut arrêter l'APU.</a:t>
            </a:r>
          </a:p>
        </p:txBody>
      </p:sp>
    </p:spTree>
    <p:extLst>
      <p:ext uri="{BB962C8B-B14F-4D97-AF65-F5344CB8AC3E}">
        <p14:creationId xmlns:p14="http://schemas.microsoft.com/office/powerpoint/2010/main" val="3465062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4001AAF3-AD46-92EB-53E1-9F3D961A5CF6}"/>
              </a:ext>
            </a:extLst>
          </p:cNvPr>
          <p:cNvSpPr txBox="1"/>
          <p:nvPr/>
        </p:nvSpPr>
        <p:spPr>
          <a:xfrm>
            <a:off x="195943" y="788939"/>
            <a:ext cx="6117771" cy="480131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i="1" dirty="0">
                <a:solidFill>
                  <a:schemeClr val="tx1"/>
                </a:solidFill>
                <a:effectLst/>
                <a:ea typeface="Times New Roman" panose="02020603050405020304" pitchFamily="18" charset="0"/>
                <a:cs typeface="Times New Roman" panose="02020603050405020304" pitchFamily="18" charset="0"/>
              </a:rPr>
              <a:t>Généralités et principe de fonctionnement</a:t>
            </a:r>
          </a:p>
          <a:p>
            <a:pPr algn="just"/>
            <a:r>
              <a:rPr lang="fr-FR" b="1" i="1" dirty="0">
                <a:solidFill>
                  <a:schemeClr val="tx1"/>
                </a:solidFill>
                <a:effectLst/>
                <a:ea typeface="Times New Roman" panose="02020603050405020304" pitchFamily="18" charset="0"/>
                <a:cs typeface="Times New Roman" panose="02020603050405020304" pitchFamily="18" charset="0"/>
              </a:rPr>
              <a:t>Généralités sur les éléments des circuits de génération électrique :</a:t>
            </a:r>
          </a:p>
          <a:p>
            <a:pPr algn="just"/>
            <a:r>
              <a:rPr lang="fr-FR" dirty="0">
                <a:solidFill>
                  <a:schemeClr val="tx1"/>
                </a:solidFill>
                <a:effectLst/>
                <a:ea typeface="Calibri" panose="020F0502020204030204" pitchFamily="34" charset="0"/>
                <a:cs typeface="CourierNewPSMT"/>
              </a:rPr>
              <a:t>L'alternateur à fréquence fixe</a:t>
            </a:r>
            <a:endParaRPr lang="fr-FR" dirty="0">
              <a:solidFill>
                <a:schemeClr val="tx1"/>
              </a:solidFill>
              <a:effectLst/>
              <a:ea typeface="Calibri" panose="020F0502020204030204" pitchFamily="34" charset="0"/>
              <a:cs typeface="Times New Roman" panose="02020603050405020304" pitchFamily="18" charset="0"/>
            </a:endParaRPr>
          </a:p>
          <a:p>
            <a:pPr lvl="0" algn="l"/>
            <a:r>
              <a:rPr lang="fr-FR" dirty="0">
                <a:solidFill>
                  <a:schemeClr val="tx1"/>
                </a:solidFill>
                <a:effectLst/>
                <a:ea typeface="Calibri" panose="020F0502020204030204" pitchFamily="34" charset="0"/>
                <a:cs typeface="CourierNewPSMT"/>
              </a:rPr>
              <a:t>Transmission à vitesse constante (C.S.D.).</a:t>
            </a:r>
            <a:endParaRPr lang="fr-FR" dirty="0">
              <a:solidFill>
                <a:schemeClr val="tx1"/>
              </a:solidFill>
              <a:effectLst/>
              <a:ea typeface="Calibri" panose="020F0502020204030204" pitchFamily="34" charset="0"/>
              <a:cs typeface="Times New Roman" panose="02020603050405020304" pitchFamily="18" charset="0"/>
            </a:endParaRPr>
          </a:p>
          <a:p>
            <a:pPr lvl="0" algn="l"/>
            <a:r>
              <a:rPr lang="fr-FR" dirty="0">
                <a:solidFill>
                  <a:schemeClr val="tx1"/>
                </a:solidFill>
                <a:effectLst/>
                <a:ea typeface="Calibri" panose="020F0502020204030204" pitchFamily="34" charset="0"/>
                <a:cs typeface="CourierNewPSMT"/>
              </a:rPr>
              <a:t>Eléments de contrôle du C.S.D.</a:t>
            </a:r>
            <a:endParaRPr lang="fr-FR" dirty="0">
              <a:solidFill>
                <a:schemeClr val="tx1"/>
              </a:solidFill>
              <a:effectLst/>
              <a:ea typeface="Calibri" panose="020F0502020204030204" pitchFamily="34" charset="0"/>
              <a:cs typeface="Times New Roman" panose="02020603050405020304" pitchFamily="18" charset="0"/>
            </a:endParaRPr>
          </a:p>
          <a:p>
            <a:pPr lvl="0" algn="l"/>
            <a:r>
              <a:rPr lang="fr-FR" dirty="0">
                <a:solidFill>
                  <a:schemeClr val="tx1"/>
                </a:solidFill>
                <a:effectLst/>
                <a:ea typeface="Calibri" panose="020F0502020204030204" pitchFamily="34" charset="0"/>
                <a:cs typeface="CourierNewPSMT"/>
              </a:rPr>
              <a:t>Tensions et fréquences normalisées</a:t>
            </a:r>
            <a:endParaRPr lang="fr-FR" dirty="0">
              <a:solidFill>
                <a:schemeClr val="tx1"/>
              </a:solidFill>
              <a:effectLst/>
              <a:ea typeface="Calibri" panose="020F0502020204030204" pitchFamily="34" charset="0"/>
              <a:cs typeface="Times New Roman" panose="02020603050405020304" pitchFamily="18" charset="0"/>
            </a:endParaRPr>
          </a:p>
          <a:p>
            <a:pPr lvl="0" algn="l"/>
            <a:r>
              <a:rPr lang="fr-FR" dirty="0">
                <a:solidFill>
                  <a:schemeClr val="tx1"/>
                </a:solidFill>
                <a:effectLst/>
                <a:ea typeface="Calibri" panose="020F0502020204030204" pitchFamily="34" charset="0"/>
                <a:cs typeface="CourierNewPSMT"/>
              </a:rPr>
              <a:t>Raison du choix de 400 Hz.</a:t>
            </a:r>
            <a:endParaRPr lang="fr-FR" dirty="0">
              <a:solidFill>
                <a:schemeClr val="tx1"/>
              </a:solidFill>
              <a:effectLst/>
              <a:ea typeface="Calibri" panose="020F0502020204030204" pitchFamily="34" charset="0"/>
              <a:cs typeface="Times New Roman" panose="02020603050405020304" pitchFamily="18" charset="0"/>
            </a:endParaRPr>
          </a:p>
          <a:p>
            <a:pPr lvl="0" algn="l"/>
            <a:r>
              <a:rPr lang="fr-FR" dirty="0">
                <a:solidFill>
                  <a:schemeClr val="tx1"/>
                </a:solidFill>
                <a:effectLst/>
                <a:ea typeface="Calibri" panose="020F0502020204030204" pitchFamily="34" charset="0"/>
                <a:cs typeface="CourierNewPSMT"/>
              </a:rPr>
              <a:t>L'alternateur et le couplage sur le réseau</a:t>
            </a:r>
            <a:endParaRPr lang="fr-FR" dirty="0">
              <a:solidFill>
                <a:schemeClr val="tx1"/>
              </a:solidFill>
              <a:effectLst/>
              <a:ea typeface="Calibri" panose="020F0502020204030204" pitchFamily="34" charset="0"/>
              <a:cs typeface="Times New Roman" panose="02020603050405020304" pitchFamily="18" charset="0"/>
            </a:endParaRPr>
          </a:p>
          <a:p>
            <a:pPr lvl="0" algn="l"/>
            <a:r>
              <a:rPr lang="fr-FR" dirty="0">
                <a:solidFill>
                  <a:schemeClr val="tx1"/>
                </a:solidFill>
                <a:effectLst/>
                <a:ea typeface="Calibri" panose="020F0502020204030204" pitchFamily="34" charset="0"/>
                <a:cs typeface="CourierNewPSMT"/>
              </a:rPr>
              <a:t>Relais d'excitation, de ligne, de couplage</a:t>
            </a:r>
            <a:endParaRPr lang="fr-FR" dirty="0">
              <a:solidFill>
                <a:schemeClr val="tx1"/>
              </a:solidFill>
              <a:effectLst/>
              <a:ea typeface="Calibri" panose="020F0502020204030204" pitchFamily="34" charset="0"/>
              <a:cs typeface="Times New Roman" panose="02020603050405020304" pitchFamily="18" charset="0"/>
            </a:endParaRPr>
          </a:p>
          <a:p>
            <a:pPr lvl="0" algn="l"/>
            <a:r>
              <a:rPr lang="fr-FR" dirty="0" err="1">
                <a:solidFill>
                  <a:schemeClr val="tx1"/>
                </a:solidFill>
                <a:effectLst/>
                <a:ea typeface="Calibri" panose="020F0502020204030204" pitchFamily="34" charset="0"/>
                <a:cs typeface="CourierNewPSMT"/>
              </a:rPr>
              <a:t>Transforedresseur</a:t>
            </a:r>
            <a:r>
              <a:rPr lang="fr-FR" dirty="0">
                <a:solidFill>
                  <a:schemeClr val="tx1"/>
                </a:solidFill>
                <a:effectLst/>
                <a:ea typeface="Calibri" panose="020F0502020204030204" pitchFamily="34" charset="0"/>
                <a:cs typeface="CourierNewPSMT"/>
              </a:rPr>
              <a:t>. Convertisseur statique</a:t>
            </a:r>
            <a:endParaRPr lang="fr-FR" dirty="0">
              <a:solidFill>
                <a:schemeClr val="tx1"/>
              </a:solidFill>
              <a:effectLst/>
              <a:ea typeface="Calibri" panose="020F0502020204030204" pitchFamily="34" charset="0"/>
              <a:cs typeface="Times New Roman" panose="02020603050405020304" pitchFamily="18" charset="0"/>
            </a:endParaRPr>
          </a:p>
          <a:p>
            <a:pPr lvl="0" algn="l"/>
            <a:r>
              <a:rPr lang="fr-FR" dirty="0">
                <a:solidFill>
                  <a:schemeClr val="tx1"/>
                </a:solidFill>
                <a:effectLst/>
                <a:ea typeface="Calibri" panose="020F0502020204030204" pitchFamily="34" charset="0"/>
                <a:cs typeface="CourierNewPSMT"/>
              </a:rPr>
              <a:t>Génératrice à courant </a:t>
            </a:r>
            <a:r>
              <a:rPr lang="fr-FR" dirty="0" err="1">
                <a:solidFill>
                  <a:schemeClr val="tx1"/>
                </a:solidFill>
                <a:effectLst/>
                <a:ea typeface="Calibri" panose="020F0502020204030204" pitchFamily="34" charset="0"/>
                <a:cs typeface="CourierNewPSMT"/>
              </a:rPr>
              <a:t>continu.-Batterie</a:t>
            </a:r>
            <a:r>
              <a:rPr lang="fr-FR" dirty="0">
                <a:solidFill>
                  <a:schemeClr val="tx1"/>
                </a:solidFill>
                <a:effectLst/>
                <a:ea typeface="Calibri" panose="020F0502020204030204" pitchFamily="34" charset="0"/>
                <a:cs typeface="CourierNewPSMT"/>
              </a:rPr>
              <a:t>.</a:t>
            </a:r>
            <a:endParaRPr lang="fr-FR" dirty="0">
              <a:solidFill>
                <a:schemeClr val="tx1"/>
              </a:solidFill>
              <a:effectLst/>
              <a:ea typeface="Calibri" panose="020F0502020204030204" pitchFamily="34" charset="0"/>
              <a:cs typeface="Times New Roman" panose="02020603050405020304" pitchFamily="18" charset="0"/>
            </a:endParaRPr>
          </a:p>
          <a:p>
            <a:pPr lvl="0" algn="l"/>
            <a:r>
              <a:rPr lang="fr-FR" dirty="0">
                <a:solidFill>
                  <a:schemeClr val="tx1"/>
                </a:solidFill>
                <a:effectLst/>
                <a:ea typeface="Calibri" panose="020F0502020204030204" pitchFamily="34" charset="0"/>
                <a:cs typeface="CourierNewPSMT"/>
              </a:rPr>
              <a:t>Alimentation par groupe de parc.</a:t>
            </a:r>
            <a:endParaRPr lang="fr-FR" dirty="0">
              <a:solidFill>
                <a:schemeClr val="tx1"/>
              </a:solidFill>
              <a:effectLst/>
              <a:ea typeface="Calibri" panose="020F0502020204030204" pitchFamily="34" charset="0"/>
              <a:cs typeface="Times New Roman" panose="02020603050405020304" pitchFamily="18" charset="0"/>
            </a:endParaRPr>
          </a:p>
          <a:p>
            <a:pPr lvl="0" algn="l"/>
            <a:r>
              <a:rPr lang="fr-FR" dirty="0">
                <a:solidFill>
                  <a:schemeClr val="tx1"/>
                </a:solidFill>
                <a:effectLst/>
                <a:ea typeface="Calibri" panose="020F0502020204030204" pitchFamily="34" charset="0"/>
                <a:cs typeface="CourierNewPSMT"/>
              </a:rPr>
              <a:t>Bilan de l'énergie électrique à bord de l'avion.</a:t>
            </a:r>
            <a:endParaRPr lang="fr-FR" dirty="0">
              <a:solidFill>
                <a:schemeClr val="tx1"/>
              </a:solidFill>
              <a:effectLst/>
              <a:ea typeface="Calibri" panose="020F0502020204030204" pitchFamily="34" charset="0"/>
              <a:cs typeface="Times New Roman" panose="02020603050405020304" pitchFamily="18" charset="0"/>
            </a:endParaRPr>
          </a:p>
          <a:p>
            <a:pPr algn="just"/>
            <a:r>
              <a:rPr lang="fr-FR" b="1" i="1" dirty="0">
                <a:solidFill>
                  <a:schemeClr val="tx1"/>
                </a:solidFill>
                <a:effectLst/>
                <a:ea typeface="Times New Roman" panose="02020603050405020304" pitchFamily="18" charset="0"/>
                <a:cs typeface="Times New Roman" panose="02020603050405020304" pitchFamily="18" charset="0"/>
              </a:rPr>
              <a:t>Schéma du circuit de distribution</a:t>
            </a:r>
          </a:p>
          <a:p>
            <a:pPr algn="just"/>
            <a:r>
              <a:rPr lang="fr-FR" dirty="0">
                <a:solidFill>
                  <a:schemeClr val="tx1"/>
                </a:solidFill>
                <a:effectLst/>
                <a:ea typeface="Calibri" panose="020F0502020204030204" pitchFamily="34" charset="0"/>
                <a:cs typeface="CourierNewPSMT"/>
              </a:rPr>
              <a:t>Schéma de circuit alternatif 115 V/4OO Hz,28V/4OOHz.</a:t>
            </a:r>
            <a:endParaRPr lang="fr-FR" dirty="0">
              <a:solidFill>
                <a:schemeClr val="tx1"/>
              </a:solidFill>
              <a:ea typeface="Calibri" panose="020F0502020204030204" pitchFamily="34" charset="0"/>
              <a:cs typeface="Times New Roman" panose="02020603050405020304" pitchFamily="18" charset="0"/>
            </a:endParaRPr>
          </a:p>
          <a:p>
            <a:pPr algn="just"/>
            <a:r>
              <a:rPr lang="fr-FR" dirty="0">
                <a:solidFill>
                  <a:schemeClr val="tx1"/>
                </a:solidFill>
                <a:effectLst/>
                <a:ea typeface="Calibri" panose="020F0502020204030204" pitchFamily="34" charset="0"/>
                <a:cs typeface="CourierNewPSMT"/>
              </a:rPr>
              <a:t>Schéma de circuit continu.</a:t>
            </a:r>
            <a:endParaRPr lang="fr-FR" dirty="0">
              <a:solidFill>
                <a:schemeClr val="tx1"/>
              </a:solidFill>
              <a:effectLst/>
              <a:ea typeface="Calibri" panose="020F0502020204030204" pitchFamily="34" charset="0"/>
              <a:cs typeface="Times New Roman" panose="02020603050405020304" pitchFamily="18" charset="0"/>
            </a:endParaRPr>
          </a:p>
        </p:txBody>
      </p:sp>
      <p:sp>
        <p:nvSpPr>
          <p:cNvPr id="3" name="ZoneTexte 2">
            <a:extLst>
              <a:ext uri="{FF2B5EF4-FFF2-40B4-BE49-F238E27FC236}">
                <a16:creationId xmlns:a16="http://schemas.microsoft.com/office/drawing/2014/main" id="{4001AAF3-AD46-92EB-53E1-9F3D961A5CF6}"/>
              </a:ext>
            </a:extLst>
          </p:cNvPr>
          <p:cNvSpPr txBox="1"/>
          <p:nvPr/>
        </p:nvSpPr>
        <p:spPr>
          <a:xfrm>
            <a:off x="6422572" y="788939"/>
            <a:ext cx="5769428" cy="357020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547370" indent="-547370" algn="just"/>
            <a:r>
              <a:rPr lang="fr-FR" b="1" i="1" dirty="0">
                <a:solidFill>
                  <a:schemeClr val="tx1"/>
                </a:solidFill>
                <a:effectLst/>
                <a:ea typeface="Times New Roman" panose="02020603050405020304" pitchFamily="18" charset="0"/>
                <a:cs typeface="Times New Roman" panose="02020603050405020304" pitchFamily="18" charset="0"/>
              </a:rPr>
              <a:t>Dispositifs de commande et contrôle.</a:t>
            </a:r>
          </a:p>
          <a:p>
            <a:pPr lvl="0" algn="l">
              <a:spcBef>
                <a:spcPts val="600"/>
              </a:spcBef>
            </a:pPr>
            <a:r>
              <a:rPr lang="fr-FR" dirty="0">
                <a:solidFill>
                  <a:schemeClr val="tx1"/>
                </a:solidFill>
                <a:effectLst/>
                <a:ea typeface="Calibri" panose="020F0502020204030204" pitchFamily="34" charset="0"/>
                <a:cs typeface="CourierNewPSMT"/>
              </a:rPr>
              <a:t>Dispositifs de contrôle. Détecteur de défaut :</a:t>
            </a:r>
            <a:endParaRPr lang="fr-FR" dirty="0">
              <a:solidFill>
                <a:schemeClr val="tx1"/>
              </a:solidFill>
              <a:effectLst/>
              <a:ea typeface="Calibri" panose="020F0502020204030204" pitchFamily="34" charset="0"/>
              <a:cs typeface="Times New Roman" panose="02020603050405020304" pitchFamily="18" charset="0"/>
            </a:endParaRPr>
          </a:p>
          <a:p>
            <a:pPr marL="742950" lvl="1" indent="-285750" algn="l">
              <a:spcAft>
                <a:spcPts val="0"/>
              </a:spcAft>
              <a:buFont typeface="Courier New" panose="02070309020205020404" pitchFamily="49" charset="0"/>
              <a:buChar char="o"/>
            </a:pPr>
            <a:r>
              <a:rPr lang="fr-FR" dirty="0">
                <a:solidFill>
                  <a:schemeClr val="tx1"/>
                </a:solidFill>
                <a:effectLst/>
                <a:ea typeface="Calibri" panose="020F0502020204030204" pitchFamily="34" charset="0"/>
                <a:cs typeface="CourierNewPSMT"/>
              </a:rPr>
              <a:t>-sous-tension, surtension ;</a:t>
            </a:r>
            <a:endParaRPr lang="fr-FR" dirty="0">
              <a:solidFill>
                <a:schemeClr val="tx1"/>
              </a:solidFill>
              <a:effectLst/>
              <a:ea typeface="Calibri" panose="020F0502020204030204" pitchFamily="34" charset="0"/>
              <a:cs typeface="Times New Roman" panose="02020603050405020304" pitchFamily="18" charset="0"/>
            </a:endParaRPr>
          </a:p>
          <a:p>
            <a:pPr marL="742950" lvl="1" indent="-285750" algn="l">
              <a:spcAft>
                <a:spcPts val="0"/>
              </a:spcAft>
              <a:buFont typeface="Courier New" panose="02070309020205020404" pitchFamily="49" charset="0"/>
              <a:buChar char="o"/>
            </a:pPr>
            <a:r>
              <a:rPr lang="fr-FR" dirty="0">
                <a:solidFill>
                  <a:schemeClr val="tx1"/>
                </a:solidFill>
                <a:effectLst/>
                <a:ea typeface="Calibri" panose="020F0502020204030204" pitchFamily="34" charset="0"/>
                <a:cs typeface="CourierNewPSMT"/>
              </a:rPr>
              <a:t>–sous - excitation, surexcitation ;</a:t>
            </a:r>
            <a:endParaRPr lang="fr-FR" dirty="0">
              <a:solidFill>
                <a:schemeClr val="tx1"/>
              </a:solidFill>
              <a:effectLst/>
              <a:ea typeface="Calibri" panose="020F0502020204030204" pitchFamily="34" charset="0"/>
              <a:cs typeface="Times New Roman" panose="02020603050405020304" pitchFamily="18" charset="0"/>
            </a:endParaRPr>
          </a:p>
          <a:p>
            <a:pPr marL="742950" lvl="1" indent="-285750" algn="l">
              <a:spcAft>
                <a:spcPts val="0"/>
              </a:spcAft>
              <a:buFont typeface="Courier New" panose="02070309020205020404" pitchFamily="49" charset="0"/>
              <a:buChar char="o"/>
            </a:pPr>
            <a:r>
              <a:rPr lang="fr-FR" dirty="0">
                <a:solidFill>
                  <a:schemeClr val="tx1"/>
                </a:solidFill>
                <a:effectLst/>
                <a:ea typeface="Calibri" panose="020F0502020204030204" pitchFamily="34" charset="0"/>
                <a:cs typeface="CourierNewPSMT"/>
              </a:rPr>
              <a:t>-sous - vitesse, survitesse ;</a:t>
            </a:r>
            <a:endParaRPr lang="fr-FR" dirty="0">
              <a:solidFill>
                <a:schemeClr val="tx1"/>
              </a:solidFill>
              <a:effectLst/>
              <a:ea typeface="Calibri" panose="020F0502020204030204" pitchFamily="34" charset="0"/>
              <a:cs typeface="Times New Roman" panose="02020603050405020304" pitchFamily="18" charset="0"/>
            </a:endParaRPr>
          </a:p>
          <a:p>
            <a:pPr marL="742950" lvl="1" indent="-285750" algn="l">
              <a:spcAft>
                <a:spcPts val="0"/>
              </a:spcAft>
              <a:buFont typeface="Courier New" panose="02070309020205020404" pitchFamily="49" charset="0"/>
              <a:buChar char="o"/>
            </a:pPr>
            <a:r>
              <a:rPr lang="fr-FR" dirty="0">
                <a:solidFill>
                  <a:schemeClr val="tx1"/>
                </a:solidFill>
                <a:effectLst/>
                <a:ea typeface="Calibri" panose="020F0502020204030204" pitchFamily="34" charset="0"/>
                <a:cs typeface="CourierNewPSMT"/>
              </a:rPr>
              <a:t>-sous-fréquence, surfréquence ;</a:t>
            </a:r>
            <a:endParaRPr lang="fr-FR" dirty="0">
              <a:solidFill>
                <a:schemeClr val="tx1"/>
              </a:solidFill>
              <a:effectLst/>
              <a:ea typeface="Calibri" panose="020F0502020204030204" pitchFamily="34" charset="0"/>
              <a:cs typeface="Times New Roman" panose="02020603050405020304" pitchFamily="18" charset="0"/>
            </a:endParaRPr>
          </a:p>
          <a:p>
            <a:pPr marL="742950" lvl="1" indent="-285750" algn="l">
              <a:spcAft>
                <a:spcPts val="0"/>
              </a:spcAft>
              <a:buFont typeface="Courier New" panose="02070309020205020404" pitchFamily="49" charset="0"/>
              <a:buChar char="o"/>
            </a:pPr>
            <a:r>
              <a:rPr lang="fr-FR" dirty="0">
                <a:solidFill>
                  <a:schemeClr val="tx1"/>
                </a:solidFill>
                <a:effectLst/>
                <a:ea typeface="Calibri" panose="020F0502020204030204" pitchFamily="34" charset="0"/>
                <a:cs typeface="CourierNewPSMT"/>
              </a:rPr>
              <a:t>-décrabotage.</a:t>
            </a:r>
            <a:endParaRPr lang="fr-FR" dirty="0">
              <a:solidFill>
                <a:schemeClr val="tx1"/>
              </a:solidFill>
              <a:effectLst/>
              <a:ea typeface="Calibri" panose="020F0502020204030204" pitchFamily="34" charset="0"/>
              <a:cs typeface="Times New Roman" panose="02020603050405020304" pitchFamily="18" charset="0"/>
            </a:endParaRPr>
          </a:p>
          <a:p>
            <a:pPr lvl="0" algn="l"/>
            <a:r>
              <a:rPr lang="fr-FR" dirty="0">
                <a:solidFill>
                  <a:schemeClr val="tx1"/>
                </a:solidFill>
                <a:effectLst/>
                <a:ea typeface="Calibri" panose="020F0502020204030204" pitchFamily="34" charset="0"/>
                <a:cs typeface="CourierNewPSMT"/>
              </a:rPr>
              <a:t>Protection, isolement.</a:t>
            </a:r>
            <a:endParaRPr lang="fr-FR" dirty="0">
              <a:solidFill>
                <a:schemeClr val="tx1"/>
              </a:solidFill>
              <a:effectLst/>
              <a:ea typeface="Calibri" panose="020F0502020204030204" pitchFamily="34" charset="0"/>
              <a:cs typeface="Times New Roman" panose="02020603050405020304" pitchFamily="18" charset="0"/>
            </a:endParaRPr>
          </a:p>
          <a:p>
            <a:pPr lvl="0" algn="l"/>
            <a:r>
              <a:rPr lang="fr-FR" dirty="0">
                <a:solidFill>
                  <a:schemeClr val="tx1"/>
                </a:solidFill>
                <a:effectLst/>
                <a:ea typeface="Calibri" panose="020F0502020204030204" pitchFamily="34" charset="0"/>
                <a:cs typeface="CourierNewPSMT"/>
              </a:rPr>
              <a:t>Instruments de contrôle.</a:t>
            </a:r>
            <a:endParaRPr lang="fr-FR" dirty="0">
              <a:solidFill>
                <a:schemeClr val="tx1"/>
              </a:solidFill>
              <a:effectLst/>
              <a:ea typeface="Calibri" panose="020F0502020204030204" pitchFamily="34" charset="0"/>
              <a:cs typeface="Times New Roman" panose="02020603050405020304" pitchFamily="18" charset="0"/>
            </a:endParaRPr>
          </a:p>
          <a:p>
            <a:pPr marL="547370" indent="-547370" algn="just"/>
            <a:r>
              <a:rPr lang="fr-FR" b="1" i="1" dirty="0">
                <a:solidFill>
                  <a:schemeClr val="tx1"/>
                </a:solidFill>
                <a:effectLst/>
                <a:ea typeface="Times New Roman" panose="02020603050405020304" pitchFamily="18" charset="0"/>
                <a:cs typeface="Times New Roman" panose="02020603050405020304" pitchFamily="18" charset="0"/>
              </a:rPr>
              <a:t>Circuits de secours :</a:t>
            </a:r>
          </a:p>
          <a:p>
            <a:pPr marL="547370" indent="-547370" algn="l">
              <a:spcBef>
                <a:spcPts val="600"/>
              </a:spcBef>
              <a:spcAft>
                <a:spcPts val="0"/>
              </a:spcAft>
            </a:pPr>
            <a:r>
              <a:rPr lang="fr-FR" dirty="0">
                <a:solidFill>
                  <a:schemeClr val="tx1"/>
                </a:solidFill>
                <a:effectLst/>
                <a:ea typeface="Calibri" panose="020F0502020204030204" pitchFamily="34" charset="0"/>
                <a:cs typeface="CourierNewPSMT"/>
              </a:rPr>
              <a:t>Cas de panne. Perte d'alternateurs, Bilan électrique.</a:t>
            </a:r>
            <a:endParaRPr lang="fr-FR" dirty="0">
              <a:solidFill>
                <a:schemeClr val="tx1"/>
              </a:solidFill>
              <a:effectLst/>
              <a:ea typeface="Calibri" panose="020F0502020204030204" pitchFamily="34" charset="0"/>
              <a:cs typeface="Times New Roman" panose="02020603050405020304" pitchFamily="18" charset="0"/>
            </a:endParaRPr>
          </a:p>
          <a:p>
            <a:pPr marL="547370" indent="-547370" algn="just"/>
            <a:r>
              <a:rPr lang="fr-FR" b="1" i="1" dirty="0">
                <a:solidFill>
                  <a:schemeClr val="tx1"/>
                </a:solidFill>
                <a:effectLst/>
                <a:ea typeface="Times New Roman" panose="02020603050405020304" pitchFamily="18" charset="0"/>
                <a:cs typeface="Times New Roman" panose="02020603050405020304" pitchFamily="18" charset="0"/>
              </a:rPr>
              <a:t>Compréhension d'un circuit électrique simple(circuit avion)</a:t>
            </a:r>
          </a:p>
        </p:txBody>
      </p:sp>
      <p:sp>
        <p:nvSpPr>
          <p:cNvPr id="2" name="Rectangle 1"/>
          <p:cNvSpPr/>
          <p:nvPr/>
        </p:nvSpPr>
        <p:spPr>
          <a:xfrm>
            <a:off x="4180651" y="239877"/>
            <a:ext cx="3569439" cy="369332"/>
          </a:xfrm>
          <a:prstGeom prst="rect">
            <a:avLst/>
          </a:prstGeom>
        </p:spPr>
        <p:txBody>
          <a:bodyPr wrap="none">
            <a:spAutoFit/>
          </a:bodyPr>
          <a:lstStyle/>
          <a:p>
            <a:pPr marL="547370" indent="-547370" algn="just"/>
            <a:r>
              <a:rPr lang="fr-FR" b="1" dirty="0">
                <a:ea typeface="Times New Roman" panose="02020603050405020304" pitchFamily="18" charset="0"/>
                <a:cs typeface="Times New Roman" panose="02020603050405020304" pitchFamily="18" charset="0"/>
              </a:rPr>
              <a:t>Equipements et circuits électriques </a:t>
            </a:r>
          </a:p>
        </p:txBody>
      </p:sp>
    </p:spTree>
    <p:extLst>
      <p:ext uri="{BB962C8B-B14F-4D97-AF65-F5344CB8AC3E}">
        <p14:creationId xmlns:p14="http://schemas.microsoft.com/office/powerpoint/2010/main" val="3851874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5686" y="1259847"/>
            <a:ext cx="7543799" cy="50783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La métallisation est l'ensemble des mesures ayant pour but de mettre toutes les parties de l'avion au même potentiel, en réalisant une conductibilité électrique la plus parfaite possible.</a:t>
            </a:r>
          </a:p>
          <a:p>
            <a:pPr marL="285750" indent="-285750">
              <a:buFont typeface="Arial" panose="020B0604020202020204" pitchFamily="34" charset="0"/>
              <a:buChar char="•"/>
            </a:pPr>
            <a:r>
              <a:rPr lang="fr-FR" dirty="0"/>
              <a:t>Ceci permet :</a:t>
            </a:r>
          </a:p>
          <a:p>
            <a:pPr marL="742950" lvl="1" indent="-285750">
              <a:buFont typeface="Courier New" panose="02070309020205020404" pitchFamily="49" charset="0"/>
              <a:buChar char="o"/>
            </a:pPr>
            <a:r>
              <a:rPr lang="fr-FR" dirty="0"/>
              <a:t>de réduire le niveau des parasites ;</a:t>
            </a:r>
          </a:p>
          <a:p>
            <a:pPr marL="742950" lvl="1" indent="-285750">
              <a:buFont typeface="Courier New" panose="02070309020205020404" pitchFamily="49" charset="0"/>
              <a:buChar char="o"/>
            </a:pPr>
            <a:r>
              <a:rPr lang="fr-FR" dirty="0"/>
              <a:t>d'assurer l'efficacité des blindages ;</a:t>
            </a:r>
          </a:p>
          <a:p>
            <a:pPr marL="742950" lvl="1" indent="-285750">
              <a:buFont typeface="Courier New" panose="02070309020205020404" pitchFamily="49" charset="0"/>
              <a:buChar char="o"/>
            </a:pPr>
            <a:r>
              <a:rPr lang="fr-FR" dirty="0"/>
              <a:t>de minimiser les effets d'un foudroiement (pas de résistance au passage des fortes intensités, pas d'arc électrique générateur d'incendie) ;</a:t>
            </a:r>
          </a:p>
          <a:p>
            <a:pPr marL="742950" lvl="1" indent="-285750">
              <a:buFont typeface="Courier New" panose="02070309020205020404" pitchFamily="49" charset="0"/>
              <a:buChar char="o"/>
            </a:pPr>
            <a:r>
              <a:rPr lang="fr-FR" dirty="0"/>
              <a:t>de mettre toutes les parties de l'avion au même potentiel terre lors de l'atterrissage et de l'y maintenir.</a:t>
            </a:r>
          </a:p>
          <a:p>
            <a:pPr marL="742950" lvl="1" indent="-285750">
              <a:buFont typeface="Courier New" panose="02070309020205020404" pitchFamily="49" charset="0"/>
              <a:buChar char="o"/>
            </a:pPr>
            <a:r>
              <a:rPr lang="fr-FR" dirty="0"/>
              <a:t>de présenter une résistance minimum au courant de retour du réseau de bord qui chemine via la structure de l'aéronef.</a:t>
            </a:r>
          </a:p>
          <a:p>
            <a:pPr marL="285750" indent="-285750">
              <a:buFont typeface="Arial" panose="020B0604020202020204" pitchFamily="34" charset="0"/>
              <a:buChar char="•"/>
            </a:pPr>
            <a:r>
              <a:rPr lang="fr-FR" dirty="0"/>
              <a:t>Toutes les parties mobiles ou démontables (gouvernes, tuyauteries) doivent être reliées à la structure par des tresses métalliques de très faible résistance.</a:t>
            </a:r>
          </a:p>
          <a:p>
            <a:pPr marL="285750" indent="-285750">
              <a:buFont typeface="Arial" panose="020B0604020202020204" pitchFamily="34" charset="0"/>
              <a:buChar char="•"/>
            </a:pPr>
            <a:r>
              <a:rPr lang="fr-FR" dirty="0"/>
              <a:t>La liaison des tresses à la structure par vis et écrous doit être protégée de la corrosion afin de ne pas augmenter la résistance au courant.</a:t>
            </a:r>
          </a:p>
        </p:txBody>
      </p:sp>
      <p:sp>
        <p:nvSpPr>
          <p:cNvPr id="5" name="Rectangle 4"/>
          <p:cNvSpPr/>
          <p:nvPr/>
        </p:nvSpPr>
        <p:spPr>
          <a:xfrm>
            <a:off x="5509680" y="751279"/>
            <a:ext cx="1411220" cy="369332"/>
          </a:xfrm>
          <a:prstGeom prst="rect">
            <a:avLst/>
          </a:prstGeom>
        </p:spPr>
        <p:txBody>
          <a:bodyPr wrap="none">
            <a:spAutoFit/>
          </a:bodyPr>
          <a:lstStyle/>
          <a:p>
            <a:r>
              <a:rPr lang="fr-FR" dirty="0"/>
              <a:t>Métallisation</a:t>
            </a:r>
          </a:p>
        </p:txBody>
      </p:sp>
      <p:pic>
        <p:nvPicPr>
          <p:cNvPr id="6" name="Image 5"/>
          <p:cNvPicPr>
            <a:picLocks noChangeAspect="1"/>
          </p:cNvPicPr>
          <p:nvPr/>
        </p:nvPicPr>
        <p:blipFill>
          <a:blip r:embed="rId2"/>
          <a:stretch>
            <a:fillRect/>
          </a:stretch>
        </p:blipFill>
        <p:spPr>
          <a:xfrm>
            <a:off x="8083782" y="1240355"/>
            <a:ext cx="3988475" cy="3788846"/>
          </a:xfrm>
          <a:prstGeom prst="rect">
            <a:avLst/>
          </a:prstGeom>
        </p:spPr>
      </p:pic>
      <p:sp>
        <p:nvSpPr>
          <p:cNvPr id="7" name="Rectangle 6"/>
          <p:cNvSpPr/>
          <p:nvPr/>
        </p:nvSpPr>
        <p:spPr>
          <a:xfrm>
            <a:off x="5133428" y="85772"/>
            <a:ext cx="192514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Electricité statique</a:t>
            </a:r>
          </a:p>
        </p:txBody>
      </p:sp>
    </p:spTree>
    <p:extLst>
      <p:ext uri="{BB962C8B-B14F-4D97-AF65-F5344CB8AC3E}">
        <p14:creationId xmlns:p14="http://schemas.microsoft.com/office/powerpoint/2010/main" val="280757309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2772" y="1234226"/>
            <a:ext cx="5954485" cy="480131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a) Conditions de couplage</a:t>
            </a:r>
          </a:p>
          <a:p>
            <a:pPr marL="285750" indent="-285750" algn="just">
              <a:buFont typeface="Arial" panose="020B0604020202020204" pitchFamily="34" charset="0"/>
              <a:buChar char="•"/>
            </a:pPr>
            <a:r>
              <a:rPr lang="fr-FR" dirty="0"/>
              <a:t>On se rappelle que « couplé » signifie que chaque générateur fournit la moitié du travail (avec deux alternateurs).</a:t>
            </a:r>
          </a:p>
          <a:p>
            <a:pPr marL="285750" indent="-285750" algn="just">
              <a:buFont typeface="Arial" panose="020B0604020202020204" pitchFamily="34" charset="0"/>
              <a:buChar char="•"/>
            </a:pPr>
            <a:r>
              <a:rPr lang="fr-FR" dirty="0"/>
              <a:t>Le couplage des alternateurs permet d'augmenter la puissance disponible à bord en ayant toujours une redondance de générateur.</a:t>
            </a:r>
          </a:p>
          <a:p>
            <a:pPr marL="285750" indent="-285750" algn="just">
              <a:buFont typeface="Arial" panose="020B0604020202020204" pitchFamily="34" charset="0"/>
              <a:buChar char="•"/>
            </a:pPr>
            <a:r>
              <a:rPr lang="fr-FR" dirty="0"/>
              <a:t>En courant continu pour coupler deux génératrices: </a:t>
            </a:r>
          </a:p>
          <a:p>
            <a:pPr marL="742950" lvl="1" indent="-285750" algn="just">
              <a:buFont typeface="Courier New" panose="02070309020205020404" pitchFamily="49" charset="0"/>
              <a:buChar char="o"/>
            </a:pPr>
            <a:r>
              <a:rPr lang="fr-FR" dirty="0"/>
              <a:t>elles devaient fournir la même tension </a:t>
            </a:r>
          </a:p>
          <a:p>
            <a:pPr marL="742950" lvl="1" indent="-285750" algn="just">
              <a:buFont typeface="Courier New" panose="02070309020205020404" pitchFamily="49" charset="0"/>
              <a:buChar char="o"/>
            </a:pPr>
            <a:r>
              <a:rPr lang="fr-FR" dirty="0"/>
              <a:t>ceci était réalisé par un circuit (la ligne d'équilibrage) qui pilotait l'excitation de chaque génératrice.</a:t>
            </a:r>
          </a:p>
          <a:p>
            <a:pPr marL="285750" indent="-285750" algn="just">
              <a:buFont typeface="Arial" panose="020B0604020202020204" pitchFamily="34" charset="0"/>
              <a:buChar char="•"/>
            </a:pPr>
            <a:r>
              <a:rPr lang="fr-FR" dirty="0"/>
              <a:t>En alternatif , pour coupler des alternateurs, il faudra donc qu'ils délivrent :</a:t>
            </a:r>
          </a:p>
          <a:p>
            <a:pPr marL="742950" lvl="1" indent="-285750" algn="just">
              <a:buFont typeface="Courier New" panose="02070309020205020404" pitchFamily="49" charset="0"/>
              <a:buChar char="o"/>
            </a:pPr>
            <a:r>
              <a:rPr lang="fr-FR" dirty="0"/>
              <a:t>la même tension ;</a:t>
            </a:r>
          </a:p>
          <a:p>
            <a:pPr marL="742950" lvl="1" indent="-285750" algn="just">
              <a:buFont typeface="Courier New" panose="02070309020205020404" pitchFamily="49" charset="0"/>
              <a:buChar char="o"/>
            </a:pPr>
            <a:r>
              <a:rPr lang="fr-FR" dirty="0"/>
              <a:t>la même fréquence ;</a:t>
            </a:r>
          </a:p>
          <a:p>
            <a:pPr marL="742950" lvl="1" indent="-285750" algn="just">
              <a:buFont typeface="Courier New" panose="02070309020205020404" pitchFamily="49" charset="0"/>
              <a:buChar char="o"/>
            </a:pPr>
            <a:r>
              <a:rPr lang="fr-FR" dirty="0"/>
              <a:t>la même phase ;</a:t>
            </a:r>
          </a:p>
          <a:p>
            <a:pPr marL="742950" lvl="1" indent="-285750" algn="just">
              <a:buFont typeface="Courier New" panose="02070309020205020404" pitchFamily="49" charset="0"/>
              <a:buChar char="o"/>
            </a:pPr>
            <a:r>
              <a:rPr lang="fr-FR" dirty="0"/>
              <a:t>le même ordre de phase.</a:t>
            </a:r>
          </a:p>
        </p:txBody>
      </p:sp>
      <p:sp>
        <p:nvSpPr>
          <p:cNvPr id="5" name="Rectangle 4"/>
          <p:cNvSpPr/>
          <p:nvPr/>
        </p:nvSpPr>
        <p:spPr>
          <a:xfrm>
            <a:off x="4038600" y="104391"/>
            <a:ext cx="377734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alternatif</a:t>
            </a:r>
          </a:p>
        </p:txBody>
      </p:sp>
      <p:sp>
        <p:nvSpPr>
          <p:cNvPr id="6" name="Rectangle 5"/>
          <p:cNvSpPr/>
          <p:nvPr/>
        </p:nvSpPr>
        <p:spPr>
          <a:xfrm>
            <a:off x="4432823" y="473723"/>
            <a:ext cx="2988895" cy="369332"/>
          </a:xfrm>
          <a:prstGeom prst="rect">
            <a:avLst/>
          </a:prstGeom>
        </p:spPr>
        <p:txBody>
          <a:bodyPr wrap="none">
            <a:spAutoFit/>
          </a:bodyPr>
          <a:lstStyle/>
          <a:p>
            <a:r>
              <a:rPr lang="fr-FR" dirty="0"/>
              <a:t>Réseau à alternateurs couplés</a:t>
            </a:r>
          </a:p>
        </p:txBody>
      </p:sp>
      <p:pic>
        <p:nvPicPr>
          <p:cNvPr id="7" name="Espace réservé du contenu 3"/>
          <p:cNvPicPr>
            <a:picLocks noGrp="1" noChangeAspect="1"/>
          </p:cNvPicPr>
          <p:nvPr>
            <p:ph idx="1"/>
          </p:nvPr>
        </p:nvPicPr>
        <p:blipFill>
          <a:blip r:embed="rId2"/>
          <a:stretch>
            <a:fillRect/>
          </a:stretch>
        </p:blipFill>
        <p:spPr>
          <a:xfrm>
            <a:off x="6571038" y="1234226"/>
            <a:ext cx="5443906" cy="4893137"/>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75911939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6853137" y="203256"/>
            <a:ext cx="5338863" cy="3779120"/>
          </a:xfrm>
          <a:prstGeom prst="rect">
            <a:avLst/>
          </a:prstGeom>
        </p:spPr>
        <p:style>
          <a:lnRef idx="2">
            <a:schemeClr val="accent2"/>
          </a:lnRef>
          <a:fillRef idx="1">
            <a:schemeClr val="lt1"/>
          </a:fillRef>
          <a:effectRef idx="0">
            <a:schemeClr val="accent2"/>
          </a:effectRef>
          <a:fontRef idx="minor">
            <a:schemeClr val="dk1"/>
          </a:fontRef>
        </p:style>
      </p:pic>
      <p:sp>
        <p:nvSpPr>
          <p:cNvPr id="7" name="Rectangle 6"/>
          <p:cNvSpPr/>
          <p:nvPr/>
        </p:nvSpPr>
        <p:spPr>
          <a:xfrm>
            <a:off x="103413" y="843055"/>
            <a:ext cx="6569530" cy="31393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b) Architecture de réseaux couplés</a:t>
            </a:r>
          </a:p>
          <a:p>
            <a:pPr marL="285750" indent="-285750" algn="just">
              <a:buFont typeface="Arial" panose="020B0604020202020204" pitchFamily="34" charset="0"/>
              <a:buChar char="•"/>
            </a:pPr>
            <a:r>
              <a:rPr lang="fr-FR" dirty="0"/>
              <a:t>Les alternateurs sont reliés à leurs bus respectives via les relais de lignes (RL), </a:t>
            </a:r>
          </a:p>
          <a:p>
            <a:pPr marL="285750" indent="-285750" algn="just">
              <a:buFont typeface="Arial" panose="020B0604020202020204" pitchFamily="34" charset="0"/>
              <a:buChar char="•"/>
            </a:pPr>
            <a:r>
              <a:rPr lang="fr-FR" dirty="0"/>
              <a:t>puis à la bus de couplage via les relais de couplage (RC). </a:t>
            </a:r>
          </a:p>
          <a:p>
            <a:pPr marL="285750" indent="-285750" algn="just">
              <a:buFont typeface="Arial" panose="020B0604020202020204" pitchFamily="34" charset="0"/>
              <a:buChar char="•"/>
            </a:pPr>
            <a:r>
              <a:rPr lang="fr-FR" dirty="0"/>
              <a:t>En fonctionnement normal, même avion au sol et moteurs arrêtés, les relais de couplage sont toujours fermés.</a:t>
            </a:r>
          </a:p>
          <a:p>
            <a:pPr marL="285750" indent="-285750" algn="just">
              <a:buFont typeface="Arial" panose="020B0604020202020204" pitchFamily="34" charset="0"/>
              <a:buChar char="•"/>
            </a:pPr>
            <a:r>
              <a:rPr lang="fr-FR" dirty="0"/>
              <a:t>Le couplage se fait par fermeture des relais de ligne lorsque les conditions de couplage sont réalisées. </a:t>
            </a:r>
          </a:p>
          <a:p>
            <a:pPr marL="285750" indent="-285750" algn="just">
              <a:buFont typeface="Arial" panose="020B0604020202020204" pitchFamily="34" charset="0"/>
              <a:buChar char="•"/>
            </a:pPr>
            <a:r>
              <a:rPr lang="fr-FR" dirty="0"/>
              <a:t>Les relais de couplage s'ouvrent en cas de défaut sur un alternateur afin de l'isoler.</a:t>
            </a:r>
          </a:p>
          <a:p>
            <a:pPr marL="285750" indent="-285750" algn="just">
              <a:buFont typeface="Arial" panose="020B0604020202020204" pitchFamily="34" charset="0"/>
              <a:buChar char="•"/>
            </a:pPr>
            <a:endParaRPr lang="fr-FR" dirty="0"/>
          </a:p>
        </p:txBody>
      </p:sp>
      <p:sp>
        <p:nvSpPr>
          <p:cNvPr id="8" name="Rectangle 7"/>
          <p:cNvSpPr/>
          <p:nvPr/>
        </p:nvSpPr>
        <p:spPr>
          <a:xfrm>
            <a:off x="1709058" y="91063"/>
            <a:ext cx="377734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alternatif</a:t>
            </a:r>
          </a:p>
        </p:txBody>
      </p:sp>
      <p:sp>
        <p:nvSpPr>
          <p:cNvPr id="9" name="Rectangle 8"/>
          <p:cNvSpPr/>
          <p:nvPr/>
        </p:nvSpPr>
        <p:spPr>
          <a:xfrm>
            <a:off x="2103281" y="420880"/>
            <a:ext cx="2988895" cy="369332"/>
          </a:xfrm>
          <a:prstGeom prst="rect">
            <a:avLst/>
          </a:prstGeom>
        </p:spPr>
        <p:txBody>
          <a:bodyPr wrap="none">
            <a:spAutoFit/>
          </a:bodyPr>
          <a:lstStyle/>
          <a:p>
            <a:r>
              <a:rPr lang="fr-FR" dirty="0"/>
              <a:t>Réseau à alternateurs couplés</a:t>
            </a:r>
          </a:p>
        </p:txBody>
      </p:sp>
      <p:sp>
        <p:nvSpPr>
          <p:cNvPr id="10" name="Rectangle 9"/>
          <p:cNvSpPr/>
          <p:nvPr/>
        </p:nvSpPr>
        <p:spPr>
          <a:xfrm>
            <a:off x="103413" y="4152934"/>
            <a:ext cx="11990616" cy="258532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Donc :</a:t>
            </a:r>
          </a:p>
          <a:p>
            <a:pPr marL="285750" indent="-285750" algn="just">
              <a:buFont typeface="Arial" panose="020B0604020202020204" pitchFamily="34" charset="0"/>
              <a:buChar char="•"/>
            </a:pPr>
            <a:r>
              <a:rPr lang="fr-FR" dirty="0"/>
              <a:t>sur un réseau « alternateurs fonctionnant en isolés », les relais de transfert sont toujours ouverts et on les ferme en cas de défaut d'un alternateur ;</a:t>
            </a:r>
          </a:p>
          <a:p>
            <a:pPr marL="285750" indent="-285750" algn="just">
              <a:buFont typeface="Arial" panose="020B0604020202020204" pitchFamily="34" charset="0"/>
              <a:buChar char="•"/>
            </a:pPr>
            <a:r>
              <a:rPr lang="fr-FR" dirty="0"/>
              <a:t>sur un « réseau alternateurs couplés », les relais de couplage sont toujours fermés et on les ouvre en cas de défaut.</a:t>
            </a:r>
          </a:p>
          <a:p>
            <a:pPr marL="285750" indent="-285750" algn="just">
              <a:buFont typeface="Arial" panose="020B0604020202020204" pitchFamily="34" charset="0"/>
              <a:buChar char="•"/>
            </a:pPr>
            <a:r>
              <a:rPr lang="fr-FR" dirty="0"/>
              <a:t>Le GPU et l'APU ne peuvent jamais être connectés :</a:t>
            </a:r>
          </a:p>
          <a:p>
            <a:pPr marL="742950" lvl="1" indent="-285750" algn="just">
              <a:buFont typeface="Courier New" panose="02070309020205020404" pitchFamily="49" charset="0"/>
              <a:buChar char="o"/>
            </a:pPr>
            <a:r>
              <a:rPr lang="fr-FR" dirty="0"/>
              <a:t>simultanément à la bus de couplage ;</a:t>
            </a:r>
          </a:p>
          <a:p>
            <a:pPr marL="742950" lvl="1" indent="-285750" algn="just">
              <a:buFont typeface="Courier New" panose="02070309020205020404" pitchFamily="49" charset="0"/>
              <a:buChar char="o"/>
            </a:pPr>
            <a:r>
              <a:rPr lang="fr-FR" dirty="0"/>
              <a:t>à un alternateur (GEN 1 ou 2) via la bus de couplage.</a:t>
            </a:r>
          </a:p>
          <a:p>
            <a:pPr marL="285750" indent="-285750" algn="just">
              <a:buFont typeface="Arial" panose="020B0604020202020204" pitchFamily="34" charset="0"/>
              <a:buChar char="•"/>
            </a:pPr>
            <a:r>
              <a:rPr lang="fr-FR" dirty="0"/>
              <a:t>Il existe la même logique que sur le réseau à alternateurs indépendants qui, lors de la connexion APU ou GPU, ouvre les relais de ligne des alternateurs.</a:t>
            </a:r>
          </a:p>
        </p:txBody>
      </p:sp>
    </p:spTree>
    <p:extLst>
      <p:ext uri="{BB962C8B-B14F-4D97-AF65-F5344CB8AC3E}">
        <p14:creationId xmlns:p14="http://schemas.microsoft.com/office/powerpoint/2010/main" val="28534836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6694714" y="1225391"/>
            <a:ext cx="5410200" cy="4351338"/>
          </a:xfrm>
          <a:prstGeom prst="rect">
            <a:avLst/>
          </a:prstGeom>
        </p:spPr>
        <p:style>
          <a:lnRef idx="2">
            <a:schemeClr val="accent2"/>
          </a:lnRef>
          <a:fillRef idx="1">
            <a:schemeClr val="lt1"/>
          </a:fillRef>
          <a:effectRef idx="0">
            <a:schemeClr val="accent2"/>
          </a:effectRef>
          <a:fontRef idx="minor">
            <a:schemeClr val="dk1"/>
          </a:fontRef>
        </p:style>
      </p:pic>
      <p:sp>
        <p:nvSpPr>
          <p:cNvPr id="5" name="Rectangle 4"/>
          <p:cNvSpPr/>
          <p:nvPr/>
        </p:nvSpPr>
        <p:spPr>
          <a:xfrm>
            <a:off x="4201885" y="38295"/>
            <a:ext cx="377734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alternatif</a:t>
            </a:r>
          </a:p>
        </p:txBody>
      </p:sp>
      <p:sp>
        <p:nvSpPr>
          <p:cNvPr id="6" name="Rectangle 5"/>
          <p:cNvSpPr/>
          <p:nvPr/>
        </p:nvSpPr>
        <p:spPr>
          <a:xfrm>
            <a:off x="4596108" y="447177"/>
            <a:ext cx="2988895" cy="369332"/>
          </a:xfrm>
          <a:prstGeom prst="rect">
            <a:avLst/>
          </a:prstGeom>
        </p:spPr>
        <p:txBody>
          <a:bodyPr wrap="none">
            <a:spAutoFit/>
          </a:bodyPr>
          <a:lstStyle/>
          <a:p>
            <a:r>
              <a:rPr lang="fr-FR" dirty="0"/>
              <a:t>Réseau à alternateurs couplés</a:t>
            </a:r>
          </a:p>
        </p:txBody>
      </p:sp>
      <p:sp>
        <p:nvSpPr>
          <p:cNvPr id="7" name="Rectangle 6"/>
          <p:cNvSpPr/>
          <p:nvPr/>
        </p:nvSpPr>
        <p:spPr>
          <a:xfrm>
            <a:off x="163283" y="1210454"/>
            <a:ext cx="6411687" cy="31393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Sur des réseaux comportant plus d'alternateurs, on peut trouver un mixage « couplage-transfert » (Split </a:t>
            </a:r>
            <a:r>
              <a:rPr lang="fr-FR" dirty="0" err="1"/>
              <a:t>Parallel</a:t>
            </a:r>
            <a:r>
              <a:rPr lang="fr-FR" dirty="0"/>
              <a:t> System).</a:t>
            </a:r>
          </a:p>
          <a:p>
            <a:pPr marL="285750" indent="-285750" algn="just">
              <a:buFont typeface="Arial" panose="020B0604020202020204" pitchFamily="34" charset="0"/>
              <a:buChar char="•"/>
            </a:pPr>
            <a:r>
              <a:rPr lang="fr-FR" dirty="0"/>
              <a:t> Les alternateurs sont couplés deux à deux puis, éventuellement, les deux bus de couplage sont reliés par un Split System </a:t>
            </a:r>
            <a:r>
              <a:rPr lang="fr-FR" dirty="0" err="1"/>
              <a:t>Breaker</a:t>
            </a:r>
            <a:r>
              <a:rPr lang="fr-FR" dirty="0"/>
              <a:t> donnant un réseau à quatre alternateurs couplés.</a:t>
            </a:r>
          </a:p>
          <a:p>
            <a:pPr marL="285750" indent="-285750" algn="just">
              <a:buFont typeface="Arial" panose="020B0604020202020204" pitchFamily="34" charset="0"/>
              <a:buChar char="•"/>
            </a:pPr>
            <a:r>
              <a:rPr lang="fr-FR" dirty="0"/>
              <a:t>Le SSB s'ouvrira dans certaines conditions afin de donner deux réseaux indépendants.</a:t>
            </a:r>
          </a:p>
          <a:p>
            <a:pPr marL="285750" indent="-285750" algn="just">
              <a:buFont typeface="Arial" panose="020B0604020202020204" pitchFamily="34" charset="0"/>
              <a:buChar char="•"/>
            </a:pPr>
            <a:r>
              <a:rPr lang="fr-FR" dirty="0"/>
              <a:t>Par exemple, lors d'un atterrissage automatique, il est prévu que chaque pilote automatique soit, à partir d'une certaine phase du vol, alimenté par des sources indépendantes.</a:t>
            </a:r>
          </a:p>
        </p:txBody>
      </p:sp>
      <p:sp>
        <p:nvSpPr>
          <p:cNvPr id="8" name="Rectangle 7"/>
          <p:cNvSpPr/>
          <p:nvPr/>
        </p:nvSpPr>
        <p:spPr>
          <a:xfrm>
            <a:off x="321126" y="4617335"/>
            <a:ext cx="6096000" cy="1711366"/>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nSpc>
                <a:spcPct val="150000"/>
              </a:lnSpc>
            </a:pPr>
            <a:r>
              <a:rPr lang="fr-FR" b="1" dirty="0"/>
              <a:t>Vous pouvez trouver en anglais </a:t>
            </a:r>
            <a:endParaRPr lang="fr-FR" dirty="0"/>
          </a:p>
          <a:p>
            <a:pPr>
              <a:lnSpc>
                <a:spcPct val="150000"/>
              </a:lnSpc>
            </a:pPr>
            <a:r>
              <a:rPr lang="fr-FR" dirty="0"/>
              <a:t>relais de couplage (RC)  = Bus </a:t>
            </a:r>
            <a:r>
              <a:rPr lang="fr-FR" dirty="0" err="1"/>
              <a:t>Tie</a:t>
            </a:r>
            <a:r>
              <a:rPr lang="fr-FR" dirty="0"/>
              <a:t> </a:t>
            </a:r>
            <a:r>
              <a:rPr lang="fr-FR" dirty="0" err="1"/>
              <a:t>Breaker</a:t>
            </a:r>
            <a:r>
              <a:rPr lang="fr-FR" dirty="0"/>
              <a:t> (BTB) ;</a:t>
            </a:r>
          </a:p>
          <a:p>
            <a:pPr>
              <a:lnSpc>
                <a:spcPct val="150000"/>
              </a:lnSpc>
            </a:pPr>
            <a:r>
              <a:rPr lang="fr-FR" dirty="0"/>
              <a:t>relais de ligne (RL)          = </a:t>
            </a:r>
            <a:r>
              <a:rPr lang="fr-FR" dirty="0" err="1"/>
              <a:t>Generator</a:t>
            </a:r>
            <a:r>
              <a:rPr lang="fr-FR" dirty="0"/>
              <a:t> Line Contacter (GLC) ;</a:t>
            </a:r>
          </a:p>
          <a:p>
            <a:pPr>
              <a:lnSpc>
                <a:spcPct val="150000"/>
              </a:lnSpc>
            </a:pPr>
            <a:r>
              <a:rPr lang="fr-FR" dirty="0"/>
              <a:t>relais d'excitation (REX) = </a:t>
            </a:r>
            <a:r>
              <a:rPr lang="fr-FR" dirty="0" err="1"/>
              <a:t>Generator</a:t>
            </a:r>
            <a:r>
              <a:rPr lang="fr-FR" dirty="0"/>
              <a:t> Control </a:t>
            </a:r>
            <a:r>
              <a:rPr lang="fr-FR" dirty="0" err="1"/>
              <a:t>Breaker</a:t>
            </a:r>
            <a:r>
              <a:rPr lang="fr-FR" dirty="0"/>
              <a:t> (GCB).</a:t>
            </a:r>
          </a:p>
        </p:txBody>
      </p:sp>
    </p:spTree>
    <p:extLst>
      <p:ext uri="{BB962C8B-B14F-4D97-AF65-F5344CB8AC3E}">
        <p14:creationId xmlns:p14="http://schemas.microsoft.com/office/powerpoint/2010/main" val="71096725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9239622" y="2553081"/>
            <a:ext cx="2538720" cy="2296960"/>
          </a:xfrm>
          <a:prstGeom prst="rect">
            <a:avLst/>
          </a:prstGeom>
        </p:spPr>
      </p:pic>
      <mc:AlternateContent xmlns:mc="http://schemas.openxmlformats.org/markup-compatibility/2006" xmlns:a14="http://schemas.microsoft.com/office/drawing/2010/main">
        <mc:Choice Requires="a14">
          <p:sp>
            <p:nvSpPr>
              <p:cNvPr id="4" name="Rectangle 3"/>
              <p:cNvSpPr/>
              <p:nvPr/>
            </p:nvSpPr>
            <p:spPr>
              <a:xfrm>
                <a:off x="609600" y="2553081"/>
                <a:ext cx="7467600" cy="259276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b="1" dirty="0"/>
                  <a:t>a) Puissance active</a:t>
                </a:r>
              </a:p>
              <a:p>
                <a:pPr marL="285750" indent="-285750">
                  <a:lnSpc>
                    <a:spcPct val="150000"/>
                  </a:lnSpc>
                  <a:buFont typeface="Arial" panose="020B0604020202020204" pitchFamily="34" charset="0"/>
                  <a:buChar char="•"/>
                </a:pPr>
                <a:r>
                  <a:rPr lang="fr-FR" dirty="0"/>
                  <a:t>La puissance est le produit	 </a:t>
                </a:r>
                <a:r>
                  <a:rPr lang="fr-FR" b="1" i="1" dirty="0"/>
                  <a:t>U x I</a:t>
                </a:r>
                <a:r>
                  <a:rPr lang="fr-FR" dirty="0"/>
                  <a:t>.</a:t>
                </a:r>
              </a:p>
              <a:p>
                <a:pPr marL="285750" indent="-285750">
                  <a:lnSpc>
                    <a:spcPct val="150000"/>
                  </a:lnSpc>
                  <a:buFont typeface="Arial" panose="020B0604020202020204" pitchFamily="34" charset="0"/>
                  <a:buChar char="•"/>
                </a:pPr>
                <a:r>
                  <a:rPr lang="fr-FR" dirty="0"/>
                  <a:t>La puissance est le produit scalaire des deux vecteurs.</a:t>
                </a:r>
              </a:p>
              <a:p>
                <a:pPr marL="285750" indent="-285750">
                  <a:lnSpc>
                    <a:spcPct val="150000"/>
                  </a:lnSpc>
                  <a:buFont typeface="Arial" panose="020B0604020202020204" pitchFamily="34" charset="0"/>
                  <a:buChar char="•"/>
                </a:pPr>
                <a:r>
                  <a:rPr lang="fr-FR" dirty="0"/>
                  <a:t>Le produit scalaire </a:t>
                </a:r>
                <a14:m>
                  <m:oMath xmlns:m="http://schemas.openxmlformats.org/officeDocument/2006/math">
                    <m:acc>
                      <m:accPr>
                        <m:chr m:val="⃗"/>
                        <m:ctrlPr>
                          <a:rPr lang="fr-FR" i="1" smtClean="0">
                            <a:latin typeface="Cambria Math" panose="02040503050406030204" pitchFamily="18" charset="0"/>
                          </a:rPr>
                        </m:ctrlPr>
                      </m:accPr>
                      <m:e>
                        <m:r>
                          <a:rPr lang="fr-FR" b="0" i="1" smtClean="0">
                            <a:latin typeface="Cambria Math" panose="02040503050406030204" pitchFamily="18" charset="0"/>
                          </a:rPr>
                          <m:t>𝑈</m:t>
                        </m:r>
                      </m:e>
                    </m:acc>
                    <m:r>
                      <a:rPr lang="fr-FR" b="0" i="1" smtClean="0">
                        <a:latin typeface="Cambria Math" panose="02040503050406030204" pitchFamily="18" charset="0"/>
                      </a:rPr>
                      <m:t>.</m:t>
                    </m:r>
                    <m:acc>
                      <m:accPr>
                        <m:chr m:val="⃗"/>
                        <m:ctrlPr>
                          <a:rPr lang="fr-FR" b="0" i="1" smtClean="0">
                            <a:latin typeface="Cambria Math" panose="02040503050406030204" pitchFamily="18" charset="0"/>
                          </a:rPr>
                        </m:ctrlPr>
                      </m:accPr>
                      <m:e>
                        <m:r>
                          <a:rPr lang="fr-FR" b="0" i="1" smtClean="0">
                            <a:latin typeface="Cambria Math" panose="02040503050406030204" pitchFamily="18" charset="0"/>
                          </a:rPr>
                          <m:t>𝑉</m:t>
                        </m:r>
                      </m:e>
                    </m:acc>
                    <m:r>
                      <a:rPr lang="fr-FR" b="0" i="1" smtClean="0">
                        <a:latin typeface="Cambria Math" panose="02040503050406030204" pitchFamily="18" charset="0"/>
                      </a:rPr>
                      <m:t>=</m:t>
                    </m:r>
                    <m:r>
                      <a:rPr lang="fr-FR" b="0" i="1" smtClean="0">
                        <a:latin typeface="Cambria Math" panose="02040503050406030204" pitchFamily="18" charset="0"/>
                      </a:rPr>
                      <m:t>𝑈</m:t>
                    </m:r>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𝐼</m:t>
                    </m:r>
                    <m:r>
                      <a:rPr lang="fr-FR" b="0" i="1" smtClean="0">
                        <a:latin typeface="Cambria Math" panose="02040503050406030204" pitchFamily="18" charset="0"/>
                        <a:ea typeface="Cambria Math" panose="02040503050406030204" pitchFamily="18" charset="0"/>
                      </a:rPr>
                      <m:t>×</m:t>
                    </m:r>
                    <m:r>
                      <m:rPr>
                        <m:sty m:val="p"/>
                      </m:rPr>
                      <a:rPr lang="fr-FR" b="0" i="0" smtClean="0">
                        <a:latin typeface="Cambria Math" panose="02040503050406030204" pitchFamily="18" charset="0"/>
                        <a:ea typeface="Cambria Math" panose="02040503050406030204" pitchFamily="18" charset="0"/>
                      </a:rPr>
                      <m:t>cos</m:t>
                    </m:r>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𝜑</m:t>
                    </m:r>
                    <m:r>
                      <a:rPr lang="fr-FR" b="0" i="1" smtClean="0">
                        <a:latin typeface="Cambria Math" panose="02040503050406030204" pitchFamily="18" charset="0"/>
                        <a:ea typeface="Cambria Math" panose="02040503050406030204" pitchFamily="18" charset="0"/>
                      </a:rPr>
                      <m:t>)</m:t>
                    </m:r>
                  </m:oMath>
                </a14:m>
                <a:endParaRPr lang="fr-FR" dirty="0"/>
              </a:p>
              <a:p>
                <a:pPr marL="285750" indent="-285750">
                  <a:lnSpc>
                    <a:spcPct val="150000"/>
                  </a:lnSpc>
                  <a:buFont typeface="Arial" panose="020B0604020202020204" pitchFamily="34" charset="0"/>
                  <a:buChar char="•"/>
                </a:pPr>
                <a:r>
                  <a:rPr lang="fr-FR" dirty="0"/>
                  <a:t>Cette puissance est appelée puissance active P, </a:t>
                </a:r>
              </a:p>
              <a:p>
                <a:pPr marL="285750" indent="-285750">
                  <a:lnSpc>
                    <a:spcPct val="150000"/>
                  </a:lnSpc>
                  <a:buFont typeface="Arial" panose="020B0604020202020204" pitchFamily="34" charset="0"/>
                  <a:buChar char="•"/>
                </a:pPr>
                <a:r>
                  <a:rPr lang="fr-FR" dirty="0"/>
                  <a:t>Elle s'exprime en watts.</a:t>
                </a:r>
              </a:p>
            </p:txBody>
          </p:sp>
        </mc:Choice>
        <mc:Fallback xmlns="">
          <p:sp>
            <p:nvSpPr>
              <p:cNvPr id="4" name="Rectangle 3"/>
              <p:cNvSpPr>
                <a:spLocks noRot="1" noChangeAspect="1" noMove="1" noResize="1" noEditPoints="1" noAdjustHandles="1" noChangeArrowheads="1" noChangeShapeType="1" noTextEdit="1"/>
              </p:cNvSpPr>
              <p:nvPr/>
            </p:nvSpPr>
            <p:spPr>
              <a:xfrm>
                <a:off x="609600" y="2553081"/>
                <a:ext cx="7467600" cy="2592761"/>
              </a:xfrm>
              <a:prstGeom prst="rect">
                <a:avLst/>
              </a:prstGeom>
              <a:blipFill>
                <a:blip r:embed="rId3"/>
                <a:stretch>
                  <a:fillRect l="-570" b="-2576"/>
                </a:stretch>
              </a:blipFill>
            </p:spPr>
            <p:txBody>
              <a:bodyPr/>
              <a:lstStyle/>
              <a:p>
                <a:r>
                  <a:rPr lang="fr-FR">
                    <a:noFill/>
                  </a:rPr>
                  <a:t> </a:t>
                </a:r>
              </a:p>
            </p:txBody>
          </p:sp>
        </mc:Fallback>
      </mc:AlternateContent>
      <p:sp>
        <p:nvSpPr>
          <p:cNvPr id="6" name="Rectangle 5"/>
          <p:cNvSpPr/>
          <p:nvPr/>
        </p:nvSpPr>
        <p:spPr>
          <a:xfrm>
            <a:off x="4201885" y="38295"/>
            <a:ext cx="377734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alternatif</a:t>
            </a:r>
          </a:p>
        </p:txBody>
      </p:sp>
      <p:sp>
        <p:nvSpPr>
          <p:cNvPr id="3" name="Rectangle 2"/>
          <p:cNvSpPr/>
          <p:nvPr/>
        </p:nvSpPr>
        <p:spPr>
          <a:xfrm>
            <a:off x="4982980" y="407627"/>
            <a:ext cx="2400209" cy="369332"/>
          </a:xfrm>
          <a:prstGeom prst="rect">
            <a:avLst/>
          </a:prstGeom>
        </p:spPr>
        <p:txBody>
          <a:bodyPr wrap="none">
            <a:spAutoFit/>
          </a:bodyPr>
          <a:lstStyle/>
          <a:p>
            <a:r>
              <a:rPr lang="fr-FR" dirty="0"/>
              <a:t>Puissances en alternatif</a:t>
            </a:r>
          </a:p>
        </p:txBody>
      </p:sp>
      <p:sp>
        <p:nvSpPr>
          <p:cNvPr id="7" name="Rectangle 6"/>
          <p:cNvSpPr/>
          <p:nvPr/>
        </p:nvSpPr>
        <p:spPr>
          <a:xfrm>
            <a:off x="598713" y="1018689"/>
            <a:ext cx="11168742"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Les circuits électriques sont rarement des circuits avec une résistance pure.</a:t>
            </a:r>
          </a:p>
          <a:p>
            <a:pPr marL="285750" indent="-285750">
              <a:lnSpc>
                <a:spcPct val="150000"/>
              </a:lnSpc>
              <a:buFont typeface="Arial" panose="020B0604020202020204" pitchFamily="34" charset="0"/>
              <a:buChar char="•"/>
            </a:pPr>
            <a:r>
              <a:rPr lang="fr-FR" dirty="0"/>
              <a:t>Il y a toujours comme résultat un déphasage entre le courant I débité par le générateur et la tension U qu'il délivre.</a:t>
            </a:r>
          </a:p>
        </p:txBody>
      </p:sp>
    </p:spTree>
    <p:extLst>
      <p:ext uri="{BB962C8B-B14F-4D97-AF65-F5344CB8AC3E}">
        <p14:creationId xmlns:p14="http://schemas.microsoft.com/office/powerpoint/2010/main" val="85559204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2623036" y="776959"/>
            <a:ext cx="6935040" cy="2374560"/>
          </a:xfrm>
          <a:prstGeom prst="rect">
            <a:avLst/>
          </a:prstGeom>
        </p:spPr>
        <p:style>
          <a:lnRef idx="2">
            <a:schemeClr val="accent2"/>
          </a:lnRef>
          <a:fillRef idx="1">
            <a:schemeClr val="lt1"/>
          </a:fillRef>
          <a:effectRef idx="0">
            <a:schemeClr val="accent2"/>
          </a:effectRef>
          <a:fontRef idx="minor">
            <a:schemeClr val="dk1"/>
          </a:fontRef>
        </p:style>
      </p:pic>
      <mc:AlternateContent xmlns:mc="http://schemas.openxmlformats.org/markup-compatibility/2006" xmlns:a14="http://schemas.microsoft.com/office/drawing/2010/main">
        <mc:Choice Requires="a14">
          <p:sp>
            <p:nvSpPr>
              <p:cNvPr id="6" name="Rectangle 5"/>
              <p:cNvSpPr/>
              <p:nvPr/>
            </p:nvSpPr>
            <p:spPr>
              <a:xfrm>
                <a:off x="356294" y="3326777"/>
                <a:ext cx="11653579" cy="31393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b) Puissance réactive</a:t>
                </a:r>
              </a:p>
              <a:p>
                <a:pPr marL="285750" indent="-285750">
                  <a:buFont typeface="Arial" panose="020B0604020202020204" pitchFamily="34" charset="0"/>
                  <a:buChar char="•"/>
                </a:pPr>
                <a:r>
                  <a:rPr lang="fr-FR" dirty="0"/>
                  <a:t>Ce circuit présente une impédance Z somme vectorielle de R et de la réactance </a:t>
                </a:r>
                <a:r>
                  <a:rPr lang="fr-FR" dirty="0" err="1"/>
                  <a:t>Xc</a:t>
                </a:r>
                <a:r>
                  <a:rPr lang="fr-FR" dirty="0"/>
                  <a:t>.</a:t>
                </a:r>
              </a:p>
              <a:p>
                <a:pPr marL="285750" indent="-285750">
                  <a:buFont typeface="Arial" panose="020B0604020202020204" pitchFamily="34" charset="0"/>
                  <a:buChar char="•"/>
                </a:pPr>
                <a:r>
                  <a:rPr lang="fr-FR" dirty="0"/>
                  <a:t>Le courant I traverse </a:t>
                </a:r>
              </a:p>
              <a:p>
                <a:pPr marL="742950" lvl="1" indent="-285750">
                  <a:buFont typeface="Courier New" panose="02070309020205020404" pitchFamily="49" charset="0"/>
                  <a:buChar char="o"/>
                </a:pPr>
                <a:r>
                  <a:rPr lang="fr-FR" dirty="0"/>
                  <a:t>R : développe une tension U</a:t>
                </a:r>
                <a:r>
                  <a:rPr lang="fr-FR" baseline="-25000" dirty="0"/>
                  <a:t>R</a:t>
                </a:r>
                <a:r>
                  <a:rPr lang="fr-FR" dirty="0"/>
                  <a:t>, </a:t>
                </a:r>
              </a:p>
              <a:p>
                <a:pPr marL="742950" lvl="1" indent="-285750">
                  <a:buFont typeface="Courier New" panose="02070309020205020404" pitchFamily="49" charset="0"/>
                  <a:buChar char="o"/>
                </a:pPr>
                <a:r>
                  <a:rPr lang="fr-FR" dirty="0"/>
                  <a:t>C:  développe une tension </a:t>
                </a:r>
                <a:r>
                  <a:rPr lang="fr-FR" dirty="0" err="1"/>
                  <a:t>U</a:t>
                </a:r>
                <a:r>
                  <a:rPr lang="fr-FR" baseline="-25000" dirty="0" err="1"/>
                  <a:t>c</a:t>
                </a:r>
                <a:r>
                  <a:rPr lang="fr-FR" dirty="0"/>
                  <a:t>.</a:t>
                </a:r>
              </a:p>
              <a:p>
                <a:pPr marL="285750" indent="-285750">
                  <a:buFont typeface="Arial" panose="020B0604020202020204" pitchFamily="34" charset="0"/>
                  <a:buChar char="•"/>
                </a:pPr>
                <a:r>
                  <a:rPr lang="fr-FR" dirty="0"/>
                  <a:t>En multipliant ces tensions par I, on </a:t>
                </a:r>
                <a:r>
                  <a:rPr lang="fr-FR" dirty="0" err="1"/>
                  <a:t>obtient:visualise</a:t>
                </a:r>
                <a:r>
                  <a:rPr lang="fr-FR" dirty="0"/>
                  <a:t> </a:t>
                </a:r>
              </a:p>
              <a:p>
                <a:pPr marL="742950" lvl="1" indent="-285750">
                  <a:buFont typeface="Courier New" panose="02070309020205020404" pitchFamily="49" charset="0"/>
                  <a:buChar char="o"/>
                </a:pPr>
                <a:r>
                  <a:rPr lang="fr-FR" dirty="0"/>
                  <a:t>la </a:t>
                </a:r>
                <a:r>
                  <a:rPr lang="fr-FR" b="1" dirty="0"/>
                  <a:t>puissance active </a:t>
                </a:r>
                <a:r>
                  <a:rPr lang="fr-FR" dirty="0"/>
                  <a:t>: </a:t>
                </a:r>
                <a14:m>
                  <m:oMath xmlns:m="http://schemas.openxmlformats.org/officeDocument/2006/math">
                    <m:r>
                      <a:rPr lang="fr-FR" b="0" i="0" smtClean="0">
                        <a:latin typeface="Cambria Math" panose="02040503050406030204" pitchFamily="18" charset="0"/>
                      </a:rPr>
                      <m:t> </m:t>
                    </m:r>
                    <m:r>
                      <a:rPr lang="fr-FR" b="1" i="1">
                        <a:latin typeface="Cambria Math" panose="02040503050406030204" pitchFamily="18" charset="0"/>
                      </a:rPr>
                      <m:t>𝑼</m:t>
                    </m:r>
                    <m:r>
                      <a:rPr lang="fr-FR" b="1" i="1">
                        <a:latin typeface="Cambria Math" panose="02040503050406030204" pitchFamily="18" charset="0"/>
                        <a:ea typeface="Cambria Math" panose="02040503050406030204" pitchFamily="18" charset="0"/>
                      </a:rPr>
                      <m:t>×</m:t>
                    </m:r>
                    <m:r>
                      <a:rPr lang="fr-FR" b="1" i="1">
                        <a:latin typeface="Cambria Math" panose="02040503050406030204" pitchFamily="18" charset="0"/>
                        <a:ea typeface="Cambria Math" panose="02040503050406030204" pitchFamily="18" charset="0"/>
                      </a:rPr>
                      <m:t>𝑰</m:t>
                    </m:r>
                    <m:r>
                      <a:rPr lang="fr-FR" b="1" i="1">
                        <a:latin typeface="Cambria Math" panose="02040503050406030204" pitchFamily="18" charset="0"/>
                        <a:ea typeface="Cambria Math" panose="02040503050406030204" pitchFamily="18" charset="0"/>
                      </a:rPr>
                      <m:t>×</m:t>
                    </m:r>
                    <m:r>
                      <a:rPr lang="fr-FR" b="1" i="1">
                        <a:latin typeface="Cambria Math" panose="02040503050406030204" pitchFamily="18" charset="0"/>
                        <a:ea typeface="Cambria Math" panose="02040503050406030204" pitchFamily="18" charset="0"/>
                      </a:rPr>
                      <m:t>𝒄𝒐𝒔</m:t>
                    </m:r>
                    <m:r>
                      <a:rPr lang="fr-FR" b="1" i="1">
                        <a:latin typeface="Cambria Math" panose="02040503050406030204" pitchFamily="18" charset="0"/>
                        <a:ea typeface="Cambria Math" panose="02040503050406030204" pitchFamily="18" charset="0"/>
                      </a:rPr>
                      <m:t>⁡(</m:t>
                    </m:r>
                    <m:r>
                      <a:rPr lang="fr-FR" b="1" i="1">
                        <a:latin typeface="Cambria Math" panose="02040503050406030204" pitchFamily="18" charset="0"/>
                        <a:ea typeface="Cambria Math" panose="02040503050406030204" pitchFamily="18" charset="0"/>
                      </a:rPr>
                      <m:t>𝝋</m:t>
                    </m:r>
                    <m:r>
                      <a:rPr lang="fr-FR" b="1" i="1">
                        <a:latin typeface="Cambria Math" panose="02040503050406030204" pitchFamily="18" charset="0"/>
                        <a:ea typeface="Cambria Math" panose="02040503050406030204" pitchFamily="18" charset="0"/>
                      </a:rPr>
                      <m:t>)</m:t>
                    </m:r>
                  </m:oMath>
                </a14:m>
                <a:endParaRPr lang="fr-FR" b="1" dirty="0"/>
              </a:p>
              <a:p>
                <a:pPr marL="742950" lvl="1" indent="-285750">
                  <a:buFont typeface="Courier New" panose="02070309020205020404" pitchFamily="49" charset="0"/>
                  <a:buChar char="o"/>
                </a:pPr>
                <a:r>
                  <a:rPr lang="fr-FR" b="1" dirty="0"/>
                  <a:t>puissance réactive: 	</a:t>
                </a:r>
                <a14:m>
                  <m:oMath xmlns:m="http://schemas.openxmlformats.org/officeDocument/2006/math">
                    <m:r>
                      <a:rPr lang="fr-FR" b="1" i="1" dirty="0" smtClean="0">
                        <a:latin typeface="Cambria Math" panose="02040503050406030204" pitchFamily="18" charset="0"/>
                      </a:rPr>
                      <m:t>𝑼</m:t>
                    </m:r>
                    <m:r>
                      <a:rPr lang="fr-FR" b="1" i="1" dirty="0" smtClean="0">
                        <a:latin typeface="Cambria Math" panose="02040503050406030204" pitchFamily="18" charset="0"/>
                        <a:ea typeface="Cambria Math" panose="02040503050406030204" pitchFamily="18" charset="0"/>
                      </a:rPr>
                      <m:t>×</m:t>
                    </m:r>
                    <m:r>
                      <a:rPr lang="fr-FR" b="1" i="1" dirty="0" smtClean="0">
                        <a:latin typeface="Cambria Math" panose="02040503050406030204" pitchFamily="18" charset="0"/>
                      </a:rPr>
                      <m:t>𝑰</m:t>
                    </m:r>
                    <m:r>
                      <a:rPr lang="fr-FR" b="1" i="1" dirty="0" smtClean="0">
                        <a:latin typeface="Cambria Math" panose="02040503050406030204" pitchFamily="18" charset="0"/>
                        <a:ea typeface="Cambria Math" panose="02040503050406030204" pitchFamily="18" charset="0"/>
                      </a:rPr>
                      <m:t>×</m:t>
                    </m:r>
                    <m:r>
                      <a:rPr lang="fr-FR" b="1" i="1" dirty="0" smtClean="0">
                        <a:latin typeface="Cambria Math" panose="02040503050406030204" pitchFamily="18" charset="0"/>
                      </a:rPr>
                      <m:t>𝒔𝒊𝒏</m:t>
                    </m:r>
                    <m:r>
                      <a:rPr lang="fr-FR" b="1" i="1" dirty="0" smtClean="0">
                        <a:latin typeface="Cambria Math" panose="02040503050406030204" pitchFamily="18" charset="0"/>
                      </a:rPr>
                      <m:t>(</m:t>
                    </m:r>
                    <m:r>
                      <a:rPr lang="el-GR" b="1" i="1" dirty="0" smtClean="0">
                        <a:latin typeface="Cambria Math" panose="02040503050406030204" pitchFamily="18" charset="0"/>
                        <a:ea typeface="Cambria Math" panose="02040503050406030204" pitchFamily="18" charset="0"/>
                      </a:rPr>
                      <m:t>𝝋</m:t>
                    </m:r>
                    <m:r>
                      <a:rPr lang="fr-FR" b="1" i="1" dirty="0" smtClean="0">
                        <a:latin typeface="Cambria Math" panose="02040503050406030204" pitchFamily="18" charset="0"/>
                        <a:ea typeface="Cambria Math" panose="02040503050406030204" pitchFamily="18" charset="0"/>
                      </a:rPr>
                      <m:t>)</m:t>
                    </m:r>
                  </m:oMath>
                </a14:m>
                <a:r>
                  <a:rPr lang="fr-FR" b="1" dirty="0"/>
                  <a:t>	</a:t>
                </a:r>
                <a:r>
                  <a:rPr lang="fr-FR" dirty="0"/>
                  <a:t> (La puissance consommée par la réactance)</a:t>
                </a:r>
                <a:endParaRPr lang="fr-FR" b="1" dirty="0"/>
              </a:p>
              <a:p>
                <a:pPr marL="285750" indent="-285750">
                  <a:buFont typeface="Arial" panose="020B0604020202020204" pitchFamily="34" charset="0"/>
                  <a:buChar char="•"/>
                </a:pPr>
                <a:r>
                  <a:rPr lang="fr-FR" dirty="0"/>
                  <a:t>elle n'est pas réellement consommée puisque le condensateur se charge sur une alternance puis restitue l'énergie à l'alternance suivante. </a:t>
                </a:r>
              </a:p>
              <a:p>
                <a:pPr marL="285750" indent="-285750">
                  <a:buFont typeface="Arial" panose="020B0604020202020204" pitchFamily="34" charset="0"/>
                  <a:buChar char="•"/>
                </a:pPr>
                <a:r>
                  <a:rPr lang="fr-FR" dirty="0"/>
                  <a:t>Sa valeur est </a:t>
                </a:r>
                <a:r>
                  <a:rPr lang="fr-FR" dirty="0" err="1"/>
                  <a:t>U.I.sin</a:t>
                </a:r>
                <a:r>
                  <a:rPr lang="el-GR" dirty="0"/>
                  <a:t>ϕ</a:t>
                </a:r>
                <a:r>
                  <a:rPr lang="fr-FR" dirty="0"/>
                  <a:t>, elle est notée Q et s'exprime en volts-ampères réactifs (VAR). </a:t>
                </a:r>
              </a:p>
            </p:txBody>
          </p:sp>
        </mc:Choice>
        <mc:Fallback xmlns="">
          <p:sp>
            <p:nvSpPr>
              <p:cNvPr id="6" name="Rectangle 5"/>
              <p:cNvSpPr>
                <a:spLocks noRot="1" noChangeAspect="1" noMove="1" noResize="1" noEditPoints="1" noAdjustHandles="1" noChangeArrowheads="1" noChangeShapeType="1" noTextEdit="1"/>
              </p:cNvSpPr>
              <p:nvPr/>
            </p:nvSpPr>
            <p:spPr>
              <a:xfrm>
                <a:off x="356294" y="3326777"/>
                <a:ext cx="11653579" cy="3139321"/>
              </a:xfrm>
              <a:prstGeom prst="rect">
                <a:avLst/>
              </a:prstGeom>
              <a:blipFill>
                <a:blip r:embed="rId3"/>
                <a:stretch>
                  <a:fillRect l="-366" t="-967" b="-1934"/>
                </a:stretch>
              </a:blipFill>
            </p:spPr>
            <p:txBody>
              <a:bodyPr/>
              <a:lstStyle/>
              <a:p>
                <a:r>
                  <a:rPr lang="fr-FR">
                    <a:noFill/>
                  </a:rPr>
                  <a:t> </a:t>
                </a:r>
              </a:p>
            </p:txBody>
          </p:sp>
        </mc:Fallback>
      </mc:AlternateContent>
      <p:sp>
        <p:nvSpPr>
          <p:cNvPr id="7" name="Rectangle 6"/>
          <p:cNvSpPr/>
          <p:nvPr/>
        </p:nvSpPr>
        <p:spPr>
          <a:xfrm>
            <a:off x="4201885" y="38295"/>
            <a:ext cx="377734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alternatif</a:t>
            </a:r>
          </a:p>
        </p:txBody>
      </p:sp>
      <p:sp>
        <p:nvSpPr>
          <p:cNvPr id="8" name="Rectangle 7"/>
          <p:cNvSpPr/>
          <p:nvPr/>
        </p:nvSpPr>
        <p:spPr>
          <a:xfrm>
            <a:off x="4982980" y="407627"/>
            <a:ext cx="2400209" cy="369332"/>
          </a:xfrm>
          <a:prstGeom prst="rect">
            <a:avLst/>
          </a:prstGeom>
        </p:spPr>
        <p:txBody>
          <a:bodyPr wrap="none">
            <a:spAutoFit/>
          </a:bodyPr>
          <a:lstStyle/>
          <a:p>
            <a:r>
              <a:rPr lang="fr-FR" dirty="0"/>
              <a:t>Puissances en alternatif</a:t>
            </a:r>
          </a:p>
        </p:txBody>
      </p:sp>
    </p:spTree>
    <p:extLst>
      <p:ext uri="{BB962C8B-B14F-4D97-AF65-F5344CB8AC3E}">
        <p14:creationId xmlns:p14="http://schemas.microsoft.com/office/powerpoint/2010/main" val="224186002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2943463" y="4696948"/>
            <a:ext cx="4272480" cy="1890129"/>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277583" y="929468"/>
            <a:ext cx="11811002" cy="32778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c) Puissance apparente</a:t>
            </a:r>
          </a:p>
          <a:p>
            <a:pPr marL="285750" indent="-285750" algn="just">
              <a:lnSpc>
                <a:spcPct val="150000"/>
              </a:lnSpc>
              <a:buFont typeface="Arial" panose="020B0604020202020204" pitchFamily="34" charset="0"/>
              <a:buChar char="•"/>
            </a:pPr>
            <a:r>
              <a:rPr lang="fr-FR" dirty="0"/>
              <a:t>Ce n'est pas réellement une puissance au sens physique du terme. </a:t>
            </a:r>
          </a:p>
          <a:p>
            <a:pPr marL="285750" indent="-285750" algn="just">
              <a:lnSpc>
                <a:spcPct val="150000"/>
              </a:lnSpc>
              <a:buFont typeface="Arial" panose="020B0604020202020204" pitchFamily="34" charset="0"/>
              <a:buChar char="•"/>
            </a:pPr>
            <a:r>
              <a:rPr lang="fr-FR" dirty="0"/>
              <a:t>Elle est le résultat de la somme vectorielle des deux puissances précédentes. </a:t>
            </a:r>
          </a:p>
          <a:p>
            <a:pPr marL="285750" indent="-285750" algn="just">
              <a:lnSpc>
                <a:spcPct val="150000"/>
              </a:lnSpc>
              <a:buFont typeface="Arial" panose="020B0604020202020204" pitchFamily="34" charset="0"/>
              <a:buChar char="•"/>
            </a:pPr>
            <a:r>
              <a:rPr lang="fr-FR" dirty="0"/>
              <a:t>On la note S exprimée, en volts-ampères (VA).</a:t>
            </a:r>
          </a:p>
          <a:p>
            <a:pPr marL="285750" indent="-285750" algn="just">
              <a:lnSpc>
                <a:spcPct val="150000"/>
              </a:lnSpc>
              <a:buFont typeface="Arial" panose="020B0604020202020204" pitchFamily="34" charset="0"/>
              <a:buChar char="•"/>
            </a:pPr>
            <a:r>
              <a:rPr lang="fr-FR" dirty="0"/>
              <a:t>Le rapport P/S est appelé facteur de puissance de l'installation.</a:t>
            </a:r>
          </a:p>
          <a:p>
            <a:pPr marL="285750" indent="-285750" algn="just">
              <a:lnSpc>
                <a:spcPct val="150000"/>
              </a:lnSpc>
              <a:buFont typeface="Arial" panose="020B0604020202020204" pitchFamily="34" charset="0"/>
              <a:buChar char="•"/>
            </a:pPr>
            <a:r>
              <a:rPr lang="fr-FR" dirty="0"/>
              <a:t>Cette puissance est utilisée pour donner une idée du dimensionnement de l'appareil électrique (les transformateurs en particulier ou les alternateurs).</a:t>
            </a:r>
          </a:p>
          <a:p>
            <a:pPr marL="285750" indent="-285750" algn="just">
              <a:lnSpc>
                <a:spcPct val="150000"/>
              </a:lnSpc>
              <a:buFont typeface="Arial" panose="020B0604020202020204" pitchFamily="34" charset="0"/>
              <a:buChar char="•"/>
            </a:pPr>
            <a:r>
              <a:rPr lang="fr-FR" dirty="0"/>
              <a:t>La même puissance apparente peut correspondre à une multitude de répartition de P et Q selon le circuit étudié.</a:t>
            </a:r>
          </a:p>
        </p:txBody>
      </p:sp>
      <p:sp>
        <p:nvSpPr>
          <p:cNvPr id="7" name="Rectangle 6"/>
          <p:cNvSpPr/>
          <p:nvPr/>
        </p:nvSpPr>
        <p:spPr>
          <a:xfrm>
            <a:off x="4201885" y="38295"/>
            <a:ext cx="377734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alternatif</a:t>
            </a:r>
          </a:p>
        </p:txBody>
      </p:sp>
      <p:sp>
        <p:nvSpPr>
          <p:cNvPr id="8" name="Rectangle 7"/>
          <p:cNvSpPr/>
          <p:nvPr/>
        </p:nvSpPr>
        <p:spPr>
          <a:xfrm>
            <a:off x="4982980" y="407627"/>
            <a:ext cx="2400209" cy="369332"/>
          </a:xfrm>
          <a:prstGeom prst="rect">
            <a:avLst/>
          </a:prstGeom>
        </p:spPr>
        <p:txBody>
          <a:bodyPr wrap="none">
            <a:spAutoFit/>
          </a:bodyPr>
          <a:lstStyle/>
          <a:p>
            <a:r>
              <a:rPr lang="fr-FR" dirty="0"/>
              <a:t>Puissances en alternatif</a:t>
            </a:r>
          </a:p>
        </p:txBody>
      </p:sp>
      <p:pic>
        <p:nvPicPr>
          <p:cNvPr id="3" name="Image 2"/>
          <p:cNvPicPr>
            <a:picLocks noChangeAspect="1"/>
          </p:cNvPicPr>
          <p:nvPr/>
        </p:nvPicPr>
        <p:blipFill>
          <a:blip r:embed="rId3"/>
          <a:stretch>
            <a:fillRect/>
          </a:stretch>
        </p:blipFill>
        <p:spPr>
          <a:xfrm>
            <a:off x="7675714" y="5121492"/>
            <a:ext cx="1238400" cy="721680"/>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02700895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6955971" y="2703016"/>
            <a:ext cx="5064288" cy="2090172"/>
          </a:xfrm>
          <a:prstGeom prst="rect">
            <a:avLst/>
          </a:prstGeom>
        </p:spPr>
      </p:pic>
      <p:sp>
        <p:nvSpPr>
          <p:cNvPr id="4" name="Rectangle 3"/>
          <p:cNvSpPr/>
          <p:nvPr/>
        </p:nvSpPr>
        <p:spPr>
          <a:xfrm>
            <a:off x="195944" y="845771"/>
            <a:ext cx="6648494"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U et I sont en phase. </a:t>
            </a:r>
          </a:p>
          <a:p>
            <a:pPr marL="285750" indent="-285750" algn="just">
              <a:buFont typeface="Arial" panose="020B0604020202020204" pitchFamily="34" charset="0"/>
              <a:buChar char="•"/>
            </a:pPr>
            <a:r>
              <a:rPr lang="fr-FR" dirty="0"/>
              <a:t>Le circuit ne consomme que de la puissance active. </a:t>
            </a:r>
          </a:p>
          <a:p>
            <a:pPr marL="285750" indent="-285750" algn="just">
              <a:buFont typeface="Arial" panose="020B0604020202020204" pitchFamily="34" charset="0"/>
              <a:buChar char="•"/>
            </a:pPr>
            <a:r>
              <a:rPr lang="fr-FR" dirty="0"/>
              <a:t>La puissance active est toujours positive. </a:t>
            </a:r>
          </a:p>
          <a:p>
            <a:pPr marL="285750" indent="-285750" algn="just">
              <a:buFont typeface="Arial" panose="020B0604020202020204" pitchFamily="34" charset="0"/>
              <a:buChar char="•"/>
            </a:pPr>
            <a:r>
              <a:rPr lang="fr-FR" dirty="0"/>
              <a:t>C'est la puissance dissipée par effet Joule dans le circuit.</a:t>
            </a:r>
          </a:p>
          <a:p>
            <a:pPr marL="285750" indent="-285750" algn="just">
              <a:buFont typeface="Arial" panose="020B0604020202020204" pitchFamily="34" charset="0"/>
              <a:buChar char="•"/>
            </a:pPr>
            <a:r>
              <a:rPr lang="fr-FR" dirty="0"/>
              <a:t>Elle correspond à la puissance mécanique P = C x </a:t>
            </a:r>
            <a:r>
              <a:rPr lang="el-GR" dirty="0"/>
              <a:t>ω</a:t>
            </a:r>
            <a:r>
              <a:rPr lang="fr-FR" dirty="0"/>
              <a:t> transformée par le générateur en puissance électrique (au rendement près).</a:t>
            </a:r>
          </a:p>
        </p:txBody>
      </p:sp>
      <p:pic>
        <p:nvPicPr>
          <p:cNvPr id="6" name="Image 5"/>
          <p:cNvPicPr>
            <a:picLocks noChangeAspect="1"/>
          </p:cNvPicPr>
          <p:nvPr/>
        </p:nvPicPr>
        <p:blipFill>
          <a:blip r:embed="rId3"/>
          <a:stretch>
            <a:fillRect/>
          </a:stretch>
        </p:blipFill>
        <p:spPr>
          <a:xfrm>
            <a:off x="6955971" y="4985658"/>
            <a:ext cx="5064288" cy="1790986"/>
          </a:xfrm>
          <a:prstGeom prst="rect">
            <a:avLst/>
          </a:prstGeom>
        </p:spPr>
      </p:pic>
      <p:sp>
        <p:nvSpPr>
          <p:cNvPr id="7" name="Rectangle 6"/>
          <p:cNvSpPr/>
          <p:nvPr/>
        </p:nvSpPr>
        <p:spPr>
          <a:xfrm>
            <a:off x="1698170" y="86693"/>
            <a:ext cx="377734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alternatif</a:t>
            </a:r>
          </a:p>
        </p:txBody>
      </p:sp>
      <p:sp>
        <p:nvSpPr>
          <p:cNvPr id="8" name="Rectangle 7"/>
          <p:cNvSpPr/>
          <p:nvPr/>
        </p:nvSpPr>
        <p:spPr>
          <a:xfrm>
            <a:off x="2250666" y="453560"/>
            <a:ext cx="2400209" cy="369332"/>
          </a:xfrm>
          <a:prstGeom prst="rect">
            <a:avLst/>
          </a:prstGeom>
        </p:spPr>
        <p:txBody>
          <a:bodyPr wrap="none">
            <a:spAutoFit/>
          </a:bodyPr>
          <a:lstStyle/>
          <a:p>
            <a:r>
              <a:rPr lang="fr-FR" dirty="0"/>
              <a:t>Puissances en alternatif</a:t>
            </a:r>
          </a:p>
        </p:txBody>
      </p:sp>
      <p:pic>
        <p:nvPicPr>
          <p:cNvPr id="9" name="Image 8"/>
          <p:cNvPicPr>
            <a:picLocks noChangeAspect="1"/>
          </p:cNvPicPr>
          <p:nvPr/>
        </p:nvPicPr>
        <p:blipFill>
          <a:blip r:embed="rId4"/>
          <a:stretch>
            <a:fillRect/>
          </a:stretch>
        </p:blipFill>
        <p:spPr>
          <a:xfrm>
            <a:off x="6955971" y="695315"/>
            <a:ext cx="5064288" cy="1892263"/>
          </a:xfrm>
          <a:prstGeom prst="rect">
            <a:avLst/>
          </a:prstGeom>
        </p:spPr>
        <p:style>
          <a:lnRef idx="2">
            <a:schemeClr val="accent2"/>
          </a:lnRef>
          <a:fillRef idx="1">
            <a:schemeClr val="lt1"/>
          </a:fillRef>
          <a:effectRef idx="0">
            <a:schemeClr val="accent2"/>
          </a:effectRef>
          <a:fontRef idx="minor">
            <a:schemeClr val="dk1"/>
          </a:fontRef>
        </p:style>
      </p:pic>
      <p:sp>
        <p:nvSpPr>
          <p:cNvPr id="2" name="Rectangle 1"/>
          <p:cNvSpPr/>
          <p:nvPr/>
        </p:nvSpPr>
        <p:spPr>
          <a:xfrm>
            <a:off x="195943" y="5280986"/>
            <a:ext cx="6648495"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U et I sont déphasés de 90°. </a:t>
            </a:r>
          </a:p>
          <a:p>
            <a:pPr marL="285750" indent="-285750" algn="just">
              <a:buFont typeface="Arial" panose="020B0604020202020204" pitchFamily="34" charset="0"/>
              <a:buChar char="•"/>
            </a:pPr>
            <a:r>
              <a:rPr lang="fr-FR" dirty="0"/>
              <a:t>Le circuit ne consomme que de la puissance réactive (en hachuré). </a:t>
            </a:r>
          </a:p>
          <a:p>
            <a:pPr marL="285750" indent="-285750" algn="just">
              <a:buFont typeface="Arial" panose="020B0604020202020204" pitchFamily="34" charset="0"/>
              <a:buChar char="•"/>
            </a:pPr>
            <a:r>
              <a:rPr lang="fr-FR" dirty="0"/>
              <a:t>La puissance est entièrement réactive (cas théorique).</a:t>
            </a:r>
          </a:p>
          <a:p>
            <a:pPr marL="285750" indent="-285750" algn="just">
              <a:buFont typeface="Arial" panose="020B0604020202020204" pitchFamily="34" charset="0"/>
              <a:buChar char="•"/>
            </a:pPr>
            <a:r>
              <a:rPr lang="fr-FR" dirty="0"/>
              <a:t>Un wattmètre indiquera P = 0.</a:t>
            </a:r>
          </a:p>
        </p:txBody>
      </p:sp>
      <p:sp>
        <p:nvSpPr>
          <p:cNvPr id="3" name="Rectangle 2"/>
          <p:cNvSpPr/>
          <p:nvPr/>
        </p:nvSpPr>
        <p:spPr>
          <a:xfrm>
            <a:off x="195943" y="2761863"/>
            <a:ext cx="6648495"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U et I sont déphasés de 60°. </a:t>
            </a:r>
          </a:p>
          <a:p>
            <a:pPr marL="285750" indent="-285750" algn="just">
              <a:buFont typeface="Arial" panose="020B0604020202020204" pitchFamily="34" charset="0"/>
              <a:buChar char="•"/>
            </a:pPr>
            <a:r>
              <a:rPr lang="fr-FR" dirty="0"/>
              <a:t>Le circuit consomme de la puissance active et de la puissance réactive (en hachuré). </a:t>
            </a:r>
          </a:p>
          <a:p>
            <a:pPr marL="285750" indent="-285750" algn="just">
              <a:buFont typeface="Arial" panose="020B0604020202020204" pitchFamily="34" charset="0"/>
              <a:buChar char="•"/>
            </a:pPr>
            <a:r>
              <a:rPr lang="fr-FR" dirty="0"/>
              <a:t>La puissance active est la partie positive de la courbe P.</a:t>
            </a:r>
          </a:p>
          <a:p>
            <a:pPr marL="285750" indent="-285750" algn="just">
              <a:buFont typeface="Arial" panose="020B0604020202020204" pitchFamily="34" charset="0"/>
              <a:buChar char="•"/>
            </a:pPr>
            <a:r>
              <a:rPr lang="fr-FR" dirty="0"/>
              <a:t>La puissance réactive est la partie hachurée qui correspondrait à une puissance négative puisque restituée au circuit. </a:t>
            </a:r>
          </a:p>
          <a:p>
            <a:pPr marL="285750" indent="-285750" algn="just">
              <a:buFont typeface="Arial" panose="020B0604020202020204" pitchFamily="34" charset="0"/>
              <a:buChar char="•"/>
            </a:pPr>
            <a:r>
              <a:rPr lang="fr-FR" dirty="0"/>
              <a:t>C'est la puissance absorbée par les éléments réactifs du circuit.</a:t>
            </a:r>
          </a:p>
        </p:txBody>
      </p:sp>
    </p:spTree>
    <p:extLst>
      <p:ext uri="{BB962C8B-B14F-4D97-AF65-F5344CB8AC3E}">
        <p14:creationId xmlns:p14="http://schemas.microsoft.com/office/powerpoint/2010/main" val="1168861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6841165" y="859685"/>
            <a:ext cx="5122235" cy="2219360"/>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281640" y="859685"/>
            <a:ext cx="6467504" cy="480131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Dans un réseau couplé, chaque alternateur doit fournir la même puissance active et réactive que les autres.</a:t>
            </a:r>
          </a:p>
          <a:p>
            <a:pPr marL="285750" indent="-285750" algn="just">
              <a:buFont typeface="Arial" panose="020B0604020202020204" pitchFamily="34" charset="0"/>
              <a:buChar char="•"/>
            </a:pPr>
            <a:r>
              <a:rPr lang="fr-FR" dirty="0"/>
              <a:t>Il va donc être nécessaire d'équilibrer les puissances actives et réactives de chaque alternateur.</a:t>
            </a:r>
          </a:p>
          <a:p>
            <a:pPr marL="285750" indent="-285750" algn="just">
              <a:buFont typeface="Arial" panose="020B0604020202020204" pitchFamily="34" charset="0"/>
              <a:buChar char="•"/>
            </a:pPr>
            <a:r>
              <a:rPr lang="fr-FR" dirty="0"/>
              <a:t>Imaginez deux cyclistes qui roulent côte à côte à la même vitesse, mais avec des rapports de vitesses différentes.</a:t>
            </a:r>
          </a:p>
          <a:p>
            <a:pPr marL="285750" indent="-285750" algn="just">
              <a:buFont typeface="Arial" panose="020B0604020202020204" pitchFamily="34" charset="0"/>
              <a:buChar char="•"/>
            </a:pPr>
            <a:r>
              <a:rPr lang="fr-FR" dirty="0"/>
              <a:t>Le cycliste 1 fournit un couple important. Il consomme beaucoup d'énergie musculaire: La puissance active (puissance qui est dépensée et ne sera jamais restituée) est importante.</a:t>
            </a:r>
          </a:p>
          <a:p>
            <a:pPr marL="285750" indent="-285750" algn="just">
              <a:buFont typeface="Arial" panose="020B0604020202020204" pitchFamily="34" charset="0"/>
              <a:buChar char="•"/>
            </a:pPr>
            <a:r>
              <a:rPr lang="fr-FR" dirty="0"/>
              <a:t>Le cycliste 2 fournit un couple moindre mais pour avancer au rythme de son voisin, il mouline et respire très rapidement. Il consomme de la puissance réactive (qui sera restituée).</a:t>
            </a:r>
          </a:p>
          <a:p>
            <a:pPr marL="285750" indent="-285750" algn="just">
              <a:buFont typeface="Arial" panose="020B0604020202020204" pitchFamily="34" charset="0"/>
              <a:buChar char="•"/>
            </a:pPr>
            <a:r>
              <a:rPr lang="fr-FR" dirty="0"/>
              <a:t>Si l'on relie les deux vélos ensemble par une barre, le cycliste 1 fournira tout le travail.</a:t>
            </a:r>
          </a:p>
          <a:p>
            <a:pPr marL="285750" indent="-285750" algn="just">
              <a:buFont typeface="Arial" panose="020B0604020202020204" pitchFamily="34" charset="0"/>
              <a:buChar char="•"/>
            </a:pPr>
            <a:r>
              <a:rPr lang="fr-FR" dirty="0"/>
              <a:t>Il faut donc modifier les rapports de vitesse de chacun pour que tous les deux fournissent la même puissance active (le couple sur les pédales) et la même puissance réactive (la respiration).</a:t>
            </a:r>
          </a:p>
        </p:txBody>
      </p:sp>
      <p:sp>
        <p:nvSpPr>
          <p:cNvPr id="8" name="Rectangle 7"/>
          <p:cNvSpPr/>
          <p:nvPr/>
        </p:nvSpPr>
        <p:spPr>
          <a:xfrm>
            <a:off x="4201885" y="38295"/>
            <a:ext cx="377734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alternatif</a:t>
            </a:r>
          </a:p>
        </p:txBody>
      </p:sp>
      <p:sp>
        <p:nvSpPr>
          <p:cNvPr id="3" name="Rectangle 2"/>
          <p:cNvSpPr/>
          <p:nvPr/>
        </p:nvSpPr>
        <p:spPr>
          <a:xfrm>
            <a:off x="4869619" y="397492"/>
            <a:ext cx="2670475" cy="369332"/>
          </a:xfrm>
          <a:prstGeom prst="rect">
            <a:avLst/>
          </a:prstGeom>
        </p:spPr>
        <p:txBody>
          <a:bodyPr wrap="none">
            <a:spAutoFit/>
          </a:bodyPr>
          <a:lstStyle/>
          <a:p>
            <a:pPr algn="just"/>
            <a:r>
              <a:rPr lang="fr-FR" dirty="0"/>
              <a:t>Equilibrage des puissances</a:t>
            </a:r>
          </a:p>
        </p:txBody>
      </p:sp>
    </p:spTree>
    <p:extLst>
      <p:ext uri="{BB962C8B-B14F-4D97-AF65-F5344CB8AC3E}">
        <p14:creationId xmlns:p14="http://schemas.microsoft.com/office/powerpoint/2010/main" val="10451214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855" y="1425961"/>
            <a:ext cx="11723916" cy="13388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dirty="0"/>
              <a:t>Dans la figure La tension U de l'alternateur en charge est égale à la FEM de l'alternateur moins les chutes de tensions internes, r, résistance ohmique du stator, est de très faible valeur. </a:t>
            </a:r>
          </a:p>
          <a:p>
            <a:pPr algn="just">
              <a:lnSpc>
                <a:spcPct val="150000"/>
              </a:lnSpc>
            </a:pPr>
            <a:r>
              <a:rPr lang="fr-FR" dirty="0"/>
              <a:t>L est l'inductance du stator de l'alternateur.</a:t>
            </a:r>
          </a:p>
        </p:txBody>
      </p:sp>
      <p:pic>
        <p:nvPicPr>
          <p:cNvPr id="5" name="Espace réservé du contenu 4"/>
          <p:cNvPicPr>
            <a:picLocks noGrp="1" noChangeAspect="1"/>
          </p:cNvPicPr>
          <p:nvPr>
            <p:ph idx="1"/>
          </p:nvPr>
        </p:nvPicPr>
        <p:blipFill>
          <a:blip r:embed="rId2"/>
          <a:stretch>
            <a:fillRect/>
          </a:stretch>
        </p:blipFill>
        <p:spPr>
          <a:xfrm>
            <a:off x="3174058" y="3562426"/>
            <a:ext cx="2414880" cy="2809120"/>
          </a:xfrm>
          <a:prstGeom prst="rect">
            <a:avLst/>
          </a:prstGeom>
        </p:spPr>
      </p:pic>
      <p:pic>
        <p:nvPicPr>
          <p:cNvPr id="6" name="Image 5"/>
          <p:cNvPicPr>
            <a:picLocks noChangeAspect="1"/>
          </p:cNvPicPr>
          <p:nvPr/>
        </p:nvPicPr>
        <p:blipFill>
          <a:blip r:embed="rId3"/>
          <a:stretch>
            <a:fillRect/>
          </a:stretch>
        </p:blipFill>
        <p:spPr>
          <a:xfrm>
            <a:off x="7400262" y="4249561"/>
            <a:ext cx="3663442" cy="1813782"/>
          </a:xfrm>
          <a:prstGeom prst="rect">
            <a:avLst/>
          </a:prstGeom>
        </p:spPr>
      </p:pic>
      <p:sp>
        <p:nvSpPr>
          <p:cNvPr id="7" name="Rectangle 6"/>
          <p:cNvSpPr/>
          <p:nvPr/>
        </p:nvSpPr>
        <p:spPr>
          <a:xfrm>
            <a:off x="4201885" y="38295"/>
            <a:ext cx="377734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alternatif</a:t>
            </a:r>
          </a:p>
        </p:txBody>
      </p:sp>
      <p:sp>
        <p:nvSpPr>
          <p:cNvPr id="8" name="Rectangle 7"/>
          <p:cNvSpPr/>
          <p:nvPr/>
        </p:nvSpPr>
        <p:spPr>
          <a:xfrm>
            <a:off x="3770826" y="397492"/>
            <a:ext cx="4868064" cy="369332"/>
          </a:xfrm>
          <a:prstGeom prst="rect">
            <a:avLst/>
          </a:prstGeom>
        </p:spPr>
        <p:txBody>
          <a:bodyPr wrap="none">
            <a:spAutoFit/>
          </a:bodyPr>
          <a:lstStyle/>
          <a:p>
            <a:pPr algn="just"/>
            <a:r>
              <a:rPr lang="fr-FR" dirty="0"/>
              <a:t>Equilibrage des puissances: </a:t>
            </a:r>
            <a:r>
              <a:rPr lang="fr-FR" b="1" dirty="0"/>
              <a:t>Alternateur en charge</a:t>
            </a:r>
          </a:p>
        </p:txBody>
      </p:sp>
    </p:spTree>
    <p:extLst>
      <p:ext uri="{BB962C8B-B14F-4D97-AF65-F5344CB8AC3E}">
        <p14:creationId xmlns:p14="http://schemas.microsoft.com/office/powerpoint/2010/main" val="12800271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765852" y="855927"/>
            <a:ext cx="6629400" cy="2770441"/>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396672" y="3740685"/>
            <a:ext cx="11426148" cy="286232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dans une résistance, le courant est en phase avec la tension </a:t>
            </a:r>
          </a:p>
          <a:p>
            <a:pPr marL="285750" indent="-285750" algn="just">
              <a:buFont typeface="Arial" panose="020B0604020202020204" pitchFamily="34" charset="0"/>
              <a:buChar char="•"/>
            </a:pPr>
            <a:r>
              <a:rPr lang="fr-FR" dirty="0"/>
              <a:t>dans une inductance le courant est en retard sur la tension (rappelez-vous CIVIL), </a:t>
            </a:r>
          </a:p>
          <a:p>
            <a:pPr marL="285750" indent="-285750" algn="just">
              <a:buFont typeface="Arial" panose="020B0604020202020204" pitchFamily="34" charset="0"/>
              <a:buChar char="•"/>
            </a:pPr>
            <a:r>
              <a:rPr lang="fr-FR" dirty="0"/>
              <a:t>d'où la représentation vectorielle de l'alternateur en charge.</a:t>
            </a:r>
          </a:p>
          <a:p>
            <a:pPr marL="285750" indent="-285750" algn="just">
              <a:buFont typeface="Arial" panose="020B0604020202020204" pitchFamily="34" charset="0"/>
              <a:buChar char="•"/>
            </a:pPr>
            <a:endParaRPr lang="fr-FR" dirty="0"/>
          </a:p>
          <a:p>
            <a:pPr marL="285750" indent="-285750" algn="just">
              <a:buFont typeface="Arial" panose="020B0604020202020204" pitchFamily="34" charset="0"/>
              <a:buChar char="•"/>
            </a:pPr>
            <a:r>
              <a:rPr lang="fr-FR" dirty="0"/>
              <a:t>L'impédance Z est alimentée par U et I = U/Z.</a:t>
            </a:r>
          </a:p>
          <a:p>
            <a:pPr marL="285750" indent="-285750" algn="just">
              <a:buFont typeface="Arial" panose="020B0604020202020204" pitchFamily="34" charset="0"/>
              <a:buChar char="•"/>
            </a:pPr>
            <a:r>
              <a:rPr lang="fr-FR" dirty="0"/>
              <a:t>Si Z varie, cela peut-être dû à </a:t>
            </a:r>
          </a:p>
          <a:p>
            <a:pPr marL="742950" lvl="1" indent="-285750" algn="just">
              <a:buFont typeface="Courier New" panose="02070309020205020404" pitchFamily="49" charset="0"/>
              <a:buChar char="o"/>
            </a:pPr>
            <a:r>
              <a:rPr lang="fr-FR" dirty="0"/>
              <a:t>une augmentation de charge active </a:t>
            </a:r>
          </a:p>
          <a:p>
            <a:pPr lvl="1" algn="just"/>
            <a:r>
              <a:rPr lang="fr-FR" dirty="0"/>
              <a:t>(donc résistive, par exemple les fours) </a:t>
            </a:r>
          </a:p>
          <a:p>
            <a:pPr marL="742950" lvl="1" indent="-285750" algn="just">
              <a:buFont typeface="Courier New" panose="02070309020205020404" pitchFamily="49" charset="0"/>
              <a:buChar char="o"/>
            </a:pPr>
            <a:r>
              <a:rPr lang="fr-FR" dirty="0"/>
              <a:t>ou de charge réactive </a:t>
            </a:r>
          </a:p>
          <a:p>
            <a:pPr lvl="1" algn="just"/>
            <a:r>
              <a:rPr lang="fr-FR" dirty="0"/>
              <a:t>(composante inductive ou capacitive mais sur aéronef cela sera toujours inductive, par exemple, moteurs, </a:t>
            </a:r>
            <a:r>
              <a:rPr lang="fr-FR" dirty="0" err="1"/>
              <a:t>gyros</a:t>
            </a:r>
            <a:r>
              <a:rPr lang="fr-FR" dirty="0"/>
              <a:t>).</a:t>
            </a:r>
          </a:p>
        </p:txBody>
      </p:sp>
      <p:sp>
        <p:nvSpPr>
          <p:cNvPr id="8" name="Rectangle 7"/>
          <p:cNvSpPr/>
          <p:nvPr/>
        </p:nvSpPr>
        <p:spPr>
          <a:xfrm>
            <a:off x="4201885" y="38295"/>
            <a:ext cx="377734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alternatif</a:t>
            </a:r>
          </a:p>
        </p:txBody>
      </p:sp>
      <p:sp>
        <p:nvSpPr>
          <p:cNvPr id="3" name="Rectangle 2"/>
          <p:cNvSpPr/>
          <p:nvPr/>
        </p:nvSpPr>
        <p:spPr>
          <a:xfrm>
            <a:off x="892628" y="3349369"/>
            <a:ext cx="5636557" cy="276999"/>
          </a:xfrm>
          <a:prstGeom prst="rect">
            <a:avLst/>
          </a:prstGeom>
        </p:spPr>
        <p:txBody>
          <a:bodyPr wrap="square">
            <a:spAutoFit/>
          </a:bodyPr>
          <a:lstStyle/>
          <a:p>
            <a:pPr algn="just"/>
            <a:r>
              <a:rPr lang="fr-FR" sz="1200" b="1" dirty="0"/>
              <a:t>rI étant très petit devant L</a:t>
            </a:r>
            <a:r>
              <a:rPr lang="el-GR" sz="1200" b="1" dirty="0"/>
              <a:t>ω</a:t>
            </a:r>
            <a:r>
              <a:rPr lang="fr-FR" sz="1200" b="1" dirty="0"/>
              <a:t>l, on simplifie le diagramme (à droite) en le négligeant.</a:t>
            </a:r>
          </a:p>
        </p:txBody>
      </p:sp>
      <p:pic>
        <p:nvPicPr>
          <p:cNvPr id="10" name="Image 9"/>
          <p:cNvPicPr>
            <a:picLocks noChangeAspect="1"/>
          </p:cNvPicPr>
          <p:nvPr/>
        </p:nvPicPr>
        <p:blipFill>
          <a:blip r:embed="rId3"/>
          <a:stretch>
            <a:fillRect/>
          </a:stretch>
        </p:blipFill>
        <p:spPr>
          <a:xfrm>
            <a:off x="8302620" y="1582858"/>
            <a:ext cx="3204514" cy="1586565"/>
          </a:xfrm>
          <a:prstGeom prst="rect">
            <a:avLst/>
          </a:prstGeom>
        </p:spPr>
        <p:style>
          <a:lnRef idx="2">
            <a:schemeClr val="accent2"/>
          </a:lnRef>
          <a:fillRef idx="1">
            <a:schemeClr val="lt1"/>
          </a:fillRef>
          <a:effectRef idx="0">
            <a:schemeClr val="accent2"/>
          </a:effectRef>
          <a:fontRef idx="minor">
            <a:schemeClr val="dk1"/>
          </a:fontRef>
        </p:style>
      </p:pic>
      <p:sp>
        <p:nvSpPr>
          <p:cNvPr id="11" name="Rectangle 10"/>
          <p:cNvSpPr/>
          <p:nvPr/>
        </p:nvSpPr>
        <p:spPr>
          <a:xfrm>
            <a:off x="3770826" y="397492"/>
            <a:ext cx="4868064" cy="369332"/>
          </a:xfrm>
          <a:prstGeom prst="rect">
            <a:avLst/>
          </a:prstGeom>
        </p:spPr>
        <p:txBody>
          <a:bodyPr wrap="none">
            <a:spAutoFit/>
          </a:bodyPr>
          <a:lstStyle/>
          <a:p>
            <a:pPr algn="just"/>
            <a:r>
              <a:rPr lang="fr-FR" dirty="0"/>
              <a:t>Equilibrage des puissances: </a:t>
            </a:r>
            <a:r>
              <a:rPr lang="fr-FR" b="1" dirty="0"/>
              <a:t>Alternateur en charge</a:t>
            </a:r>
          </a:p>
        </p:txBody>
      </p:sp>
    </p:spTree>
    <p:extLst>
      <p:ext uri="{BB962C8B-B14F-4D97-AF65-F5344CB8AC3E}">
        <p14:creationId xmlns:p14="http://schemas.microsoft.com/office/powerpoint/2010/main" val="612954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88281" y="2626818"/>
            <a:ext cx="7710316" cy="1200329"/>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sz="7200" b="1" dirty="0">
                <a:latin typeface="Calibri Light" panose="020F0302020204030204" pitchFamily="34" charset="0"/>
                <a:ea typeface="Times New Roman" panose="02020603050405020304" pitchFamily="18" charset="0"/>
                <a:cs typeface="Times New Roman" panose="02020603050405020304" pitchFamily="18" charset="0"/>
              </a:rPr>
              <a:t>COURANT CONTINU </a:t>
            </a:r>
            <a:endParaRPr lang="fr-FR" sz="7200" b="1" dirty="0"/>
          </a:p>
        </p:txBody>
      </p:sp>
    </p:spTree>
    <p:extLst>
      <p:ext uri="{BB962C8B-B14F-4D97-AF65-F5344CB8AC3E}">
        <p14:creationId xmlns:p14="http://schemas.microsoft.com/office/powerpoint/2010/main" val="50815353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2"/>
          <a:stretch>
            <a:fillRect/>
          </a:stretch>
        </p:blipFill>
        <p:spPr>
          <a:xfrm>
            <a:off x="3268721" y="1449168"/>
            <a:ext cx="5643670" cy="1777040"/>
          </a:xfrm>
          <a:prstGeom prst="rect">
            <a:avLst/>
          </a:prstGeom>
        </p:spPr>
        <p:style>
          <a:lnRef idx="2">
            <a:schemeClr val="accent2"/>
          </a:lnRef>
          <a:fillRef idx="1">
            <a:schemeClr val="lt1"/>
          </a:fillRef>
          <a:effectRef idx="0">
            <a:schemeClr val="accent2"/>
          </a:effectRef>
          <a:fontRef idx="minor">
            <a:schemeClr val="dk1"/>
          </a:fontRef>
        </p:style>
      </p:pic>
      <p:sp>
        <p:nvSpPr>
          <p:cNvPr id="7" name="Rectangle 6"/>
          <p:cNvSpPr/>
          <p:nvPr/>
        </p:nvSpPr>
        <p:spPr>
          <a:xfrm>
            <a:off x="359227" y="3523515"/>
            <a:ext cx="11691257"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Une augmentation de charge active crée une augmentation de courant débité </a:t>
            </a:r>
          </a:p>
          <a:p>
            <a:pPr marL="285750" indent="-285750" algn="just">
              <a:buFont typeface="Arial" panose="020B0604020202020204" pitchFamily="34" charset="0"/>
              <a:buChar char="•"/>
            </a:pPr>
            <a:r>
              <a:rPr lang="fr-FR" dirty="0"/>
              <a:t>et une diminution de l'angle de déphasage.</a:t>
            </a:r>
          </a:p>
          <a:p>
            <a:pPr marL="285750" indent="-285750" algn="just">
              <a:buFont typeface="Arial" panose="020B0604020202020204" pitchFamily="34" charset="0"/>
              <a:buChar char="•"/>
            </a:pPr>
            <a:r>
              <a:rPr lang="fr-FR" dirty="0"/>
              <a:t>La puissance active est 	</a:t>
            </a:r>
            <a:r>
              <a:rPr lang="fr-FR" b="1" dirty="0"/>
              <a:t>P = U x I</a:t>
            </a:r>
            <a:r>
              <a:rPr lang="fr-FR" b="1" baseline="-25000" dirty="0"/>
              <a:t>T</a:t>
            </a:r>
            <a:r>
              <a:rPr lang="fr-FR" b="1" dirty="0"/>
              <a:t> x cos </a:t>
            </a:r>
            <a:r>
              <a:rPr lang="el-GR" b="1" dirty="0"/>
              <a:t>ϕ</a:t>
            </a:r>
            <a:endParaRPr lang="fr-FR" b="1" dirty="0"/>
          </a:p>
          <a:p>
            <a:pPr marL="285750" indent="-285750" algn="just">
              <a:buFont typeface="Arial" panose="020B0604020202020204" pitchFamily="34" charset="0"/>
              <a:buChar char="•"/>
            </a:pPr>
            <a:r>
              <a:rPr lang="fr-FR" dirty="0"/>
              <a:t>C'est la transformation de la puissance mécanique fournie par le CSD sur l'arbre d'entraînement de l'alternateur.</a:t>
            </a:r>
          </a:p>
          <a:p>
            <a:pPr marL="285750" indent="-285750" algn="just">
              <a:buFont typeface="Arial" panose="020B0604020202020204" pitchFamily="34" charset="0"/>
              <a:buChar char="•"/>
            </a:pPr>
            <a:r>
              <a:rPr lang="fr-FR" dirty="0"/>
              <a:t>La puissance mécanique est P</a:t>
            </a:r>
            <a:r>
              <a:rPr lang="fr-FR" baseline="-25000" dirty="0"/>
              <a:t>m</a:t>
            </a:r>
            <a:r>
              <a:rPr lang="fr-FR" dirty="0"/>
              <a:t> = C x </a:t>
            </a:r>
            <a:r>
              <a:rPr lang="el-GR" dirty="0"/>
              <a:t>ω</a:t>
            </a:r>
            <a:r>
              <a:rPr lang="fr-FR" dirty="0"/>
              <a:t>.</a:t>
            </a:r>
          </a:p>
          <a:p>
            <a:pPr marL="285750" indent="-285750" algn="just">
              <a:buFont typeface="Arial" panose="020B0604020202020204" pitchFamily="34" charset="0"/>
              <a:buChar char="•"/>
            </a:pPr>
            <a:r>
              <a:rPr lang="fr-FR" dirty="0"/>
              <a:t>Une augmentation de puissance active nécessite donc une augmentation de puissance mécanique </a:t>
            </a:r>
          </a:p>
          <a:p>
            <a:pPr marL="285750" indent="-285750" algn="just">
              <a:buFont typeface="Arial" panose="020B0604020202020204" pitchFamily="34" charset="0"/>
              <a:buChar char="•"/>
            </a:pPr>
            <a:r>
              <a:rPr lang="fr-FR" dirty="0"/>
              <a:t>on ne peut pas modifier </a:t>
            </a:r>
            <a:r>
              <a:rPr lang="el-GR" dirty="0"/>
              <a:t>ω</a:t>
            </a:r>
            <a:r>
              <a:rPr lang="fr-FR" dirty="0"/>
              <a:t> (on veut une fréquence fixe); </a:t>
            </a:r>
          </a:p>
          <a:p>
            <a:pPr marL="285750" indent="-285750" algn="just">
              <a:buFont typeface="Arial" panose="020B0604020202020204" pitchFamily="34" charset="0"/>
              <a:buChar char="•"/>
            </a:pPr>
            <a:r>
              <a:rPr lang="fr-FR" dirty="0"/>
              <a:t>il faut donc augmenter le couple fourni par le CSD.</a:t>
            </a:r>
          </a:p>
        </p:txBody>
      </p:sp>
      <p:sp>
        <p:nvSpPr>
          <p:cNvPr id="8" name="Rectangle 7"/>
          <p:cNvSpPr/>
          <p:nvPr/>
        </p:nvSpPr>
        <p:spPr>
          <a:xfrm>
            <a:off x="4201885" y="38295"/>
            <a:ext cx="377734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alternatif</a:t>
            </a:r>
          </a:p>
        </p:txBody>
      </p:sp>
      <p:sp>
        <p:nvSpPr>
          <p:cNvPr id="2" name="Rectangle 1"/>
          <p:cNvSpPr/>
          <p:nvPr/>
        </p:nvSpPr>
        <p:spPr>
          <a:xfrm>
            <a:off x="4526345" y="766824"/>
            <a:ext cx="3128421" cy="369332"/>
          </a:xfrm>
          <a:prstGeom prst="rect">
            <a:avLst/>
          </a:prstGeom>
        </p:spPr>
        <p:txBody>
          <a:bodyPr wrap="none">
            <a:spAutoFit/>
          </a:bodyPr>
          <a:lstStyle/>
          <a:p>
            <a:pPr algn="just"/>
            <a:r>
              <a:rPr lang="fr-FR" b="1" dirty="0"/>
              <a:t>augmentation de charge active</a:t>
            </a:r>
          </a:p>
        </p:txBody>
      </p:sp>
      <p:sp>
        <p:nvSpPr>
          <p:cNvPr id="10" name="Rectangle 9"/>
          <p:cNvSpPr/>
          <p:nvPr/>
        </p:nvSpPr>
        <p:spPr>
          <a:xfrm>
            <a:off x="3770826" y="397492"/>
            <a:ext cx="4868064" cy="369332"/>
          </a:xfrm>
          <a:prstGeom prst="rect">
            <a:avLst/>
          </a:prstGeom>
        </p:spPr>
        <p:txBody>
          <a:bodyPr wrap="none">
            <a:spAutoFit/>
          </a:bodyPr>
          <a:lstStyle/>
          <a:p>
            <a:pPr algn="just"/>
            <a:r>
              <a:rPr lang="fr-FR" dirty="0"/>
              <a:t>Equilibrage des puissances: </a:t>
            </a:r>
            <a:r>
              <a:rPr lang="fr-FR" b="1" dirty="0"/>
              <a:t>Alternateur en charge</a:t>
            </a:r>
          </a:p>
        </p:txBody>
      </p:sp>
    </p:spTree>
    <p:extLst>
      <p:ext uri="{BB962C8B-B14F-4D97-AF65-F5344CB8AC3E}">
        <p14:creationId xmlns:p14="http://schemas.microsoft.com/office/powerpoint/2010/main" val="79924065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p:cNvSpPr/>
              <p:nvPr/>
            </p:nvSpPr>
            <p:spPr>
              <a:xfrm>
                <a:off x="103422" y="1156919"/>
                <a:ext cx="7081150" cy="476598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Ces augmentations de charges se traduiront sur le diagramme de l'alternateur en charge, appelé diagramme de </a:t>
                </a:r>
                <a:r>
                  <a:rPr lang="fr-FR" dirty="0" err="1"/>
                  <a:t>Behn-Eschenburg</a:t>
                </a:r>
                <a:r>
                  <a:rPr lang="fr-FR" dirty="0"/>
                  <a:t>.</a:t>
                </a:r>
              </a:p>
              <a:p>
                <a:pPr marL="285750" indent="-285750">
                  <a:buFont typeface="Arial" panose="020B0604020202020204" pitchFamily="34" charset="0"/>
                  <a:buChar char="•"/>
                </a:pPr>
                <a:r>
                  <a:rPr lang="fr-FR" dirty="0"/>
                  <a:t>Une augmentation des charges actives crée une diminution du déphasage </a:t>
                </a:r>
                <a:r>
                  <a:rPr lang="el-GR" dirty="0"/>
                  <a:t>ϕ</a:t>
                </a:r>
                <a:r>
                  <a:rPr lang="fr-FR" dirty="0"/>
                  <a:t>, </a:t>
                </a:r>
              </a:p>
              <a:p>
                <a:pPr marL="285750" indent="-285750">
                  <a:buFont typeface="Arial" panose="020B0604020202020204" pitchFamily="34" charset="0"/>
                  <a:buChar char="•"/>
                </a:pPr>
                <a:r>
                  <a:rPr lang="fr-FR" dirty="0"/>
                  <a:t>une augmentation de I donc du terme </a:t>
                </a:r>
                <a14:m>
                  <m:oMath xmlns:m="http://schemas.openxmlformats.org/officeDocument/2006/math">
                    <m:r>
                      <a:rPr lang="fr-FR" b="1" i="1" dirty="0">
                        <a:latin typeface="Cambria Math" panose="02040503050406030204" pitchFamily="18" charset="0"/>
                      </a:rPr>
                      <m:t>𝑳</m:t>
                    </m:r>
                    <m:r>
                      <a:rPr lang="el-GR" b="1" i="1" dirty="0">
                        <a:latin typeface="Cambria Math" panose="02040503050406030204" pitchFamily="18" charset="0"/>
                      </a:rPr>
                      <m:t>𝝎</m:t>
                    </m:r>
                    <m:r>
                      <a:rPr lang="fr-FR" b="1" i="1" dirty="0">
                        <a:latin typeface="Cambria Math" panose="02040503050406030204" pitchFamily="18" charset="0"/>
                      </a:rPr>
                      <m:t>𝑰</m:t>
                    </m:r>
                    <m:r>
                      <a:rPr lang="fr-FR" b="1" i="1" dirty="0">
                        <a:latin typeface="Cambria Math" panose="02040503050406030204" pitchFamily="18" charset="0"/>
                      </a:rPr>
                      <m:t> </m:t>
                    </m:r>
                  </m:oMath>
                </a14:m>
                <a:r>
                  <a:rPr lang="fr-FR" dirty="0"/>
                  <a:t>.</a:t>
                </a:r>
              </a:p>
              <a:p>
                <a:pPr marL="285750" indent="-285750">
                  <a:buFont typeface="Arial" panose="020B0604020202020204" pitchFamily="34" charset="0"/>
                  <a:buChar char="•"/>
                </a:pPr>
                <a:r>
                  <a:rPr lang="fr-FR" dirty="0"/>
                  <a:t>Le segment AB est égal à </a:t>
                </a:r>
                <a:endParaRPr lang="fr-FR" i="1" dirty="0">
                  <a:latin typeface="Cambria Math" panose="02040503050406030204" pitchFamily="18" charset="0"/>
                </a:endParaRPr>
              </a:p>
              <a:p>
                <a:pPr algn="ctr"/>
                <a14:m>
                  <m:oMath xmlns:m="http://schemas.openxmlformats.org/officeDocument/2006/math">
                    <m:r>
                      <a:rPr lang="fr-FR" b="1" i="1" dirty="0" smtClean="0">
                        <a:latin typeface="Cambria Math" panose="02040503050406030204" pitchFamily="18" charset="0"/>
                      </a:rPr>
                      <m:t>𝑨𝑩</m:t>
                    </m:r>
                    <m:r>
                      <a:rPr lang="fr-FR" b="1" i="1" dirty="0" smtClean="0">
                        <a:latin typeface="Cambria Math" panose="02040503050406030204" pitchFamily="18" charset="0"/>
                      </a:rPr>
                      <m:t>=</m:t>
                    </m:r>
                    <m:r>
                      <a:rPr lang="fr-FR" b="1" i="1" dirty="0" smtClean="0">
                        <a:latin typeface="Cambria Math" panose="02040503050406030204" pitchFamily="18" charset="0"/>
                      </a:rPr>
                      <m:t>𝑳</m:t>
                    </m:r>
                    <m:r>
                      <a:rPr lang="el-GR" b="1" i="1" dirty="0" smtClean="0">
                        <a:latin typeface="Cambria Math" panose="02040503050406030204" pitchFamily="18" charset="0"/>
                      </a:rPr>
                      <m:t>𝝎</m:t>
                    </m:r>
                    <m:r>
                      <a:rPr lang="fr-FR" b="1" i="1" dirty="0" smtClean="0">
                        <a:latin typeface="Cambria Math" panose="02040503050406030204" pitchFamily="18" charset="0"/>
                      </a:rPr>
                      <m:t>𝑰</m:t>
                    </m:r>
                    <m:r>
                      <a:rPr lang="fr-FR" b="1" i="1" dirty="0" smtClean="0">
                        <a:latin typeface="Cambria Math" panose="02040503050406030204" pitchFamily="18" charset="0"/>
                      </a:rPr>
                      <m:t> × </m:t>
                    </m:r>
                    <m:r>
                      <a:rPr lang="fr-FR" b="1" i="1" dirty="0">
                        <a:latin typeface="Cambria Math" panose="02040503050406030204" pitchFamily="18" charset="0"/>
                      </a:rPr>
                      <m:t>𝒄𝒐𝒔</m:t>
                    </m:r>
                    <m:r>
                      <a:rPr lang="fr-FR" b="1" i="1" dirty="0">
                        <a:latin typeface="Cambria Math" panose="02040503050406030204" pitchFamily="18" charset="0"/>
                      </a:rPr>
                      <m:t>⁡</m:t>
                    </m:r>
                    <m:r>
                      <a:rPr lang="el-GR" b="1" i="1" dirty="0" smtClean="0">
                        <a:latin typeface="Cambria Math" panose="02040503050406030204" pitchFamily="18" charset="0"/>
                        <a:ea typeface="Cambria Math" panose="02040503050406030204" pitchFamily="18" charset="0"/>
                      </a:rPr>
                      <m:t>𝝋</m:t>
                    </m:r>
                  </m:oMath>
                </a14:m>
                <a:r>
                  <a:rPr lang="fr-FR" dirty="0"/>
                  <a:t>.</a:t>
                </a:r>
              </a:p>
              <a:p>
                <a:pPr marL="285750" indent="-285750">
                  <a:buFont typeface="Arial" panose="020B0604020202020204" pitchFamily="34" charset="0"/>
                  <a:buChar char="•"/>
                </a:pPr>
                <a:r>
                  <a:rPr lang="fr-FR" dirty="0"/>
                  <a:t>En multipliant par U/U (ce qui ne change rien), on obtient :</a:t>
                </a:r>
              </a:p>
              <a:p>
                <a:pPr/>
                <a14:m>
                  <m:oMathPara xmlns:m="http://schemas.openxmlformats.org/officeDocument/2006/math">
                    <m:oMathParaPr>
                      <m:jc m:val="center"/>
                    </m:oMathParaPr>
                    <m:oMath xmlns:m="http://schemas.openxmlformats.org/officeDocument/2006/math">
                      <m:r>
                        <a:rPr lang="fr-FR" i="1" dirty="0" smtClean="0">
                          <a:latin typeface="Cambria Math" panose="02040503050406030204" pitchFamily="18" charset="0"/>
                        </a:rPr>
                        <m:t>𝐴𝐵</m:t>
                      </m:r>
                      <m:r>
                        <a:rPr lang="fr-FR" i="1" dirty="0">
                          <a:latin typeface="Cambria Math" panose="02040503050406030204" pitchFamily="18" charset="0"/>
                        </a:rPr>
                        <m:t>=</m:t>
                      </m:r>
                      <m:f>
                        <m:fPr>
                          <m:ctrlPr>
                            <a:rPr lang="fr-FR" i="1" dirty="0" smtClean="0">
                              <a:latin typeface="Cambria Math" panose="02040503050406030204" pitchFamily="18" charset="0"/>
                            </a:rPr>
                          </m:ctrlPr>
                        </m:fPr>
                        <m:num>
                          <m:r>
                            <a:rPr lang="fr-FR" b="0" i="1" dirty="0" smtClean="0">
                              <a:latin typeface="Cambria Math" panose="02040503050406030204" pitchFamily="18" charset="0"/>
                            </a:rPr>
                            <m:t>𝐿</m:t>
                          </m:r>
                          <m:r>
                            <a:rPr lang="fr-FR" b="0" i="1" dirty="0" smtClean="0">
                              <a:latin typeface="Cambria Math" panose="02040503050406030204" pitchFamily="18" charset="0"/>
                              <a:ea typeface="Cambria Math" panose="02040503050406030204" pitchFamily="18" charset="0"/>
                            </a:rPr>
                            <m:t>𝜔</m:t>
                          </m:r>
                        </m:num>
                        <m:den>
                          <m:r>
                            <a:rPr lang="fr-FR" b="0" i="1" dirty="0" smtClean="0">
                              <a:latin typeface="Cambria Math" panose="02040503050406030204" pitchFamily="18" charset="0"/>
                            </a:rPr>
                            <m:t>𝑈</m:t>
                          </m:r>
                        </m:den>
                      </m:f>
                      <m:r>
                        <a:rPr lang="fr-FR" i="1" dirty="0" smtClean="0">
                          <a:latin typeface="Cambria Math" panose="02040503050406030204" pitchFamily="18" charset="0"/>
                          <a:ea typeface="Cambria Math" panose="02040503050406030204" pitchFamily="18" charset="0"/>
                        </a:rPr>
                        <m:t>×</m:t>
                      </m:r>
                      <m:r>
                        <a:rPr lang="fr-FR" b="0" i="1" dirty="0" smtClean="0">
                          <a:latin typeface="Cambria Math" panose="02040503050406030204" pitchFamily="18" charset="0"/>
                          <a:ea typeface="Cambria Math" panose="02040503050406030204" pitchFamily="18" charset="0"/>
                        </a:rPr>
                        <m:t>𝑈</m:t>
                      </m:r>
                      <m:r>
                        <a:rPr lang="fr-FR" b="0" i="1" dirty="0" smtClean="0">
                          <a:latin typeface="Cambria Math" panose="02040503050406030204" pitchFamily="18" charset="0"/>
                          <a:ea typeface="Cambria Math" panose="02040503050406030204" pitchFamily="18" charset="0"/>
                        </a:rPr>
                        <m:t>×</m:t>
                      </m:r>
                      <m:r>
                        <a:rPr lang="fr-FR" b="0" i="1" dirty="0" smtClean="0">
                          <a:latin typeface="Cambria Math" panose="02040503050406030204" pitchFamily="18" charset="0"/>
                          <a:ea typeface="Cambria Math" panose="02040503050406030204" pitchFamily="18" charset="0"/>
                        </a:rPr>
                        <m:t>𝐼</m:t>
                      </m:r>
                      <m:r>
                        <a:rPr lang="fr-FR" b="0" i="1" dirty="0" smtClean="0">
                          <a:latin typeface="Cambria Math" panose="02040503050406030204" pitchFamily="18" charset="0"/>
                          <a:ea typeface="Cambria Math" panose="02040503050406030204" pitchFamily="18" charset="0"/>
                        </a:rPr>
                        <m:t>×</m:t>
                      </m:r>
                      <m:r>
                        <a:rPr lang="fr-FR" b="0" i="1" dirty="0" smtClean="0">
                          <a:latin typeface="Cambria Math" panose="02040503050406030204" pitchFamily="18" charset="0"/>
                          <a:ea typeface="Cambria Math" panose="02040503050406030204" pitchFamily="18" charset="0"/>
                        </a:rPr>
                        <m:t>𝑐𝑜𝑠</m:t>
                      </m:r>
                      <m:d>
                        <m:dPr>
                          <m:ctrlPr>
                            <a:rPr lang="fr-FR" b="0" i="1" dirty="0" smtClean="0">
                              <a:latin typeface="Cambria Math" panose="02040503050406030204" pitchFamily="18" charset="0"/>
                              <a:ea typeface="Cambria Math" panose="02040503050406030204" pitchFamily="18" charset="0"/>
                            </a:rPr>
                          </m:ctrlPr>
                        </m:dPr>
                        <m:e>
                          <m:r>
                            <a:rPr lang="fr-FR" b="0" i="1" dirty="0" smtClean="0">
                              <a:latin typeface="Cambria Math" panose="02040503050406030204" pitchFamily="18" charset="0"/>
                              <a:ea typeface="Cambria Math" panose="02040503050406030204" pitchFamily="18" charset="0"/>
                            </a:rPr>
                            <m:t>𝜑</m:t>
                          </m:r>
                        </m:e>
                      </m:d>
                    </m:oMath>
                  </m:oMathPara>
                </a14:m>
                <a:endParaRPr lang="fr-FR" b="0" dirty="0">
                  <a:ea typeface="Cambria Math" panose="02040503050406030204" pitchFamily="18" charset="0"/>
                </a:endParaRPr>
              </a:p>
              <a:p>
                <a:r>
                  <a:rPr lang="fr-FR" dirty="0"/>
                  <a:t>Soit : </a:t>
                </a:r>
                <a14:m>
                  <m:oMath xmlns:m="http://schemas.openxmlformats.org/officeDocument/2006/math">
                    <m:r>
                      <a:rPr lang="fr-FR" b="0" i="1" smtClean="0">
                        <a:latin typeface="Cambria Math" panose="02040503050406030204" pitchFamily="18" charset="0"/>
                      </a:rPr>
                      <m:t>𝑘</m:t>
                    </m:r>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𝑈</m:t>
                    </m:r>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𝐼</m:t>
                    </m:r>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𝑐𝑜𝑠</m:t>
                    </m:r>
                    <m:d>
                      <m:dPr>
                        <m:ctrlPr>
                          <a:rPr lang="fr-FR" b="0" i="1" smtClean="0">
                            <a:latin typeface="Cambria Math" panose="02040503050406030204" pitchFamily="18" charset="0"/>
                            <a:ea typeface="Cambria Math" panose="02040503050406030204" pitchFamily="18" charset="0"/>
                          </a:rPr>
                        </m:ctrlPr>
                      </m:dPr>
                      <m:e>
                        <m:r>
                          <a:rPr lang="fr-FR" b="0" i="1" smtClean="0">
                            <a:latin typeface="Cambria Math" panose="02040503050406030204" pitchFamily="18" charset="0"/>
                            <a:ea typeface="Cambria Math" panose="02040503050406030204" pitchFamily="18" charset="0"/>
                          </a:rPr>
                          <m:t>𝜑</m:t>
                        </m:r>
                      </m:e>
                    </m:d>
                  </m:oMath>
                </a14:m>
                <a:endParaRPr lang="fr-FR" dirty="0"/>
              </a:p>
              <a:p>
                <a:pPr marL="285750" indent="-285750">
                  <a:buFont typeface="Arial" panose="020B0604020202020204" pitchFamily="34" charset="0"/>
                  <a:buChar char="•"/>
                </a:pPr>
                <a:r>
                  <a:rPr lang="fr-FR" dirty="0"/>
                  <a:t>La grandeur AB, soit P, est donc la représentation de la puissance active à un facteur k près.</a:t>
                </a:r>
              </a:p>
              <a:p>
                <a:pPr marL="285750" indent="-285750">
                  <a:buFont typeface="Arial" panose="020B0604020202020204" pitchFamily="34" charset="0"/>
                  <a:buChar char="•"/>
                </a:pPr>
                <a:r>
                  <a:rPr lang="fr-FR" dirty="0"/>
                  <a:t>La grandeur AC, soit P', est la représentation de la nouvelle puissance active.</a:t>
                </a:r>
              </a:p>
              <a:p>
                <a:pPr marL="285750" indent="-285750">
                  <a:buFont typeface="Arial" panose="020B0604020202020204" pitchFamily="34" charset="0"/>
                  <a:buChar char="•"/>
                </a:pPr>
                <a:r>
                  <a:rPr lang="fr-FR" dirty="0"/>
                  <a:t>Une augmentation de puissance active nécessite une augmentation du couple du CSD.</a:t>
                </a:r>
              </a:p>
            </p:txBody>
          </p:sp>
        </mc:Choice>
        <mc:Fallback xmlns="">
          <p:sp>
            <p:nvSpPr>
              <p:cNvPr id="5" name="Rectangle 4"/>
              <p:cNvSpPr>
                <a:spLocks noRot="1" noChangeAspect="1" noMove="1" noResize="1" noEditPoints="1" noAdjustHandles="1" noChangeArrowheads="1" noChangeShapeType="1" noTextEdit="1"/>
              </p:cNvSpPr>
              <p:nvPr/>
            </p:nvSpPr>
            <p:spPr>
              <a:xfrm>
                <a:off x="103422" y="1156919"/>
                <a:ext cx="7081150" cy="4765985"/>
              </a:xfrm>
              <a:prstGeom prst="rect">
                <a:avLst/>
              </a:prstGeom>
              <a:blipFill>
                <a:blip r:embed="rId2"/>
                <a:stretch>
                  <a:fillRect l="-687" t="-638" r="-1203" b="-893"/>
                </a:stretch>
              </a:blipFill>
            </p:spPr>
            <p:txBody>
              <a:bodyPr/>
              <a:lstStyle/>
              <a:p>
                <a:r>
                  <a:rPr lang="fr-FR">
                    <a:noFill/>
                  </a:rPr>
                  <a:t> </a:t>
                </a:r>
              </a:p>
            </p:txBody>
          </p:sp>
        </mc:Fallback>
      </mc:AlternateContent>
      <p:sp>
        <p:nvSpPr>
          <p:cNvPr id="6" name="Rectangle 5"/>
          <p:cNvSpPr/>
          <p:nvPr/>
        </p:nvSpPr>
        <p:spPr>
          <a:xfrm>
            <a:off x="4201885" y="38295"/>
            <a:ext cx="377734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alternatif</a:t>
            </a:r>
          </a:p>
        </p:txBody>
      </p:sp>
      <p:pic>
        <p:nvPicPr>
          <p:cNvPr id="4" name="Espace réservé du contenu 3"/>
          <p:cNvPicPr>
            <a:picLocks noGrp="1" noChangeAspect="1"/>
          </p:cNvPicPr>
          <p:nvPr>
            <p:ph idx="1"/>
          </p:nvPr>
        </p:nvPicPr>
        <p:blipFill>
          <a:blip r:embed="rId3"/>
          <a:stretch>
            <a:fillRect/>
          </a:stretch>
        </p:blipFill>
        <p:spPr>
          <a:xfrm>
            <a:off x="7280272" y="1902802"/>
            <a:ext cx="4820953" cy="2832483"/>
          </a:xfrm>
          <a:prstGeom prst="rect">
            <a:avLst/>
          </a:prstGeom>
        </p:spPr>
      </p:pic>
      <p:sp>
        <p:nvSpPr>
          <p:cNvPr id="10" name="Rectangle 9"/>
          <p:cNvSpPr/>
          <p:nvPr/>
        </p:nvSpPr>
        <p:spPr>
          <a:xfrm>
            <a:off x="4526345" y="756689"/>
            <a:ext cx="3128421" cy="369332"/>
          </a:xfrm>
          <a:prstGeom prst="rect">
            <a:avLst/>
          </a:prstGeom>
        </p:spPr>
        <p:txBody>
          <a:bodyPr wrap="none">
            <a:spAutoFit/>
          </a:bodyPr>
          <a:lstStyle/>
          <a:p>
            <a:pPr algn="just"/>
            <a:r>
              <a:rPr lang="fr-FR" b="1" dirty="0"/>
              <a:t>augmentation de charge active</a:t>
            </a:r>
          </a:p>
        </p:txBody>
      </p:sp>
      <p:sp>
        <p:nvSpPr>
          <p:cNvPr id="11" name="Rectangle 10"/>
          <p:cNvSpPr/>
          <p:nvPr/>
        </p:nvSpPr>
        <p:spPr>
          <a:xfrm>
            <a:off x="3770826" y="397492"/>
            <a:ext cx="4868064" cy="369332"/>
          </a:xfrm>
          <a:prstGeom prst="rect">
            <a:avLst/>
          </a:prstGeom>
        </p:spPr>
        <p:txBody>
          <a:bodyPr wrap="none">
            <a:spAutoFit/>
          </a:bodyPr>
          <a:lstStyle/>
          <a:p>
            <a:pPr algn="just"/>
            <a:r>
              <a:rPr lang="fr-FR" dirty="0"/>
              <a:t>Equilibrage des puissances: </a:t>
            </a:r>
            <a:r>
              <a:rPr lang="fr-FR" b="1" dirty="0"/>
              <a:t>Alternateur en charge</a:t>
            </a:r>
          </a:p>
        </p:txBody>
      </p:sp>
    </p:spTree>
    <p:extLst>
      <p:ext uri="{BB962C8B-B14F-4D97-AF65-F5344CB8AC3E}">
        <p14:creationId xmlns:p14="http://schemas.microsoft.com/office/powerpoint/2010/main" val="212547736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2166256" y="3547814"/>
            <a:ext cx="6718320" cy="1862400"/>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658584" y="1495353"/>
            <a:ext cx="11092543"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Une augmentation des charges réactives augmente le déphasage entre le courant et la tension.</a:t>
            </a:r>
          </a:p>
          <a:p>
            <a:r>
              <a:rPr lang="fr-FR" dirty="0"/>
              <a:t>Le courant réactif augmente.</a:t>
            </a:r>
          </a:p>
        </p:txBody>
      </p:sp>
      <p:sp>
        <p:nvSpPr>
          <p:cNvPr id="6" name="Rectangle 5"/>
          <p:cNvSpPr/>
          <p:nvPr/>
        </p:nvSpPr>
        <p:spPr>
          <a:xfrm>
            <a:off x="4201885" y="38295"/>
            <a:ext cx="377734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alternatif</a:t>
            </a:r>
          </a:p>
        </p:txBody>
      </p:sp>
      <p:sp>
        <p:nvSpPr>
          <p:cNvPr id="3" name="Rectangle 2"/>
          <p:cNvSpPr/>
          <p:nvPr/>
        </p:nvSpPr>
        <p:spPr>
          <a:xfrm>
            <a:off x="4421226" y="766824"/>
            <a:ext cx="3622787" cy="369332"/>
          </a:xfrm>
          <a:prstGeom prst="rect">
            <a:avLst/>
          </a:prstGeom>
        </p:spPr>
        <p:txBody>
          <a:bodyPr wrap="none">
            <a:spAutoFit/>
          </a:bodyPr>
          <a:lstStyle/>
          <a:p>
            <a:r>
              <a:rPr lang="fr-FR" b="1" dirty="0"/>
              <a:t>Augmentation des charges réactives</a:t>
            </a:r>
          </a:p>
        </p:txBody>
      </p:sp>
      <p:sp>
        <p:nvSpPr>
          <p:cNvPr id="8" name="Rectangle 7"/>
          <p:cNvSpPr/>
          <p:nvPr/>
        </p:nvSpPr>
        <p:spPr>
          <a:xfrm>
            <a:off x="3770826" y="397492"/>
            <a:ext cx="4868064" cy="369332"/>
          </a:xfrm>
          <a:prstGeom prst="rect">
            <a:avLst/>
          </a:prstGeom>
        </p:spPr>
        <p:txBody>
          <a:bodyPr wrap="none">
            <a:spAutoFit/>
          </a:bodyPr>
          <a:lstStyle/>
          <a:p>
            <a:pPr algn="just"/>
            <a:r>
              <a:rPr lang="fr-FR" dirty="0"/>
              <a:t>Equilibrage des puissances: </a:t>
            </a:r>
            <a:r>
              <a:rPr lang="fr-FR" b="1" dirty="0"/>
              <a:t>Alternateur en charge</a:t>
            </a:r>
          </a:p>
        </p:txBody>
      </p:sp>
    </p:spTree>
    <p:extLst>
      <p:ext uri="{BB962C8B-B14F-4D97-AF65-F5344CB8AC3E}">
        <p14:creationId xmlns:p14="http://schemas.microsoft.com/office/powerpoint/2010/main" val="267266516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7540094" y="1512016"/>
            <a:ext cx="4516191" cy="2815534"/>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144344" y="1367788"/>
                <a:ext cx="7225285" cy="310399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left"/>
                    </m:oMathParaPr>
                    <m:oMath xmlns:m="http://schemas.openxmlformats.org/officeDocument/2006/math">
                      <m:r>
                        <a:rPr lang="fr-FR" i="1" dirty="0" smtClean="0">
                          <a:latin typeface="Cambria Math" panose="02040503050406030204" pitchFamily="18" charset="0"/>
                        </a:rPr>
                        <m:t>𝐴𝐵</m:t>
                      </m:r>
                      <m:r>
                        <a:rPr lang="fr-FR" i="1" dirty="0" smtClean="0">
                          <a:latin typeface="Cambria Math" panose="02040503050406030204" pitchFamily="18" charset="0"/>
                        </a:rPr>
                        <m:t>=</m:t>
                      </m:r>
                      <m:r>
                        <a:rPr lang="fr-FR" i="1" dirty="0" smtClean="0">
                          <a:latin typeface="Cambria Math" panose="02040503050406030204" pitchFamily="18" charset="0"/>
                        </a:rPr>
                        <m:t>𝐿</m:t>
                      </m:r>
                      <m:r>
                        <a:rPr lang="el-GR" i="1" dirty="0" smtClean="0">
                          <a:latin typeface="Cambria Math" panose="02040503050406030204" pitchFamily="18" charset="0"/>
                        </a:rPr>
                        <m:t>𝜔</m:t>
                      </m:r>
                      <m:r>
                        <a:rPr lang="fr-FR" i="1" dirty="0" err="1" smtClean="0">
                          <a:latin typeface="Cambria Math" panose="02040503050406030204" pitchFamily="18" charset="0"/>
                        </a:rPr>
                        <m:t>𝐼</m:t>
                      </m:r>
                      <m:r>
                        <a:rPr lang="fr-FR" i="1" dirty="0" smtClean="0">
                          <a:latin typeface="Cambria Math" panose="02040503050406030204" pitchFamily="18" charset="0"/>
                          <a:ea typeface="Cambria Math" panose="02040503050406030204" pitchFamily="18" charset="0"/>
                        </a:rPr>
                        <m:t>×</m:t>
                      </m:r>
                      <m:r>
                        <a:rPr lang="fr-FR" i="1" dirty="0" err="1" smtClean="0">
                          <a:latin typeface="Cambria Math" panose="02040503050406030204" pitchFamily="18" charset="0"/>
                        </a:rPr>
                        <m:t>𝑠𝑖𝑛</m:t>
                      </m:r>
                      <m:r>
                        <a:rPr lang="fr-FR" i="1" dirty="0" smtClean="0">
                          <a:latin typeface="Cambria Math" panose="02040503050406030204" pitchFamily="18" charset="0"/>
                        </a:rPr>
                        <m:t>(</m:t>
                      </m:r>
                      <m:r>
                        <a:rPr lang="el-GR" i="1" dirty="0" smtClean="0">
                          <a:latin typeface="Cambria Math" panose="02040503050406030204" pitchFamily="18" charset="0"/>
                          <a:ea typeface="Cambria Math" panose="02040503050406030204" pitchFamily="18" charset="0"/>
                        </a:rPr>
                        <m:t>𝜑</m:t>
                      </m:r>
                      <m:r>
                        <a:rPr lang="fr-FR" i="1" dirty="0" smtClean="0">
                          <a:latin typeface="Cambria Math" panose="02040503050406030204" pitchFamily="18" charset="0"/>
                        </a:rPr>
                        <m:t>) </m:t>
                      </m:r>
                    </m:oMath>
                  </m:oMathPara>
                </a14:m>
                <a:endParaRPr lang="fr-FR" dirty="0"/>
              </a:p>
              <a:p>
                <a:r>
                  <a:rPr lang="fr-FR" dirty="0"/>
                  <a:t>Apres multiplication par U/U</a:t>
                </a:r>
              </a:p>
              <a:p>
                <a:pPr/>
                <a14:m>
                  <m:oMathPara xmlns:m="http://schemas.openxmlformats.org/officeDocument/2006/math">
                    <m:oMathParaPr>
                      <m:jc m:val="left"/>
                    </m:oMathParaPr>
                    <m:oMath xmlns:m="http://schemas.openxmlformats.org/officeDocument/2006/math">
                      <m:r>
                        <a:rPr lang="fr-FR" i="1" dirty="0">
                          <a:latin typeface="Cambria Math" panose="02040503050406030204" pitchFamily="18" charset="0"/>
                        </a:rPr>
                        <m:t>𝐴𝐵</m:t>
                      </m:r>
                      <m:r>
                        <a:rPr lang="fr-FR" i="1" dirty="0">
                          <a:latin typeface="Cambria Math" panose="02040503050406030204" pitchFamily="18" charset="0"/>
                        </a:rPr>
                        <m:t>=</m:t>
                      </m:r>
                      <m:f>
                        <m:fPr>
                          <m:ctrlPr>
                            <a:rPr lang="fr-FR" i="1" dirty="0">
                              <a:latin typeface="Cambria Math" panose="02040503050406030204" pitchFamily="18" charset="0"/>
                            </a:rPr>
                          </m:ctrlPr>
                        </m:fPr>
                        <m:num>
                          <m:r>
                            <a:rPr lang="fr-FR" i="1" dirty="0">
                              <a:latin typeface="Cambria Math" panose="02040503050406030204" pitchFamily="18" charset="0"/>
                            </a:rPr>
                            <m:t>𝐿</m:t>
                          </m:r>
                          <m:r>
                            <a:rPr lang="fr-FR" i="1" dirty="0">
                              <a:latin typeface="Cambria Math" panose="02040503050406030204" pitchFamily="18" charset="0"/>
                              <a:ea typeface="Cambria Math" panose="02040503050406030204" pitchFamily="18" charset="0"/>
                            </a:rPr>
                            <m:t>𝜔</m:t>
                          </m:r>
                        </m:num>
                        <m:den>
                          <m:r>
                            <a:rPr lang="fr-FR" i="1" dirty="0">
                              <a:latin typeface="Cambria Math" panose="02040503050406030204" pitchFamily="18" charset="0"/>
                            </a:rPr>
                            <m:t>𝑈</m:t>
                          </m:r>
                        </m:den>
                      </m:f>
                      <m:r>
                        <a:rPr lang="fr-FR" i="1" dirty="0">
                          <a:latin typeface="Cambria Math" panose="02040503050406030204" pitchFamily="18" charset="0"/>
                          <a:ea typeface="Cambria Math" panose="02040503050406030204" pitchFamily="18" charset="0"/>
                        </a:rPr>
                        <m:t>×</m:t>
                      </m:r>
                      <m:r>
                        <a:rPr lang="fr-FR" i="1" dirty="0">
                          <a:latin typeface="Cambria Math" panose="02040503050406030204" pitchFamily="18" charset="0"/>
                          <a:ea typeface="Cambria Math" panose="02040503050406030204" pitchFamily="18" charset="0"/>
                        </a:rPr>
                        <m:t>𝑈</m:t>
                      </m:r>
                      <m:r>
                        <a:rPr lang="fr-FR" i="1" dirty="0">
                          <a:latin typeface="Cambria Math" panose="02040503050406030204" pitchFamily="18" charset="0"/>
                          <a:ea typeface="Cambria Math" panose="02040503050406030204" pitchFamily="18" charset="0"/>
                        </a:rPr>
                        <m:t>×</m:t>
                      </m:r>
                      <m:r>
                        <a:rPr lang="fr-FR" i="1" dirty="0">
                          <a:latin typeface="Cambria Math" panose="02040503050406030204" pitchFamily="18" charset="0"/>
                          <a:ea typeface="Cambria Math" panose="02040503050406030204" pitchFamily="18" charset="0"/>
                        </a:rPr>
                        <m:t>𝐼</m:t>
                      </m:r>
                      <m:r>
                        <a:rPr lang="fr-FR" i="1" dirty="0">
                          <a:latin typeface="Cambria Math" panose="02040503050406030204" pitchFamily="18" charset="0"/>
                          <a:ea typeface="Cambria Math" panose="02040503050406030204" pitchFamily="18" charset="0"/>
                        </a:rPr>
                        <m:t>×</m:t>
                      </m:r>
                      <m:r>
                        <a:rPr lang="fr-FR" b="0" i="1" dirty="0" smtClean="0">
                          <a:latin typeface="Cambria Math" panose="02040503050406030204" pitchFamily="18" charset="0"/>
                          <a:ea typeface="Cambria Math" panose="02040503050406030204" pitchFamily="18" charset="0"/>
                        </a:rPr>
                        <m:t>𝑠𝑖𝑛</m:t>
                      </m:r>
                      <m:d>
                        <m:dPr>
                          <m:ctrlPr>
                            <a:rPr lang="fr-FR" i="1" dirty="0">
                              <a:latin typeface="Cambria Math" panose="02040503050406030204" pitchFamily="18" charset="0"/>
                              <a:ea typeface="Cambria Math" panose="02040503050406030204" pitchFamily="18" charset="0"/>
                            </a:rPr>
                          </m:ctrlPr>
                        </m:dPr>
                        <m:e>
                          <m:r>
                            <a:rPr lang="fr-FR" i="1" dirty="0">
                              <a:latin typeface="Cambria Math" panose="02040503050406030204" pitchFamily="18" charset="0"/>
                              <a:ea typeface="Cambria Math" panose="02040503050406030204" pitchFamily="18" charset="0"/>
                            </a:rPr>
                            <m:t>𝜑</m:t>
                          </m:r>
                        </m:e>
                      </m:d>
                    </m:oMath>
                  </m:oMathPara>
                </a14:m>
                <a:endParaRPr lang="fr-FR" dirty="0"/>
              </a:p>
              <a:p>
                <a:r>
                  <a:rPr lang="fr-FR" dirty="0"/>
                  <a:t>Soit : </a:t>
                </a:r>
                <a14:m>
                  <m:oMath xmlns:m="http://schemas.openxmlformats.org/officeDocument/2006/math">
                    <m:r>
                      <a:rPr lang="fr-FR" i="1">
                        <a:latin typeface="Cambria Math" panose="02040503050406030204" pitchFamily="18" charset="0"/>
                      </a:rPr>
                      <m:t>𝑘</m:t>
                    </m:r>
                    <m:r>
                      <a:rPr lang="fr-FR" i="1">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𝑈</m:t>
                    </m:r>
                    <m:r>
                      <a:rPr lang="fr-FR" i="1">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𝐼</m:t>
                    </m:r>
                    <m:r>
                      <a:rPr lang="fr-FR" i="1">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𝑐𝑜𝑠</m:t>
                    </m:r>
                    <m:d>
                      <m:dPr>
                        <m:ctrlPr>
                          <a:rPr lang="fr-FR" i="1">
                            <a:latin typeface="Cambria Math" panose="02040503050406030204" pitchFamily="18" charset="0"/>
                            <a:ea typeface="Cambria Math" panose="02040503050406030204" pitchFamily="18" charset="0"/>
                          </a:rPr>
                        </m:ctrlPr>
                      </m:dPr>
                      <m:e>
                        <m:r>
                          <a:rPr lang="fr-FR" i="1">
                            <a:latin typeface="Cambria Math" panose="02040503050406030204" pitchFamily="18" charset="0"/>
                            <a:ea typeface="Cambria Math" panose="02040503050406030204" pitchFamily="18" charset="0"/>
                          </a:rPr>
                          <m:t>𝜑</m:t>
                        </m:r>
                      </m:e>
                    </m:d>
                  </m:oMath>
                </a14:m>
                <a:endParaRPr lang="fr-FR" dirty="0"/>
              </a:p>
              <a:p>
                <a:pPr marL="285750" indent="-285750" algn="just">
                  <a:buFont typeface="Arial" panose="020B0604020202020204" pitchFamily="34" charset="0"/>
                  <a:buChar char="•"/>
                </a:pPr>
                <a:r>
                  <a:rPr lang="fr-FR" dirty="0"/>
                  <a:t>AB=Q est la puissance réactive à un facteur k près.</a:t>
                </a:r>
              </a:p>
              <a:p>
                <a:pPr marL="285750" indent="-285750" algn="just">
                  <a:buFont typeface="Arial" panose="020B0604020202020204" pitchFamily="34" charset="0"/>
                  <a:buChar char="•"/>
                </a:pPr>
                <a:r>
                  <a:rPr lang="fr-FR" dirty="0"/>
                  <a:t>AC=Q' est la nouvelle puissance réactive.</a:t>
                </a:r>
              </a:p>
              <a:p>
                <a:pPr marL="285750" indent="-285750" algn="just">
                  <a:buFont typeface="Arial" panose="020B0604020202020204" pitchFamily="34" charset="0"/>
                  <a:buChar char="•"/>
                </a:pPr>
                <a:r>
                  <a:rPr lang="fr-FR" dirty="0"/>
                  <a:t>On constate qu'une augmentation des charges réactives nécessite une augmentation de E </a:t>
                </a:r>
              </a:p>
              <a:p>
                <a:pPr marL="285750" indent="-285750" algn="just">
                  <a:buFont typeface="Arial" panose="020B0604020202020204" pitchFamily="34" charset="0"/>
                  <a:buChar char="•"/>
                </a:pPr>
                <a:r>
                  <a:rPr lang="fr-FR" dirty="0"/>
                  <a:t>donc du courant d'excitation (piloté par le régulateur de tension) afin d'augmenter le flux inducteur (E = </a:t>
                </a:r>
                <a:r>
                  <a:rPr lang="fr-FR" dirty="0" err="1"/>
                  <a:t>KnN</a:t>
                </a:r>
                <a:r>
                  <a:rPr lang="el-GR" dirty="0"/>
                  <a:t>ϕ</a:t>
                </a:r>
                <a:r>
                  <a:rPr lang="fr-FR" dirty="0"/>
                  <a:t>).</a:t>
                </a:r>
              </a:p>
            </p:txBody>
          </p:sp>
        </mc:Choice>
        <mc:Fallback xmlns="">
          <p:sp>
            <p:nvSpPr>
              <p:cNvPr id="5" name="Rectangle 4"/>
              <p:cNvSpPr>
                <a:spLocks noRot="1" noChangeAspect="1" noMove="1" noResize="1" noEditPoints="1" noAdjustHandles="1" noChangeArrowheads="1" noChangeShapeType="1" noTextEdit="1"/>
              </p:cNvSpPr>
              <p:nvPr/>
            </p:nvSpPr>
            <p:spPr>
              <a:xfrm>
                <a:off x="144344" y="1367788"/>
                <a:ext cx="7225285" cy="3103991"/>
              </a:xfrm>
              <a:prstGeom prst="rect">
                <a:avLst/>
              </a:prstGeom>
              <a:blipFill>
                <a:blip r:embed="rId3"/>
                <a:stretch>
                  <a:fillRect l="-674" r="-590" b="-1758"/>
                </a:stretch>
              </a:blipFill>
            </p:spPr>
            <p:txBody>
              <a:bodyPr/>
              <a:lstStyle/>
              <a:p>
                <a:r>
                  <a:rPr lang="fr-FR">
                    <a:noFill/>
                  </a:rPr>
                  <a:t> </a:t>
                </a:r>
              </a:p>
            </p:txBody>
          </p:sp>
        </mc:Fallback>
      </mc:AlternateContent>
      <p:sp>
        <p:nvSpPr>
          <p:cNvPr id="7" name="Rectangle 6"/>
          <p:cNvSpPr/>
          <p:nvPr/>
        </p:nvSpPr>
        <p:spPr>
          <a:xfrm>
            <a:off x="4201885" y="38295"/>
            <a:ext cx="377734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alternatif</a:t>
            </a:r>
          </a:p>
        </p:txBody>
      </p:sp>
      <p:sp>
        <p:nvSpPr>
          <p:cNvPr id="9" name="Rectangle 8"/>
          <p:cNvSpPr/>
          <p:nvPr/>
        </p:nvSpPr>
        <p:spPr>
          <a:xfrm>
            <a:off x="4393462" y="688692"/>
            <a:ext cx="3622787" cy="369332"/>
          </a:xfrm>
          <a:prstGeom prst="rect">
            <a:avLst/>
          </a:prstGeom>
        </p:spPr>
        <p:txBody>
          <a:bodyPr wrap="none">
            <a:spAutoFit/>
          </a:bodyPr>
          <a:lstStyle/>
          <a:p>
            <a:r>
              <a:rPr lang="fr-FR" b="1" dirty="0"/>
              <a:t>Augmentation des charges réactives</a:t>
            </a:r>
          </a:p>
        </p:txBody>
      </p:sp>
      <p:sp>
        <p:nvSpPr>
          <p:cNvPr id="10" name="Rectangle 9"/>
          <p:cNvSpPr/>
          <p:nvPr/>
        </p:nvSpPr>
        <p:spPr>
          <a:xfrm>
            <a:off x="1088571" y="5609517"/>
            <a:ext cx="9797144"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b="1" dirty="0"/>
              <a:t>Une augmentation de puissance réactive nécessite une action sur le régulateur de tension.</a:t>
            </a:r>
          </a:p>
        </p:txBody>
      </p:sp>
      <p:sp>
        <p:nvSpPr>
          <p:cNvPr id="11" name="Rectangle 10"/>
          <p:cNvSpPr/>
          <p:nvPr/>
        </p:nvSpPr>
        <p:spPr>
          <a:xfrm>
            <a:off x="3770826" y="397492"/>
            <a:ext cx="4868064" cy="369332"/>
          </a:xfrm>
          <a:prstGeom prst="rect">
            <a:avLst/>
          </a:prstGeom>
        </p:spPr>
        <p:txBody>
          <a:bodyPr wrap="none">
            <a:spAutoFit/>
          </a:bodyPr>
          <a:lstStyle/>
          <a:p>
            <a:pPr algn="just"/>
            <a:r>
              <a:rPr lang="fr-FR" dirty="0"/>
              <a:t>Equilibrage des puissances: </a:t>
            </a:r>
            <a:r>
              <a:rPr lang="fr-FR" b="1" dirty="0"/>
              <a:t>Alternateur en charge</a:t>
            </a:r>
          </a:p>
        </p:txBody>
      </p:sp>
    </p:spTree>
    <p:extLst>
      <p:ext uri="{BB962C8B-B14F-4D97-AF65-F5344CB8AC3E}">
        <p14:creationId xmlns:p14="http://schemas.microsoft.com/office/powerpoint/2010/main" val="109831996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2"/>
          <a:stretch>
            <a:fillRect/>
          </a:stretch>
        </p:blipFill>
        <p:spPr>
          <a:xfrm>
            <a:off x="6662056" y="1339089"/>
            <a:ext cx="5372625" cy="3473171"/>
          </a:xfrm>
          <a:prstGeom prst="rect">
            <a:avLst/>
          </a:prstGeom>
        </p:spPr>
        <p:style>
          <a:lnRef idx="2">
            <a:schemeClr val="accent2"/>
          </a:lnRef>
          <a:fillRef idx="1">
            <a:schemeClr val="lt1"/>
          </a:fillRef>
          <a:effectRef idx="0">
            <a:schemeClr val="accent2"/>
          </a:effectRef>
          <a:fontRef idx="minor">
            <a:schemeClr val="dk1"/>
          </a:fontRef>
        </p:style>
      </p:pic>
      <p:sp>
        <p:nvSpPr>
          <p:cNvPr id="5" name="Rectangle 4"/>
          <p:cNvSpPr/>
          <p:nvPr/>
        </p:nvSpPr>
        <p:spPr>
          <a:xfrm>
            <a:off x="144344" y="1154598"/>
            <a:ext cx="6408855"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Juste avant le couplage de l'alternateur 2, on a réglé E2 à la valeur de la tension U du réseau.</a:t>
            </a:r>
          </a:p>
          <a:p>
            <a:pPr marL="285750" indent="-285750" algn="just">
              <a:buFont typeface="Arial" panose="020B0604020202020204" pitchFamily="34" charset="0"/>
              <a:buChar char="•"/>
            </a:pPr>
            <a:r>
              <a:rPr lang="fr-FR" dirty="0"/>
              <a:t>L'alternateur 2 ne débite pas.</a:t>
            </a:r>
          </a:p>
          <a:p>
            <a:pPr marL="285750" indent="-285750" algn="just">
              <a:buFont typeface="Arial" panose="020B0604020202020204" pitchFamily="34" charset="0"/>
              <a:buChar char="•"/>
            </a:pPr>
            <a:r>
              <a:rPr lang="fr-FR" dirty="0"/>
              <a:t>L'alternateur 1 fournit la puissance totale absorbée par le réseau et donc la totalité de la puissance active et réactive.</a:t>
            </a:r>
          </a:p>
        </p:txBody>
      </p:sp>
      <p:sp>
        <p:nvSpPr>
          <p:cNvPr id="7" name="Rectangle 6"/>
          <p:cNvSpPr/>
          <p:nvPr/>
        </p:nvSpPr>
        <p:spPr>
          <a:xfrm>
            <a:off x="4201885" y="38295"/>
            <a:ext cx="377734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alternatif</a:t>
            </a:r>
          </a:p>
        </p:txBody>
      </p:sp>
      <p:sp>
        <p:nvSpPr>
          <p:cNvPr id="9" name="Rectangle 8"/>
          <p:cNvSpPr/>
          <p:nvPr/>
        </p:nvSpPr>
        <p:spPr>
          <a:xfrm>
            <a:off x="4393462" y="688692"/>
            <a:ext cx="3622787" cy="369332"/>
          </a:xfrm>
          <a:prstGeom prst="rect">
            <a:avLst/>
          </a:prstGeom>
        </p:spPr>
        <p:txBody>
          <a:bodyPr wrap="none">
            <a:spAutoFit/>
          </a:bodyPr>
          <a:lstStyle/>
          <a:p>
            <a:r>
              <a:rPr lang="fr-FR" b="1" dirty="0"/>
              <a:t>Augmentation des charges réactives</a:t>
            </a:r>
          </a:p>
        </p:txBody>
      </p:sp>
      <mc:AlternateContent xmlns:mc="http://schemas.openxmlformats.org/markup-compatibility/2006" xmlns:a14="http://schemas.microsoft.com/office/drawing/2010/main">
        <mc:Choice Requires="a14">
          <p:sp>
            <p:nvSpPr>
              <p:cNvPr id="3" name="Rectangle 2"/>
              <p:cNvSpPr/>
              <p:nvPr/>
            </p:nvSpPr>
            <p:spPr>
              <a:xfrm>
                <a:off x="144345" y="2728500"/>
                <a:ext cx="6408855" cy="400391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Au moment du couplage:</a:t>
                </a:r>
              </a:p>
              <a:p>
                <a:pPr marL="285750" indent="-285750" algn="just">
                  <a:buFont typeface="Arial" panose="020B0604020202020204" pitchFamily="34" charset="0"/>
                  <a:buChar char="•"/>
                </a:pPr>
                <a:r>
                  <a:rPr lang="fr-FR" dirty="0"/>
                  <a:t>il faut diminuer la puissance active de l'alternateur 1 </a:t>
                </a:r>
              </a:p>
              <a:p>
                <a:pPr marL="285750" indent="-285750" algn="just">
                  <a:buFont typeface="Arial" panose="020B0604020202020204" pitchFamily="34" charset="0"/>
                  <a:buChar char="•"/>
                </a:pPr>
                <a:r>
                  <a:rPr lang="fr-FR" dirty="0"/>
                  <a:t>et augmenter celle de 2.</a:t>
                </a:r>
              </a:p>
              <a:p>
                <a:pPr algn="just"/>
                <a:r>
                  <a:rPr lang="fr-FR" dirty="0"/>
                  <a:t>Il faut donc</a:t>
                </a:r>
              </a:p>
              <a:p>
                <a:pPr marL="285750" indent="-285750" algn="just">
                  <a:buFont typeface="Arial" panose="020B0604020202020204" pitchFamily="34" charset="0"/>
                  <a:buChar char="•"/>
                </a:pPr>
                <a:r>
                  <a:rPr lang="fr-FR" dirty="0"/>
                  <a:t>diminuer le couple du CSD 1 </a:t>
                </a:r>
              </a:p>
              <a:p>
                <a:pPr marL="285750" indent="-285750" algn="just">
                  <a:buFont typeface="Arial" panose="020B0604020202020204" pitchFamily="34" charset="0"/>
                  <a:buChar char="•"/>
                </a:pPr>
                <a:r>
                  <a:rPr lang="fr-FR" dirty="0"/>
                  <a:t>et augmenter le couple du CSD 2.</a:t>
                </a:r>
              </a:p>
              <a:p>
                <a:pPr algn="just"/>
                <a:r>
                  <a:rPr lang="fr-FR" dirty="0"/>
                  <a:t>Les vecteurs </a:t>
                </a:r>
                <a14:m>
                  <m:oMath xmlns:m="http://schemas.openxmlformats.org/officeDocument/2006/math">
                    <m:acc>
                      <m:accPr>
                        <m:chr m:val="⃗"/>
                        <m:ctrlPr>
                          <a:rPr lang="fr-FR" i="1" dirty="0" smtClean="0">
                            <a:latin typeface="Cambria Math" panose="02040503050406030204" pitchFamily="18" charset="0"/>
                          </a:rPr>
                        </m:ctrlPr>
                      </m:accPr>
                      <m:e>
                        <m:sSub>
                          <m:sSubPr>
                            <m:ctrlPr>
                              <a:rPr lang="fr-FR" i="1" dirty="0" smtClean="0">
                                <a:latin typeface="Cambria Math" panose="02040503050406030204" pitchFamily="18" charset="0"/>
                              </a:rPr>
                            </m:ctrlPr>
                          </m:sSubPr>
                          <m:e>
                            <m:r>
                              <a:rPr lang="fr-FR" b="0" i="1" dirty="0" smtClean="0">
                                <a:latin typeface="Cambria Math" panose="02040503050406030204" pitchFamily="18" charset="0"/>
                              </a:rPr>
                              <m:t>𝐸</m:t>
                            </m:r>
                          </m:e>
                          <m:sub>
                            <m:r>
                              <a:rPr lang="fr-FR" b="0" i="1" dirty="0" smtClean="0">
                                <a:latin typeface="Cambria Math" panose="02040503050406030204" pitchFamily="18" charset="0"/>
                              </a:rPr>
                              <m:t>1</m:t>
                            </m:r>
                          </m:sub>
                        </m:sSub>
                      </m:e>
                    </m:acc>
                    <m:r>
                      <a:rPr lang="fr-FR" b="0" i="1" dirty="0" smtClean="0">
                        <a:latin typeface="Cambria Math" panose="02040503050406030204" pitchFamily="18" charset="0"/>
                      </a:rPr>
                      <m:t> </m:t>
                    </m:r>
                    <m:r>
                      <a:rPr lang="fr-FR" b="0" i="1" dirty="0" smtClean="0">
                        <a:latin typeface="Cambria Math" panose="02040503050406030204" pitchFamily="18" charset="0"/>
                      </a:rPr>
                      <m:t>𝑒𝑡</m:t>
                    </m:r>
                    <m:r>
                      <a:rPr lang="fr-FR" b="0" i="1" dirty="0" smtClean="0">
                        <a:latin typeface="Cambria Math" panose="02040503050406030204" pitchFamily="18" charset="0"/>
                      </a:rPr>
                      <m:t> </m:t>
                    </m:r>
                    <m:acc>
                      <m:accPr>
                        <m:chr m:val="⃗"/>
                        <m:ctrlPr>
                          <a:rPr lang="fr-FR" i="1" dirty="0">
                            <a:latin typeface="Cambria Math" panose="02040503050406030204" pitchFamily="18" charset="0"/>
                          </a:rPr>
                        </m:ctrlPr>
                      </m:accPr>
                      <m:e>
                        <m:sSub>
                          <m:sSubPr>
                            <m:ctrlPr>
                              <a:rPr lang="fr-FR" i="1" dirty="0">
                                <a:latin typeface="Cambria Math" panose="02040503050406030204" pitchFamily="18" charset="0"/>
                              </a:rPr>
                            </m:ctrlPr>
                          </m:sSubPr>
                          <m:e>
                            <m:r>
                              <a:rPr lang="fr-FR" i="1" dirty="0">
                                <a:latin typeface="Cambria Math" panose="02040503050406030204" pitchFamily="18" charset="0"/>
                              </a:rPr>
                              <m:t>𝐸</m:t>
                            </m:r>
                          </m:e>
                          <m:sub>
                            <m:r>
                              <a:rPr lang="fr-FR" b="0" i="1" dirty="0" smtClean="0">
                                <a:latin typeface="Cambria Math" panose="02040503050406030204" pitchFamily="18" charset="0"/>
                              </a:rPr>
                              <m:t>2</m:t>
                            </m:r>
                          </m:sub>
                        </m:sSub>
                      </m:e>
                    </m:acc>
                  </m:oMath>
                </a14:m>
                <a:r>
                  <a:rPr lang="fr-FR" dirty="0"/>
                  <a:t> se déplacent en E</a:t>
                </a:r>
                <a:r>
                  <a:rPr lang="fr-FR" baseline="-25000" dirty="0"/>
                  <a:t>1’</a:t>
                </a:r>
                <a:r>
                  <a:rPr lang="fr-FR" dirty="0"/>
                  <a:t> et E</a:t>
                </a:r>
                <a:r>
                  <a:rPr lang="fr-FR" baseline="-25000" dirty="0"/>
                  <a:t>2’</a:t>
                </a:r>
                <a:r>
                  <a:rPr lang="fr-FR" dirty="0"/>
                  <a:t>.</a:t>
                </a:r>
              </a:p>
              <a:p>
                <a:pPr algn="just"/>
                <a:r>
                  <a:rPr lang="fr-FR" dirty="0"/>
                  <a:t>Il ne reste plus qu'à jouer sur les régulateurs de tension pour diminuer E</a:t>
                </a:r>
                <a:r>
                  <a:rPr lang="fr-FR" baseline="-25000" dirty="0"/>
                  <a:t>1’</a:t>
                </a:r>
                <a:r>
                  <a:rPr lang="fr-FR" dirty="0"/>
                  <a:t> et augmenter E</a:t>
                </a:r>
                <a:r>
                  <a:rPr lang="fr-FR" baseline="-25000" dirty="0"/>
                  <a:t>2’</a:t>
                </a:r>
                <a:r>
                  <a:rPr lang="fr-FR" dirty="0"/>
                  <a:t> pour parvenir au point d'équilibre.</a:t>
                </a:r>
              </a:p>
              <a:p>
                <a:r>
                  <a:rPr lang="fr-FR" dirty="0"/>
                  <a:t>Les FEM sont alors confondues, les courants identiques et le déphasage également.</a:t>
                </a:r>
              </a:p>
              <a:p>
                <a:r>
                  <a:rPr lang="fr-FR" dirty="0"/>
                  <a:t>Ces actions sont effectuées automatiquement par les contrôleurs de charges de chaque alternateur reliés entre eux par une boucle d'équilibrage.</a:t>
                </a:r>
              </a:p>
            </p:txBody>
          </p:sp>
        </mc:Choice>
        <mc:Fallback xmlns="">
          <p:sp>
            <p:nvSpPr>
              <p:cNvPr id="3" name="Rectangle 2"/>
              <p:cNvSpPr>
                <a:spLocks noRot="1" noChangeAspect="1" noMove="1" noResize="1" noEditPoints="1" noAdjustHandles="1" noChangeArrowheads="1" noChangeShapeType="1" noTextEdit="1"/>
              </p:cNvSpPr>
              <p:nvPr/>
            </p:nvSpPr>
            <p:spPr>
              <a:xfrm>
                <a:off x="144345" y="2728500"/>
                <a:ext cx="6408855" cy="4003917"/>
              </a:xfrm>
              <a:prstGeom prst="rect">
                <a:avLst/>
              </a:prstGeom>
              <a:blipFill>
                <a:blip r:embed="rId3"/>
                <a:stretch>
                  <a:fillRect l="-760" t="-760" r="-665" b="-1520"/>
                </a:stretch>
              </a:blipFill>
            </p:spPr>
            <p:txBody>
              <a:bodyPr/>
              <a:lstStyle/>
              <a:p>
                <a:r>
                  <a:rPr lang="fr-FR">
                    <a:noFill/>
                  </a:rPr>
                  <a:t> </a:t>
                </a:r>
              </a:p>
            </p:txBody>
          </p:sp>
        </mc:Fallback>
      </mc:AlternateContent>
      <p:sp>
        <p:nvSpPr>
          <p:cNvPr id="11" name="Rectangle 10"/>
          <p:cNvSpPr/>
          <p:nvPr/>
        </p:nvSpPr>
        <p:spPr>
          <a:xfrm>
            <a:off x="3770826" y="397492"/>
            <a:ext cx="4868064" cy="369332"/>
          </a:xfrm>
          <a:prstGeom prst="rect">
            <a:avLst/>
          </a:prstGeom>
        </p:spPr>
        <p:txBody>
          <a:bodyPr wrap="none">
            <a:spAutoFit/>
          </a:bodyPr>
          <a:lstStyle/>
          <a:p>
            <a:pPr algn="just"/>
            <a:r>
              <a:rPr lang="fr-FR" dirty="0"/>
              <a:t>Equilibrage des puissances: </a:t>
            </a:r>
            <a:r>
              <a:rPr lang="fr-FR" b="1" dirty="0"/>
              <a:t>Alternateur en charge</a:t>
            </a:r>
          </a:p>
        </p:txBody>
      </p:sp>
    </p:spTree>
    <p:extLst>
      <p:ext uri="{BB962C8B-B14F-4D97-AF65-F5344CB8AC3E}">
        <p14:creationId xmlns:p14="http://schemas.microsoft.com/office/powerpoint/2010/main" val="391626925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5878286" y="818056"/>
            <a:ext cx="6207942" cy="3302221"/>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155484" y="4232512"/>
            <a:ext cx="11778344"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Les contrôleurs de charge sont reliés en boucle.</a:t>
            </a:r>
          </a:p>
          <a:p>
            <a:pPr marL="285750" indent="-285750">
              <a:buFont typeface="Arial" panose="020B0604020202020204" pitchFamily="34" charset="0"/>
              <a:buChar char="•"/>
            </a:pPr>
            <a:r>
              <a:rPr lang="fr-FR" dirty="0"/>
              <a:t>Dans cette boucle, circule la totalité des courants fournis par chaque TI.</a:t>
            </a:r>
          </a:p>
          <a:p>
            <a:pPr marL="285750" indent="-285750">
              <a:buFont typeface="Arial" panose="020B0604020202020204" pitchFamily="34" charset="0"/>
              <a:buChar char="•"/>
            </a:pPr>
            <a:r>
              <a:rPr lang="fr-FR" dirty="0"/>
              <a:t>Pour une puissance donnée, le courant I</a:t>
            </a:r>
            <a:r>
              <a:rPr lang="fr-FR" baseline="-25000" dirty="0"/>
              <a:t>L</a:t>
            </a:r>
            <a:r>
              <a:rPr lang="fr-FR" dirty="0"/>
              <a:t> est d'une certaine valeur.</a:t>
            </a:r>
          </a:p>
          <a:p>
            <a:pPr marL="285750" indent="-285750">
              <a:buFont typeface="Arial" panose="020B0604020202020204" pitchFamily="34" charset="0"/>
              <a:buChar char="•"/>
            </a:pPr>
            <a:r>
              <a:rPr lang="fr-FR" dirty="0"/>
              <a:t>En cas de déséquilibre des charges actives, les TI ne délivrent pas tous la même intensité au secondaire; </a:t>
            </a:r>
          </a:p>
          <a:p>
            <a:pPr marL="285750" indent="-285750">
              <a:buFont typeface="Arial" panose="020B0604020202020204" pitchFamily="34" charset="0"/>
              <a:buChar char="•"/>
            </a:pPr>
            <a:r>
              <a:rPr lang="fr-FR" dirty="0"/>
              <a:t>la répartition des courants dans chaque contrôleur de charge change, mais I</a:t>
            </a:r>
            <a:r>
              <a:rPr lang="fr-FR" baseline="-25000" dirty="0"/>
              <a:t>L</a:t>
            </a:r>
            <a:r>
              <a:rPr lang="fr-FR" dirty="0"/>
              <a:t> reste constante puisque la puissance totale n'a pas varié.</a:t>
            </a:r>
          </a:p>
          <a:p>
            <a:pPr marL="285750" indent="-285750">
              <a:buFont typeface="Arial" panose="020B0604020202020204" pitchFamily="34" charset="0"/>
              <a:buChar char="•"/>
            </a:pPr>
            <a:endParaRPr lang="fr-FR" dirty="0"/>
          </a:p>
        </p:txBody>
      </p:sp>
      <p:sp>
        <p:nvSpPr>
          <p:cNvPr id="6" name="Rectangle 5"/>
          <p:cNvSpPr/>
          <p:nvPr/>
        </p:nvSpPr>
        <p:spPr>
          <a:xfrm>
            <a:off x="4201885" y="38295"/>
            <a:ext cx="377734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alternatif</a:t>
            </a:r>
          </a:p>
        </p:txBody>
      </p:sp>
      <p:sp>
        <p:nvSpPr>
          <p:cNvPr id="10" name="Rectangle 9"/>
          <p:cNvSpPr/>
          <p:nvPr/>
        </p:nvSpPr>
        <p:spPr>
          <a:xfrm>
            <a:off x="2775857" y="407627"/>
            <a:ext cx="7235551" cy="369332"/>
          </a:xfrm>
          <a:prstGeom prst="rect">
            <a:avLst/>
          </a:prstGeom>
        </p:spPr>
        <p:txBody>
          <a:bodyPr wrap="square">
            <a:spAutoFit/>
          </a:bodyPr>
          <a:lstStyle/>
          <a:p>
            <a:pPr algn="just"/>
            <a:r>
              <a:rPr lang="fr-FR" dirty="0"/>
              <a:t>Equilibrage des puissances: </a:t>
            </a:r>
            <a:r>
              <a:rPr lang="fr-FR" b="1" dirty="0"/>
              <a:t>Boucle d'équilibrage des charges actives</a:t>
            </a:r>
          </a:p>
        </p:txBody>
      </p:sp>
      <p:sp>
        <p:nvSpPr>
          <p:cNvPr id="3" name="Rectangle 2"/>
          <p:cNvSpPr/>
          <p:nvPr/>
        </p:nvSpPr>
        <p:spPr>
          <a:xfrm>
            <a:off x="155484" y="818056"/>
            <a:ext cx="5613945" cy="337335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Chaque alternateur possède dans son circuit de distribution un transformateur d'intensité (TI) branché sur la même phase.</a:t>
            </a:r>
          </a:p>
          <a:p>
            <a:pPr marL="285750" indent="-285750" algn="just">
              <a:lnSpc>
                <a:spcPct val="150000"/>
              </a:lnSpc>
              <a:buFont typeface="Arial" panose="020B0604020202020204" pitchFamily="34" charset="0"/>
              <a:buChar char="•"/>
            </a:pPr>
            <a:r>
              <a:rPr lang="fr-FR" dirty="0"/>
              <a:t>Ce TI détecte le courant actif délivré par son alternateur.</a:t>
            </a:r>
          </a:p>
          <a:p>
            <a:pPr marL="285750" indent="-285750">
              <a:lnSpc>
                <a:spcPct val="150000"/>
              </a:lnSpc>
              <a:buFont typeface="Arial" panose="020B0604020202020204" pitchFamily="34" charset="0"/>
              <a:buChar char="•"/>
            </a:pPr>
            <a:r>
              <a:rPr lang="fr-FR" dirty="0"/>
              <a:t>Le courant du secondaire du TI sert de signal d'entrée au contrôleur de charge qui actionne électriquement le </a:t>
            </a:r>
            <a:r>
              <a:rPr lang="fr-FR" dirty="0" err="1"/>
              <a:t>trim</a:t>
            </a:r>
            <a:r>
              <a:rPr lang="fr-FR" dirty="0"/>
              <a:t> du CSD.</a:t>
            </a:r>
          </a:p>
        </p:txBody>
      </p:sp>
    </p:spTree>
    <p:extLst>
      <p:ext uri="{BB962C8B-B14F-4D97-AF65-F5344CB8AC3E}">
        <p14:creationId xmlns:p14="http://schemas.microsoft.com/office/powerpoint/2010/main" val="111569803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2775857" y="853160"/>
            <a:ext cx="6400800" cy="2809336"/>
          </a:xfrm>
          <a:prstGeom prst="rect">
            <a:avLst/>
          </a:prstGeom>
        </p:spPr>
        <p:style>
          <a:lnRef idx="2">
            <a:schemeClr val="accent2"/>
          </a:lnRef>
          <a:fillRef idx="1">
            <a:schemeClr val="lt1"/>
          </a:fillRef>
          <a:effectRef idx="0">
            <a:schemeClr val="accent2"/>
          </a:effectRef>
          <a:fontRef idx="minor">
            <a:schemeClr val="dk1"/>
          </a:fontRef>
        </p:style>
      </p:pic>
      <p:sp>
        <p:nvSpPr>
          <p:cNvPr id="6" name="Rectangle 5"/>
          <p:cNvSpPr/>
          <p:nvPr/>
        </p:nvSpPr>
        <p:spPr>
          <a:xfrm>
            <a:off x="4201885" y="38295"/>
            <a:ext cx="377734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alternatif</a:t>
            </a:r>
          </a:p>
        </p:txBody>
      </p:sp>
      <p:sp>
        <p:nvSpPr>
          <p:cNvPr id="7" name="Rectangle 6"/>
          <p:cNvSpPr/>
          <p:nvPr/>
        </p:nvSpPr>
        <p:spPr>
          <a:xfrm>
            <a:off x="2775857" y="407627"/>
            <a:ext cx="7235551" cy="369332"/>
          </a:xfrm>
          <a:prstGeom prst="rect">
            <a:avLst/>
          </a:prstGeom>
        </p:spPr>
        <p:txBody>
          <a:bodyPr wrap="square">
            <a:spAutoFit/>
          </a:bodyPr>
          <a:lstStyle/>
          <a:p>
            <a:pPr algn="just"/>
            <a:r>
              <a:rPr lang="fr-FR" dirty="0"/>
              <a:t>Equilibrage des puissances: </a:t>
            </a:r>
            <a:r>
              <a:rPr lang="fr-FR" b="1" dirty="0"/>
              <a:t>Boucle d'équilibrage des charges actives</a:t>
            </a:r>
          </a:p>
        </p:txBody>
      </p:sp>
      <p:sp>
        <p:nvSpPr>
          <p:cNvPr id="3" name="Rectangle 2"/>
          <p:cNvSpPr/>
          <p:nvPr/>
        </p:nvSpPr>
        <p:spPr>
          <a:xfrm>
            <a:off x="132539" y="3708144"/>
            <a:ext cx="11916033" cy="295786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En vertu de la loi de </a:t>
            </a:r>
            <a:r>
              <a:rPr lang="fr-FR" dirty="0" err="1"/>
              <a:t>Kirchoff</a:t>
            </a:r>
            <a:r>
              <a:rPr lang="fr-FR" dirty="0"/>
              <a:t> (la somme des courants entrants est égale à la somme des courants sortants), </a:t>
            </a:r>
          </a:p>
          <a:p>
            <a:pPr marL="285750" indent="-285750" algn="just">
              <a:lnSpc>
                <a:spcPct val="150000"/>
              </a:lnSpc>
              <a:buFont typeface="Arial" panose="020B0604020202020204" pitchFamily="34" charset="0"/>
              <a:buChar char="•"/>
            </a:pPr>
            <a:r>
              <a:rPr lang="fr-FR" dirty="0"/>
              <a:t>certains contrôleurs seront parcourus par un courant positif et d'autres par des courants négatifs.</a:t>
            </a:r>
          </a:p>
          <a:p>
            <a:pPr marL="285750" indent="-285750" algn="just">
              <a:lnSpc>
                <a:spcPct val="150000"/>
              </a:lnSpc>
              <a:buFont typeface="Arial" panose="020B0604020202020204" pitchFamily="34" charset="0"/>
              <a:buChar char="•"/>
            </a:pPr>
            <a:r>
              <a:rPr lang="fr-FR" dirty="0"/>
              <a:t>Ainsi, si l'alternateur 2 délivre moins de puissance active que les autres, son contrôleur de charge viendra augmenter le couple du CSD 2 et les autres contrôleurs diminueront le couple de leur CSD. </a:t>
            </a:r>
          </a:p>
          <a:p>
            <a:pPr marL="285750" indent="-285750" algn="just">
              <a:lnSpc>
                <a:spcPct val="150000"/>
              </a:lnSpc>
              <a:buFont typeface="Arial" panose="020B0604020202020204" pitchFamily="34" charset="0"/>
              <a:buChar char="•"/>
            </a:pPr>
            <a:r>
              <a:rPr lang="fr-FR" dirty="0"/>
              <a:t>L'équilibre est ainsi rétabli.</a:t>
            </a:r>
          </a:p>
          <a:p>
            <a:pPr marL="285750" indent="-285750">
              <a:lnSpc>
                <a:spcPct val="150000"/>
              </a:lnSpc>
              <a:buFont typeface="Arial" panose="020B0604020202020204" pitchFamily="34" charset="0"/>
              <a:buChar char="•"/>
            </a:pPr>
            <a:r>
              <a:rPr lang="fr-FR" dirty="0"/>
              <a:t>Le contact aux bornes de chaque TI se ferme dans le cas où un alternateur est mis hors circuit, Pour assurer la continuité de la boucle.</a:t>
            </a:r>
          </a:p>
        </p:txBody>
      </p:sp>
    </p:spTree>
    <p:extLst>
      <p:ext uri="{BB962C8B-B14F-4D97-AF65-F5344CB8AC3E}">
        <p14:creationId xmlns:p14="http://schemas.microsoft.com/office/powerpoint/2010/main" val="201725505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2035629" y="853675"/>
            <a:ext cx="7788263" cy="3418300"/>
          </a:xfrm>
          <a:prstGeom prst="rect">
            <a:avLst/>
          </a:prstGeom>
        </p:spPr>
      </p:pic>
      <p:sp>
        <p:nvSpPr>
          <p:cNvPr id="5" name="Rectangle 4"/>
          <p:cNvSpPr/>
          <p:nvPr/>
        </p:nvSpPr>
        <p:spPr>
          <a:xfrm>
            <a:off x="132539" y="4575992"/>
            <a:ext cx="11916033"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A ce stade, il est important de comprendre que, lorsque la puissance électrique demandée augmente, la puissance mécanique P = C x </a:t>
            </a:r>
            <a:r>
              <a:rPr lang="el-GR" dirty="0"/>
              <a:t>ω</a:t>
            </a:r>
            <a:r>
              <a:rPr lang="fr-FR" dirty="0"/>
              <a:t> augmente.</a:t>
            </a:r>
          </a:p>
          <a:p>
            <a:r>
              <a:rPr lang="fr-FR" dirty="0"/>
              <a:t>Le couple résistant développé par l'alternateur augmente.</a:t>
            </a:r>
          </a:p>
          <a:p>
            <a:r>
              <a:rPr lang="fr-FR" dirty="0"/>
              <a:t>Comme l'inclinaison du plateau n'a pas changé, la vitesse tend à chuter.</a:t>
            </a:r>
          </a:p>
          <a:p>
            <a:r>
              <a:rPr lang="fr-FR" dirty="0"/>
              <a:t>On modifie l'inclinaison du plateau, donc on modifie la vitesse pour rester à 400 Hz, mais avec un couple plus fort.</a:t>
            </a:r>
          </a:p>
        </p:txBody>
      </p:sp>
      <p:sp>
        <p:nvSpPr>
          <p:cNvPr id="6" name="Rectangle 5"/>
          <p:cNvSpPr/>
          <p:nvPr/>
        </p:nvSpPr>
        <p:spPr>
          <a:xfrm>
            <a:off x="4201885" y="38295"/>
            <a:ext cx="377734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alternatif</a:t>
            </a:r>
          </a:p>
        </p:txBody>
      </p:sp>
      <p:sp>
        <p:nvSpPr>
          <p:cNvPr id="7" name="Rectangle 6"/>
          <p:cNvSpPr/>
          <p:nvPr/>
        </p:nvSpPr>
        <p:spPr>
          <a:xfrm>
            <a:off x="2775857" y="407627"/>
            <a:ext cx="7235551" cy="369332"/>
          </a:xfrm>
          <a:prstGeom prst="rect">
            <a:avLst/>
          </a:prstGeom>
        </p:spPr>
        <p:txBody>
          <a:bodyPr wrap="square">
            <a:spAutoFit/>
          </a:bodyPr>
          <a:lstStyle/>
          <a:p>
            <a:pPr algn="just"/>
            <a:r>
              <a:rPr lang="fr-FR" dirty="0"/>
              <a:t>Equilibrage des puissances: </a:t>
            </a:r>
            <a:r>
              <a:rPr lang="fr-FR" b="1" dirty="0"/>
              <a:t>Boucle d'équilibrage des charges actives</a:t>
            </a:r>
          </a:p>
        </p:txBody>
      </p:sp>
    </p:spTree>
    <p:extLst>
      <p:ext uri="{BB962C8B-B14F-4D97-AF65-F5344CB8AC3E}">
        <p14:creationId xmlns:p14="http://schemas.microsoft.com/office/powerpoint/2010/main" val="288173226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2539" y="856669"/>
            <a:ext cx="6790775" cy="31393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La boucle d'équilibrage des charges réactives est en tout point similaire à la boucle des charges actives en ce qui concerne le câblage.</a:t>
            </a:r>
          </a:p>
          <a:p>
            <a:pPr algn="just"/>
            <a:r>
              <a:rPr lang="fr-FR" dirty="0"/>
              <a:t>Simplement, le détecteur est différent. Il est conçu de façon à mesurer les courants qui sont en déphasage de </a:t>
            </a:r>
            <a:r>
              <a:rPr lang="el-GR" dirty="0"/>
              <a:t>π</a:t>
            </a:r>
            <a:r>
              <a:rPr lang="fr-FR" dirty="0"/>
              <a:t>/2 par rapport à la tension du réseau.</a:t>
            </a:r>
          </a:p>
          <a:p>
            <a:pPr algn="just"/>
            <a:r>
              <a:rPr lang="fr-FR" dirty="0"/>
              <a:t>dans une inductance, le courant est en retard de </a:t>
            </a:r>
            <a:r>
              <a:rPr lang="el-GR" dirty="0"/>
              <a:t>π</a:t>
            </a:r>
            <a:r>
              <a:rPr lang="fr-FR" dirty="0"/>
              <a:t>/2 sur la tension.</a:t>
            </a:r>
          </a:p>
          <a:p>
            <a:pPr algn="just"/>
            <a:r>
              <a:rPr lang="fr-FR" dirty="0"/>
              <a:t>Sur les avions modernes, le contrôleur de charge réactive est inclus dans le </a:t>
            </a:r>
            <a:r>
              <a:rPr lang="fr-FR" b="1" dirty="0" err="1"/>
              <a:t>Generator</a:t>
            </a:r>
            <a:r>
              <a:rPr lang="fr-FR" b="1" dirty="0"/>
              <a:t> Control Unit </a:t>
            </a:r>
            <a:r>
              <a:rPr lang="fr-FR" dirty="0"/>
              <a:t>(GCU), qui assure la détection, la régulation et la protection des défauts.</a:t>
            </a:r>
          </a:p>
          <a:p>
            <a:pPr algn="just"/>
            <a:r>
              <a:rPr lang="fr-FR" dirty="0"/>
              <a:t>Les conditions de couplage sont contrôlées automatiquement et la fermeture des relais de ligne se fait sans intervention du pilote.</a:t>
            </a:r>
          </a:p>
        </p:txBody>
      </p:sp>
      <p:sp>
        <p:nvSpPr>
          <p:cNvPr id="6" name="Rectangle 5"/>
          <p:cNvSpPr/>
          <p:nvPr/>
        </p:nvSpPr>
        <p:spPr>
          <a:xfrm>
            <a:off x="4201885" y="38295"/>
            <a:ext cx="377734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alternatif</a:t>
            </a:r>
          </a:p>
        </p:txBody>
      </p:sp>
      <p:sp>
        <p:nvSpPr>
          <p:cNvPr id="7" name="Rectangle 6"/>
          <p:cNvSpPr/>
          <p:nvPr/>
        </p:nvSpPr>
        <p:spPr>
          <a:xfrm>
            <a:off x="2775857" y="407627"/>
            <a:ext cx="7235551" cy="369332"/>
          </a:xfrm>
          <a:prstGeom prst="rect">
            <a:avLst/>
          </a:prstGeom>
        </p:spPr>
        <p:txBody>
          <a:bodyPr wrap="square">
            <a:spAutoFit/>
          </a:bodyPr>
          <a:lstStyle/>
          <a:p>
            <a:r>
              <a:rPr lang="fr-FR" dirty="0"/>
              <a:t>Equilibrage des puissances: </a:t>
            </a:r>
            <a:r>
              <a:rPr lang="fr-FR" b="1" dirty="0"/>
              <a:t>Boucle d'équilibrage des charges réactives</a:t>
            </a:r>
          </a:p>
        </p:txBody>
      </p:sp>
      <p:pic>
        <p:nvPicPr>
          <p:cNvPr id="8" name="Espace réservé du contenu 3"/>
          <p:cNvPicPr>
            <a:picLocks noGrp="1" noChangeAspect="1"/>
          </p:cNvPicPr>
          <p:nvPr>
            <p:ph idx="1"/>
          </p:nvPr>
        </p:nvPicPr>
        <p:blipFill>
          <a:blip r:embed="rId2"/>
          <a:stretch>
            <a:fillRect/>
          </a:stretch>
        </p:blipFill>
        <p:spPr>
          <a:xfrm>
            <a:off x="7050837" y="822648"/>
            <a:ext cx="4997735" cy="3117981"/>
          </a:xfrm>
          <a:prstGeom prst="rect">
            <a:avLst/>
          </a:prstGeom>
        </p:spPr>
        <p:style>
          <a:lnRef idx="2">
            <a:schemeClr val="accent2"/>
          </a:lnRef>
          <a:fillRef idx="1">
            <a:schemeClr val="lt1"/>
          </a:fillRef>
          <a:effectRef idx="0">
            <a:schemeClr val="accent2"/>
          </a:effectRef>
          <a:fontRef idx="minor">
            <a:schemeClr val="dk1"/>
          </a:fontRef>
        </p:style>
      </p:pic>
      <p:pic>
        <p:nvPicPr>
          <p:cNvPr id="10" name="Image 9"/>
          <p:cNvPicPr>
            <a:picLocks noChangeAspect="1"/>
          </p:cNvPicPr>
          <p:nvPr/>
        </p:nvPicPr>
        <p:blipFill rotWithShape="1">
          <a:blip r:embed="rId3"/>
          <a:srcRect t="19444"/>
          <a:stretch/>
        </p:blipFill>
        <p:spPr>
          <a:xfrm>
            <a:off x="426461" y="4615542"/>
            <a:ext cx="11292960" cy="1872332"/>
          </a:xfrm>
          <a:prstGeom prst="rect">
            <a:avLst/>
          </a:prstGeom>
        </p:spPr>
      </p:pic>
    </p:spTree>
    <p:extLst>
      <p:ext uri="{BB962C8B-B14F-4D97-AF65-F5344CB8AC3E}">
        <p14:creationId xmlns:p14="http://schemas.microsoft.com/office/powerpoint/2010/main" val="54523603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6357259" y="38295"/>
            <a:ext cx="5850876" cy="6721734"/>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163286" y="1263756"/>
            <a:ext cx="6096000" cy="4662815"/>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285750" indent="-285750">
              <a:lnSpc>
                <a:spcPct val="150000"/>
              </a:lnSpc>
              <a:buFont typeface="Arial" panose="020B0604020202020204" pitchFamily="34" charset="0"/>
              <a:buChar char="•"/>
            </a:pPr>
            <a:r>
              <a:rPr lang="fr-FR" dirty="0"/>
              <a:t>Cet avion ne possède pas de couplage alternateurs.</a:t>
            </a:r>
          </a:p>
          <a:p>
            <a:pPr marL="285750" indent="-285750">
              <a:lnSpc>
                <a:spcPct val="150000"/>
              </a:lnSpc>
              <a:buFont typeface="Arial" panose="020B0604020202020204" pitchFamily="34" charset="0"/>
              <a:buChar char="•"/>
            </a:pPr>
            <a:r>
              <a:rPr lang="fr-FR" dirty="0"/>
              <a:t>L'avion possède quatre alternateurs non couplés 115/200V 400 Hz d'une puissance de 75 </a:t>
            </a:r>
            <a:r>
              <a:rPr lang="fr-FR" dirty="0" err="1"/>
              <a:t>kVA</a:t>
            </a:r>
            <a:r>
              <a:rPr lang="fr-FR" dirty="0"/>
              <a:t>.</a:t>
            </a:r>
          </a:p>
          <a:p>
            <a:pPr marL="285750" indent="-285750">
              <a:lnSpc>
                <a:spcPct val="150000"/>
              </a:lnSpc>
              <a:buFont typeface="Arial" panose="020B0604020202020204" pitchFamily="34" charset="0"/>
              <a:buChar char="•"/>
            </a:pPr>
            <a:r>
              <a:rPr lang="fr-FR" dirty="0"/>
              <a:t>Un alternateur APU de 115 </a:t>
            </a:r>
            <a:r>
              <a:rPr lang="fr-FR" dirty="0" err="1"/>
              <a:t>kVA</a:t>
            </a:r>
            <a:r>
              <a:rPr lang="fr-FR" dirty="0"/>
              <a:t> relié à la bus de transfert peut remplacer un ou la totalité des alternateurs.</a:t>
            </a:r>
          </a:p>
          <a:p>
            <a:pPr marL="285750" indent="-285750">
              <a:lnSpc>
                <a:spcPct val="150000"/>
              </a:lnSpc>
              <a:buFont typeface="Arial" panose="020B0604020202020204" pitchFamily="34" charset="0"/>
              <a:buChar char="•"/>
            </a:pPr>
            <a:r>
              <a:rPr lang="fr-FR" dirty="0"/>
              <a:t>L'APU possède sa propre batterie rechargée par un TR APU à partir d'une bus normale alternative.</a:t>
            </a:r>
          </a:p>
          <a:p>
            <a:pPr marL="285750" indent="-285750">
              <a:lnSpc>
                <a:spcPct val="150000"/>
              </a:lnSpc>
              <a:buFont typeface="Arial" panose="020B0604020202020204" pitchFamily="34" charset="0"/>
              <a:buChar char="•"/>
            </a:pPr>
            <a:r>
              <a:rPr lang="fr-FR" dirty="0"/>
              <a:t>Chaque alternateur monté sur les réacteurs est entraîné par un IDG et régulé par un GCU ; </a:t>
            </a:r>
          </a:p>
          <a:p>
            <a:pPr marL="285750" indent="-285750">
              <a:lnSpc>
                <a:spcPct val="150000"/>
              </a:lnSpc>
              <a:buFont typeface="Arial" panose="020B0604020202020204" pitchFamily="34" charset="0"/>
              <a:buChar char="•"/>
            </a:pPr>
            <a:r>
              <a:rPr lang="fr-FR" dirty="0"/>
              <a:t>il alimente sa propre bus AC à travers le relais de ligne (</a:t>
            </a:r>
            <a:r>
              <a:rPr lang="fr-FR" dirty="0" err="1"/>
              <a:t>Generator</a:t>
            </a:r>
            <a:r>
              <a:rPr lang="fr-FR" dirty="0"/>
              <a:t> Line </a:t>
            </a:r>
            <a:r>
              <a:rPr lang="fr-FR" dirty="0" err="1"/>
              <a:t>Contactor</a:t>
            </a:r>
            <a:r>
              <a:rPr lang="fr-FR" dirty="0"/>
              <a:t>, GLC).</a:t>
            </a:r>
          </a:p>
        </p:txBody>
      </p:sp>
      <p:sp>
        <p:nvSpPr>
          <p:cNvPr id="6" name="Rectangle 5"/>
          <p:cNvSpPr/>
          <p:nvPr/>
        </p:nvSpPr>
        <p:spPr>
          <a:xfrm>
            <a:off x="1420586" y="38295"/>
            <a:ext cx="377734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alternatif</a:t>
            </a:r>
          </a:p>
        </p:txBody>
      </p:sp>
      <p:sp>
        <p:nvSpPr>
          <p:cNvPr id="3" name="Rectangle 2"/>
          <p:cNvSpPr/>
          <p:nvPr/>
        </p:nvSpPr>
        <p:spPr>
          <a:xfrm>
            <a:off x="2358875" y="407627"/>
            <a:ext cx="2172903" cy="369332"/>
          </a:xfrm>
          <a:prstGeom prst="rect">
            <a:avLst/>
          </a:prstGeom>
        </p:spPr>
        <p:txBody>
          <a:bodyPr wrap="none">
            <a:spAutoFit/>
          </a:bodyPr>
          <a:lstStyle/>
          <a:p>
            <a:r>
              <a:rPr lang="fr-FR" dirty="0"/>
              <a:t>Synthèse distribution</a:t>
            </a:r>
          </a:p>
        </p:txBody>
      </p:sp>
      <p:sp>
        <p:nvSpPr>
          <p:cNvPr id="7" name="Rectangle 6"/>
          <p:cNvSpPr/>
          <p:nvPr/>
        </p:nvSpPr>
        <p:spPr>
          <a:xfrm>
            <a:off x="1740328" y="581776"/>
            <a:ext cx="3495701" cy="507831"/>
          </a:xfrm>
          <a:prstGeom prst="rect">
            <a:avLst/>
          </a:prstGeom>
        </p:spPr>
        <p:txBody>
          <a:bodyPr wrap="none">
            <a:spAutoFit/>
          </a:bodyPr>
          <a:lstStyle/>
          <a:p>
            <a:pPr algn="ctr">
              <a:lnSpc>
                <a:spcPct val="150000"/>
              </a:lnSpc>
            </a:pPr>
            <a:r>
              <a:rPr lang="fr-FR" b="1" dirty="0"/>
              <a:t>Exemple la génération sur un A340</a:t>
            </a:r>
          </a:p>
        </p:txBody>
      </p:sp>
    </p:spTree>
    <p:extLst>
      <p:ext uri="{BB962C8B-B14F-4D97-AF65-F5344CB8AC3E}">
        <p14:creationId xmlns:p14="http://schemas.microsoft.com/office/powerpoint/2010/main" val="2717647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p:cNvSpPr/>
              <p:nvPr/>
            </p:nvSpPr>
            <p:spPr>
              <a:xfrm>
                <a:off x="119742" y="843765"/>
                <a:ext cx="9095510"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Les particules chargées sont soumises à une force appelée force de Lorentz dont l'expression: </a:t>
                </a:r>
                <a14:m>
                  <m:oMath xmlns:m="http://schemas.openxmlformats.org/officeDocument/2006/math">
                    <m:r>
                      <a:rPr lang="fr-FR" i="1" dirty="0" smtClean="0">
                        <a:latin typeface="Cambria Math" panose="02040503050406030204" pitchFamily="18" charset="0"/>
                      </a:rPr>
                      <m:t>𝐹</m:t>
                    </m:r>
                    <m:r>
                      <a:rPr lang="fr-FR" i="1" dirty="0" smtClean="0">
                        <a:latin typeface="Cambria Math" panose="02040503050406030204" pitchFamily="18" charset="0"/>
                      </a:rPr>
                      <m:t>= </m:t>
                    </m:r>
                    <m:r>
                      <a:rPr lang="fr-FR" i="1" dirty="0" err="1" smtClean="0">
                        <a:latin typeface="Cambria Math" panose="02040503050406030204" pitchFamily="18" charset="0"/>
                      </a:rPr>
                      <m:t>𝑞𝐸</m:t>
                    </m:r>
                    <m:r>
                      <a:rPr lang="fr-FR" i="1" dirty="0" smtClean="0">
                        <a:latin typeface="Cambria Math" panose="02040503050406030204" pitchFamily="18" charset="0"/>
                      </a:rPr>
                      <m:t> </m:t>
                    </m:r>
                    <m:r>
                      <a:rPr lang="fr-FR" i="1" dirty="0">
                        <a:latin typeface="Cambria Math" panose="02040503050406030204" pitchFamily="18" charset="0"/>
                      </a:rPr>
                      <m:t>+ </m:t>
                    </m:r>
                    <m:r>
                      <a:rPr lang="fr-FR" i="1" dirty="0" err="1" smtClean="0">
                        <a:latin typeface="Cambria Math" panose="02040503050406030204" pitchFamily="18" charset="0"/>
                      </a:rPr>
                      <m:t>𝑞𝑣</m:t>
                    </m:r>
                    <m:r>
                      <a:rPr lang="fr-FR" i="1" dirty="0" err="1">
                        <a:latin typeface="Cambria Math" panose="02040503050406030204" pitchFamily="18" charset="0"/>
                      </a:rPr>
                      <m:t>∧</m:t>
                    </m:r>
                    <m:r>
                      <a:rPr lang="fr-FR" i="1" dirty="0" err="1" smtClean="0">
                        <a:latin typeface="Cambria Math" panose="02040503050406030204" pitchFamily="18" charset="0"/>
                      </a:rPr>
                      <m:t>𝐵</m:t>
                    </m:r>
                  </m:oMath>
                </a14:m>
                <a:endParaRPr lang="fr-FR" dirty="0"/>
              </a:p>
              <a:p>
                <a:r>
                  <a:rPr lang="fr-FR" dirty="0"/>
                  <a:t>F : force en newtons </a:t>
                </a:r>
              </a:p>
              <a:p>
                <a:r>
                  <a:rPr lang="fr-FR" dirty="0"/>
                  <a:t>q : charge de la particule en coulombs </a:t>
                </a:r>
              </a:p>
              <a:p>
                <a:r>
                  <a:rPr lang="fr-FR" dirty="0"/>
                  <a:t>E : champ électrique en volts/mètre </a:t>
                </a:r>
              </a:p>
              <a:p>
                <a:r>
                  <a:rPr lang="fr-FR" dirty="0"/>
                  <a:t>v : vitesse de la particule en m/s </a:t>
                </a:r>
              </a:p>
              <a:p>
                <a:r>
                  <a:rPr lang="fr-FR" dirty="0"/>
                  <a:t>B : champ magnétique en teslas</a:t>
                </a:r>
              </a:p>
            </p:txBody>
          </p:sp>
        </mc:Choice>
        <mc:Fallback xmlns="">
          <p:sp>
            <p:nvSpPr>
              <p:cNvPr id="5" name="Rectangle 4"/>
              <p:cNvSpPr>
                <a:spLocks noRot="1" noChangeAspect="1" noMove="1" noResize="1" noEditPoints="1" noAdjustHandles="1" noChangeArrowheads="1" noChangeShapeType="1" noTextEdit="1"/>
              </p:cNvSpPr>
              <p:nvPr/>
            </p:nvSpPr>
            <p:spPr>
              <a:xfrm>
                <a:off x="119742" y="843765"/>
                <a:ext cx="9095510" cy="2031325"/>
              </a:xfrm>
              <a:prstGeom prst="rect">
                <a:avLst/>
              </a:prstGeom>
              <a:blipFill>
                <a:blip r:embed="rId2"/>
                <a:stretch>
                  <a:fillRect l="-535" t="-1190" b="-3274"/>
                </a:stretch>
              </a:blipFill>
            </p:spPr>
            <p:txBody>
              <a:bodyPr/>
              <a:lstStyle/>
              <a:p>
                <a:r>
                  <a:rPr lang="fr-FR">
                    <a:noFill/>
                  </a:rPr>
                  <a:t> </a:t>
                </a:r>
              </a:p>
            </p:txBody>
          </p:sp>
        </mc:Fallback>
      </mc:AlternateContent>
      <p:pic>
        <p:nvPicPr>
          <p:cNvPr id="6" name="Espace réservé du contenu 5"/>
          <p:cNvPicPr>
            <a:picLocks noGrp="1"/>
          </p:cNvPicPr>
          <p:nvPr>
            <p:ph idx="1"/>
          </p:nvPr>
        </p:nvPicPr>
        <p:blipFill rotWithShape="1">
          <a:blip r:embed="rId3">
            <a:extLst>
              <a:ext uri="{28A0092B-C50C-407E-A947-70E740481C1C}">
                <a14:useLocalDpi xmlns:a14="http://schemas.microsoft.com/office/drawing/2010/main" val="0"/>
              </a:ext>
            </a:extLst>
          </a:blip>
          <a:srcRect l="2753" r="10444" b="16249"/>
          <a:stretch/>
        </p:blipFill>
        <p:spPr bwMode="auto">
          <a:xfrm>
            <a:off x="9757558" y="1243985"/>
            <a:ext cx="2220685" cy="2018276"/>
          </a:xfrm>
          <a:prstGeom prst="rect">
            <a:avLst/>
          </a:prstGeom>
          <a:noFill/>
          <a:ln>
            <a:noFill/>
          </a:ln>
        </p:spPr>
      </p:pic>
      <p:pic>
        <p:nvPicPr>
          <p:cNvPr id="7" name="Image 6"/>
          <p:cNvPicPr>
            <a:picLocks noChangeAspect="1"/>
          </p:cNvPicPr>
          <p:nvPr/>
        </p:nvPicPr>
        <p:blipFill rotWithShape="1">
          <a:blip r:embed="rId4"/>
          <a:srcRect l="24870" t="3410" r="27353" b="8502"/>
          <a:stretch/>
        </p:blipFill>
        <p:spPr>
          <a:xfrm>
            <a:off x="9804071" y="3887651"/>
            <a:ext cx="2220684" cy="2656114"/>
          </a:xfrm>
          <a:prstGeom prst="rect">
            <a:avLst/>
          </a:prstGeom>
        </p:spPr>
        <p:style>
          <a:lnRef idx="2">
            <a:schemeClr val="accent2"/>
          </a:lnRef>
          <a:fillRef idx="1">
            <a:schemeClr val="lt1"/>
          </a:fillRef>
          <a:effectRef idx="0">
            <a:schemeClr val="accent2"/>
          </a:effectRef>
          <a:fontRef idx="minor">
            <a:schemeClr val="dk1"/>
          </a:fontRef>
        </p:style>
      </p:pic>
      <p:sp>
        <p:nvSpPr>
          <p:cNvPr id="3" name="Rectangle 2"/>
          <p:cNvSpPr/>
          <p:nvPr/>
        </p:nvSpPr>
        <p:spPr>
          <a:xfrm>
            <a:off x="4498844" y="474433"/>
            <a:ext cx="2719399" cy="369332"/>
          </a:xfrm>
          <a:prstGeom prst="rect">
            <a:avLst/>
          </a:prstGeom>
        </p:spPr>
        <p:txBody>
          <a:bodyPr wrap="none">
            <a:spAutoFit/>
          </a:bodyPr>
          <a:lstStyle/>
          <a:p>
            <a:r>
              <a:rPr lang="fr-FR" b="1" dirty="0"/>
              <a:t>Champ électromagnétique</a:t>
            </a:r>
          </a:p>
        </p:txBody>
      </p:sp>
      <p:sp>
        <p:nvSpPr>
          <p:cNvPr id="4" name="Rectangle 3"/>
          <p:cNvSpPr/>
          <p:nvPr/>
        </p:nvSpPr>
        <p:spPr>
          <a:xfrm>
            <a:off x="119740" y="5343436"/>
            <a:ext cx="9095512"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Un conducteur parcouru par un courant électrique génère autour de lui deux champs orthogonaux indissociables :</a:t>
            </a:r>
          </a:p>
          <a:p>
            <a:r>
              <a:rPr lang="fr-FR" dirty="0"/>
              <a:t>un champ électrique ;</a:t>
            </a:r>
          </a:p>
          <a:p>
            <a:r>
              <a:rPr lang="fr-FR" dirty="0"/>
              <a:t>un champ magnétique.</a:t>
            </a:r>
          </a:p>
        </p:txBody>
      </p:sp>
      <p:sp>
        <p:nvSpPr>
          <p:cNvPr id="8" name="Rectangle 7"/>
          <p:cNvSpPr/>
          <p:nvPr/>
        </p:nvSpPr>
        <p:spPr>
          <a:xfrm>
            <a:off x="119741" y="3262261"/>
            <a:ext cx="9095511"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Une particule chargée immobile (v = 0) rayonnera seulement un champ électrique E homogène dans l'espace.</a:t>
            </a:r>
          </a:p>
          <a:p>
            <a:r>
              <a:rPr lang="fr-FR" dirty="0"/>
              <a:t>Une particule chargée se déplaçant dans un conducteur rayonnera un champ électrique E et un champ magnétique B orthogonal à E</a:t>
            </a:r>
          </a:p>
          <a:p>
            <a:r>
              <a:rPr lang="fr-FR" dirty="0"/>
              <a:t>Cette constatation est importante pour comprendre les principes de la génératrice expliqués plus loin dans le cours.</a:t>
            </a:r>
          </a:p>
        </p:txBody>
      </p:sp>
      <p:sp>
        <p:nvSpPr>
          <p:cNvPr id="9" name="Rectangle 8"/>
          <p:cNvSpPr/>
          <p:nvPr/>
        </p:nvSpPr>
        <p:spPr>
          <a:xfrm>
            <a:off x="4988188" y="35169"/>
            <a:ext cx="206530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b="1" dirty="0">
                <a:latin typeface="Calibri Light" panose="020F0302020204030204" pitchFamily="34" charset="0"/>
                <a:ea typeface="Times New Roman" panose="02020603050405020304" pitchFamily="18" charset="0"/>
                <a:cs typeface="Times New Roman" panose="02020603050405020304" pitchFamily="18" charset="0"/>
              </a:rPr>
              <a:t>COURANT CONTINU </a:t>
            </a:r>
            <a:endParaRPr lang="fr-FR" b="1" dirty="0"/>
          </a:p>
        </p:txBody>
      </p:sp>
    </p:spTree>
    <p:extLst>
      <p:ext uri="{BB962C8B-B14F-4D97-AF65-F5344CB8AC3E}">
        <p14:creationId xmlns:p14="http://schemas.microsoft.com/office/powerpoint/2010/main" val="168982507"/>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6487881" y="38295"/>
            <a:ext cx="5720254" cy="6721734"/>
          </a:xfrm>
          <a:prstGeom prst="rect">
            <a:avLst/>
          </a:prstGeom>
        </p:spPr>
        <p:style>
          <a:lnRef idx="2">
            <a:schemeClr val="accent2"/>
          </a:lnRef>
          <a:fillRef idx="1">
            <a:schemeClr val="lt1"/>
          </a:fillRef>
          <a:effectRef idx="0">
            <a:schemeClr val="accent2"/>
          </a:effectRef>
          <a:fontRef idx="minor">
            <a:schemeClr val="dk1"/>
          </a:fontRef>
        </p:style>
      </p:pic>
      <p:sp>
        <p:nvSpPr>
          <p:cNvPr id="6" name="Rectangle 5"/>
          <p:cNvSpPr/>
          <p:nvPr/>
        </p:nvSpPr>
        <p:spPr>
          <a:xfrm>
            <a:off x="1420586" y="38295"/>
            <a:ext cx="377734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alternatif</a:t>
            </a:r>
          </a:p>
        </p:txBody>
      </p:sp>
      <p:sp>
        <p:nvSpPr>
          <p:cNvPr id="3" name="Rectangle 2"/>
          <p:cNvSpPr/>
          <p:nvPr/>
        </p:nvSpPr>
        <p:spPr>
          <a:xfrm>
            <a:off x="2222805" y="310036"/>
            <a:ext cx="2172903" cy="369332"/>
          </a:xfrm>
          <a:prstGeom prst="rect">
            <a:avLst/>
          </a:prstGeom>
        </p:spPr>
        <p:txBody>
          <a:bodyPr wrap="none">
            <a:spAutoFit/>
          </a:bodyPr>
          <a:lstStyle/>
          <a:p>
            <a:r>
              <a:rPr lang="fr-FR" dirty="0"/>
              <a:t>Synthèse distribution</a:t>
            </a:r>
          </a:p>
        </p:txBody>
      </p:sp>
      <p:sp>
        <p:nvSpPr>
          <p:cNvPr id="7" name="Rectangle 6"/>
          <p:cNvSpPr/>
          <p:nvPr/>
        </p:nvSpPr>
        <p:spPr>
          <a:xfrm>
            <a:off x="1561405" y="443278"/>
            <a:ext cx="3495701" cy="507831"/>
          </a:xfrm>
          <a:prstGeom prst="rect">
            <a:avLst/>
          </a:prstGeom>
        </p:spPr>
        <p:txBody>
          <a:bodyPr wrap="none">
            <a:spAutoFit/>
          </a:bodyPr>
          <a:lstStyle/>
          <a:p>
            <a:pPr algn="ctr">
              <a:lnSpc>
                <a:spcPct val="150000"/>
              </a:lnSpc>
            </a:pPr>
            <a:r>
              <a:rPr lang="fr-FR" b="1" dirty="0"/>
              <a:t>Exemple la génération sur un A340</a:t>
            </a:r>
          </a:p>
        </p:txBody>
      </p:sp>
      <p:sp>
        <p:nvSpPr>
          <p:cNvPr id="8" name="Rectangle 7"/>
          <p:cNvSpPr/>
          <p:nvPr/>
        </p:nvSpPr>
        <p:spPr>
          <a:xfrm>
            <a:off x="130630" y="886370"/>
            <a:ext cx="6226629" cy="590931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Les bus AC sont reliées en cas de besoin à la bus transfert via les relais de transfert (Bus </a:t>
            </a:r>
            <a:r>
              <a:rPr lang="fr-FR" dirty="0" err="1"/>
              <a:t>Tie</a:t>
            </a:r>
            <a:r>
              <a:rPr lang="fr-FR" dirty="0"/>
              <a:t> </a:t>
            </a:r>
            <a:r>
              <a:rPr lang="fr-FR" dirty="0" err="1"/>
              <a:t>Contactor</a:t>
            </a:r>
            <a:r>
              <a:rPr lang="fr-FR" dirty="0"/>
              <a:t>, BTC) </a:t>
            </a:r>
          </a:p>
          <a:p>
            <a:pPr marL="285750" indent="-285750" algn="just">
              <a:buFont typeface="Arial" panose="020B0604020202020204" pitchFamily="34" charset="0"/>
              <a:buChar char="•"/>
            </a:pPr>
            <a:r>
              <a:rPr lang="fr-FR" dirty="0"/>
              <a:t>Ils peuvent donc récupérer une alimentation à partir d'une autre source.</a:t>
            </a:r>
          </a:p>
          <a:p>
            <a:pPr marL="285750" indent="-285750" algn="just">
              <a:buFont typeface="Arial" panose="020B0604020202020204" pitchFamily="34" charset="0"/>
              <a:buChar char="•"/>
            </a:pPr>
            <a:r>
              <a:rPr lang="fr-FR" dirty="0"/>
              <a:t>La bus de transfert peut être séparée en deux parties autonomes lorsque la phase de vol demande que des systèmes (pilote automatique, par exemple) soient alimentés par des sources indépendantes.</a:t>
            </a:r>
          </a:p>
          <a:p>
            <a:pPr marL="285750" indent="-285750" algn="just">
              <a:buFont typeface="Arial" panose="020B0604020202020204" pitchFamily="34" charset="0"/>
              <a:buChar char="•"/>
            </a:pPr>
            <a:r>
              <a:rPr lang="fr-FR" dirty="0"/>
              <a:t>Deux alternateurs suffisent à l'alimentation de l'avion (avec délestage éventuellement).</a:t>
            </a:r>
          </a:p>
          <a:p>
            <a:pPr marL="285750" indent="-285750" algn="just">
              <a:buFont typeface="Arial" panose="020B0604020202020204" pitchFamily="34" charset="0"/>
              <a:buChar char="•"/>
            </a:pPr>
            <a:r>
              <a:rPr lang="fr-FR" dirty="0"/>
              <a:t>S'il ne reste qu'un seul alternateur, il suffit à l'alimentation de son côté.</a:t>
            </a:r>
          </a:p>
          <a:p>
            <a:pPr marL="285750" indent="-285750" algn="just">
              <a:buFont typeface="Arial" panose="020B0604020202020204" pitchFamily="34" charset="0"/>
              <a:buChar char="•"/>
            </a:pPr>
            <a:r>
              <a:rPr lang="fr-FR" dirty="0"/>
              <a:t>La bus essentielle alternative est alimentée par deux bus (une à la fois).</a:t>
            </a:r>
          </a:p>
          <a:p>
            <a:pPr marL="285750" indent="-285750" algn="just">
              <a:buFont typeface="Arial" panose="020B0604020202020204" pitchFamily="34" charset="0"/>
              <a:buChar char="•"/>
            </a:pPr>
            <a:r>
              <a:rPr lang="fr-FR" dirty="0"/>
              <a:t>La génération continue est élaborée à partir de deux </a:t>
            </a:r>
            <a:r>
              <a:rPr lang="fr-FR" dirty="0" err="1"/>
              <a:t>transforedresseurs</a:t>
            </a:r>
            <a:r>
              <a:rPr lang="fr-FR" dirty="0"/>
              <a:t> (TR) alimentant chacun une bus continu.</a:t>
            </a:r>
          </a:p>
          <a:p>
            <a:pPr marL="285750" indent="-285750" algn="just">
              <a:buFont typeface="Arial" panose="020B0604020202020204" pitchFamily="34" charset="0"/>
              <a:buChar char="•"/>
            </a:pPr>
            <a:r>
              <a:rPr lang="fr-FR" dirty="0"/>
              <a:t>La bus continu 1 (DC BUS 1) alimente normalement la bus batterie (DC BAT BUS).</a:t>
            </a:r>
          </a:p>
          <a:p>
            <a:pPr marL="285750" indent="-285750" algn="just">
              <a:buFont typeface="Arial" panose="020B0604020202020204" pitchFamily="34" charset="0"/>
              <a:buChar char="•"/>
            </a:pPr>
            <a:r>
              <a:rPr lang="fr-FR" dirty="0"/>
              <a:t>En cas de défaut du TR 1 et donc de perte de la DC BUS 1, une commutation automatique transfère l'alimentation sur le TR 2 via la DC BUS 2.</a:t>
            </a:r>
          </a:p>
        </p:txBody>
      </p:sp>
    </p:spTree>
    <p:extLst>
      <p:ext uri="{BB962C8B-B14F-4D97-AF65-F5344CB8AC3E}">
        <p14:creationId xmlns:p14="http://schemas.microsoft.com/office/powerpoint/2010/main" val="386639192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6487881" y="38295"/>
            <a:ext cx="5720254" cy="6721734"/>
          </a:xfrm>
          <a:prstGeom prst="rect">
            <a:avLst/>
          </a:prstGeom>
        </p:spPr>
        <p:style>
          <a:lnRef idx="2">
            <a:schemeClr val="accent2"/>
          </a:lnRef>
          <a:fillRef idx="1">
            <a:schemeClr val="lt1"/>
          </a:fillRef>
          <a:effectRef idx="0">
            <a:schemeClr val="accent2"/>
          </a:effectRef>
          <a:fontRef idx="minor">
            <a:schemeClr val="dk1"/>
          </a:fontRef>
        </p:style>
      </p:pic>
      <p:sp>
        <p:nvSpPr>
          <p:cNvPr id="6" name="Rectangle 5"/>
          <p:cNvSpPr/>
          <p:nvPr/>
        </p:nvSpPr>
        <p:spPr>
          <a:xfrm>
            <a:off x="1420586" y="38295"/>
            <a:ext cx="377734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alternatif</a:t>
            </a:r>
          </a:p>
        </p:txBody>
      </p:sp>
      <p:sp>
        <p:nvSpPr>
          <p:cNvPr id="3" name="Rectangle 2"/>
          <p:cNvSpPr/>
          <p:nvPr/>
        </p:nvSpPr>
        <p:spPr>
          <a:xfrm>
            <a:off x="2222805" y="310036"/>
            <a:ext cx="2172903" cy="369332"/>
          </a:xfrm>
          <a:prstGeom prst="rect">
            <a:avLst/>
          </a:prstGeom>
        </p:spPr>
        <p:txBody>
          <a:bodyPr wrap="none">
            <a:spAutoFit/>
          </a:bodyPr>
          <a:lstStyle/>
          <a:p>
            <a:r>
              <a:rPr lang="fr-FR" dirty="0"/>
              <a:t>Synthèse distribution</a:t>
            </a:r>
          </a:p>
        </p:txBody>
      </p:sp>
      <p:sp>
        <p:nvSpPr>
          <p:cNvPr id="7" name="Rectangle 6"/>
          <p:cNvSpPr/>
          <p:nvPr/>
        </p:nvSpPr>
        <p:spPr>
          <a:xfrm>
            <a:off x="1561405" y="450370"/>
            <a:ext cx="3495701" cy="507831"/>
          </a:xfrm>
          <a:prstGeom prst="rect">
            <a:avLst/>
          </a:prstGeom>
        </p:spPr>
        <p:txBody>
          <a:bodyPr wrap="none">
            <a:spAutoFit/>
          </a:bodyPr>
          <a:lstStyle/>
          <a:p>
            <a:pPr algn="ctr">
              <a:lnSpc>
                <a:spcPct val="150000"/>
              </a:lnSpc>
            </a:pPr>
            <a:r>
              <a:rPr lang="fr-FR" b="1" dirty="0"/>
              <a:t>Exemple la génération sur un A340</a:t>
            </a:r>
          </a:p>
        </p:txBody>
      </p:sp>
      <p:sp>
        <p:nvSpPr>
          <p:cNvPr id="2" name="Rectangle 1"/>
          <p:cNvSpPr/>
          <p:nvPr/>
        </p:nvSpPr>
        <p:spPr>
          <a:xfrm>
            <a:off x="130630" y="893462"/>
            <a:ext cx="6226629" cy="590931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Un troisième TR (ESS TR) alimenté par deux bus (une à la fois) permet d'alimenter la bus essentielle continu.</a:t>
            </a:r>
          </a:p>
          <a:p>
            <a:pPr marL="285750" indent="-285750">
              <a:buFont typeface="Arial" panose="020B0604020202020204" pitchFamily="34" charset="0"/>
              <a:buChar char="•"/>
            </a:pPr>
            <a:r>
              <a:rPr lang="fr-FR" dirty="0"/>
              <a:t>Ce troisième TR (ESS TR) peut également être alimenté par un alternateur de secours 115/200 400 Hz entraîné par un moteur hydraulique.</a:t>
            </a:r>
          </a:p>
          <a:p>
            <a:pPr marL="285750" indent="-285750">
              <a:buFont typeface="Arial" panose="020B0604020202020204" pitchFamily="34" charset="0"/>
              <a:buChar char="•"/>
            </a:pPr>
            <a:r>
              <a:rPr lang="fr-FR" dirty="0"/>
              <a:t>L'alternateur de secours permet également d'alimenter également la bus essentielle alternatif en cas de besoin.</a:t>
            </a:r>
          </a:p>
          <a:p>
            <a:pPr marL="285750" indent="-285750">
              <a:buFont typeface="Arial" panose="020B0604020202020204" pitchFamily="34" charset="0"/>
              <a:buChar char="•"/>
            </a:pPr>
            <a:r>
              <a:rPr lang="fr-FR" dirty="0"/>
              <a:t>Les batteries sont connectées directement à la HOT BUS. En fonctionnement normal, elles sont rechargées à partir de la DC BAT BUS. En secours (BAT ONLY), elles alimentent la DC ESS BUS.</a:t>
            </a:r>
          </a:p>
          <a:p>
            <a:pPr marL="285750" indent="-285750">
              <a:buFont typeface="Arial" panose="020B0604020202020204" pitchFamily="34" charset="0"/>
              <a:buChar char="•"/>
            </a:pPr>
            <a:r>
              <a:rPr lang="fr-FR" dirty="0"/>
              <a:t>Cette bus alimente alors un convertisseur statique, qui transforme la source continue afin d'alimenter la bus essentielle alternatif (qui devient alors une bus secours sans en porter le nom).</a:t>
            </a:r>
          </a:p>
          <a:p>
            <a:pPr marL="285750" indent="-285750">
              <a:buFont typeface="Arial" panose="020B0604020202020204" pitchFamily="34" charset="0"/>
              <a:buChar char="•"/>
            </a:pPr>
            <a:r>
              <a:rPr lang="fr-FR" dirty="0"/>
              <a:t>Deux groupes de parc (GPU) peuvent être reliés à la bus de transfert. Les deux groupes ne peuvent jamais être connectés ensemble, mais ils peuvent alimenter chacun la moitié de la bus de couplage si le BTB est ouvert.</a:t>
            </a:r>
          </a:p>
          <a:p>
            <a:pPr marL="285750" indent="-285750">
              <a:buFont typeface="Arial" panose="020B0604020202020204" pitchFamily="34" charset="0"/>
              <a:buChar char="•"/>
            </a:pPr>
            <a:r>
              <a:rPr lang="fr-FR" dirty="0"/>
              <a:t>GPU ou APU et GEN ne peuvent jamais être connectés en même temps sur la bus de transfert.</a:t>
            </a:r>
          </a:p>
        </p:txBody>
      </p:sp>
    </p:spTree>
    <p:extLst>
      <p:ext uri="{BB962C8B-B14F-4D97-AF65-F5344CB8AC3E}">
        <p14:creationId xmlns:p14="http://schemas.microsoft.com/office/powerpoint/2010/main" val="167992465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973" y="1651052"/>
            <a:ext cx="11146970" cy="378885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a:t>En général, on alimente en alternatif les gros consommateurs d'énergie:</a:t>
            </a:r>
          </a:p>
          <a:p>
            <a:pPr marL="285750" indent="-285750">
              <a:lnSpc>
                <a:spcPct val="150000"/>
              </a:lnSpc>
              <a:buFont typeface="Arial" panose="020B0604020202020204" pitchFamily="34" charset="0"/>
              <a:buChar char="•"/>
            </a:pPr>
            <a:r>
              <a:rPr lang="fr-FR" dirty="0"/>
              <a:t>les fours des </a:t>
            </a:r>
            <a:r>
              <a:rPr lang="fr-FR" dirty="0" err="1"/>
              <a:t>galleys</a:t>
            </a:r>
            <a:r>
              <a:rPr lang="fr-FR" dirty="0"/>
              <a:t> ;</a:t>
            </a:r>
          </a:p>
          <a:p>
            <a:pPr marL="285750" indent="-285750">
              <a:lnSpc>
                <a:spcPct val="150000"/>
              </a:lnSpc>
              <a:buFont typeface="Arial" panose="020B0604020202020204" pitchFamily="34" charset="0"/>
              <a:buChar char="•"/>
            </a:pPr>
            <a:r>
              <a:rPr lang="fr-FR" dirty="0"/>
              <a:t>les TRU chargés d'alimenter le sous réseau continu ;</a:t>
            </a:r>
          </a:p>
          <a:p>
            <a:pPr marL="285750" indent="-285750">
              <a:lnSpc>
                <a:spcPct val="150000"/>
              </a:lnSpc>
              <a:buFont typeface="Arial" panose="020B0604020202020204" pitchFamily="34" charset="0"/>
              <a:buChar char="•"/>
            </a:pPr>
            <a:r>
              <a:rPr lang="fr-FR" dirty="0"/>
              <a:t>les transformateurs des circuits d'éclairage sur certains aéronefs ;</a:t>
            </a:r>
          </a:p>
          <a:p>
            <a:pPr marL="285750" indent="-285750">
              <a:lnSpc>
                <a:spcPct val="150000"/>
              </a:lnSpc>
              <a:buFont typeface="Arial" panose="020B0604020202020204" pitchFamily="34" charset="0"/>
              <a:buChar char="•"/>
            </a:pPr>
            <a:r>
              <a:rPr lang="fr-FR" dirty="0"/>
              <a:t>des électropompes ;</a:t>
            </a:r>
          </a:p>
          <a:p>
            <a:pPr marL="285750" indent="-285750">
              <a:lnSpc>
                <a:spcPct val="150000"/>
              </a:lnSpc>
              <a:buFont typeface="Arial" panose="020B0604020202020204" pitchFamily="34" charset="0"/>
              <a:buChar char="•"/>
            </a:pPr>
            <a:r>
              <a:rPr lang="fr-FR" dirty="0"/>
              <a:t>des moteurs électriques.</a:t>
            </a:r>
          </a:p>
          <a:p>
            <a:pPr>
              <a:lnSpc>
                <a:spcPct val="150000"/>
              </a:lnSpc>
            </a:pPr>
            <a:r>
              <a:rPr lang="fr-FR" dirty="0"/>
              <a:t>On alimente aussi des consommateurs très peu gourmands, mais dont la technologie nécessite de l'alternatif:</a:t>
            </a:r>
          </a:p>
          <a:p>
            <a:pPr marL="285750" indent="-285750">
              <a:lnSpc>
                <a:spcPct val="150000"/>
              </a:lnSpc>
              <a:buFont typeface="Arial" panose="020B0604020202020204" pitchFamily="34" charset="0"/>
              <a:buChar char="•"/>
            </a:pPr>
            <a:r>
              <a:rPr lang="fr-FR" dirty="0"/>
              <a:t>l'horizon de secours (à travers un convertisseur statique) </a:t>
            </a:r>
          </a:p>
          <a:p>
            <a:pPr marL="285750" indent="-285750">
              <a:lnSpc>
                <a:spcPct val="150000"/>
              </a:lnSpc>
              <a:buFont typeface="Arial" panose="020B0604020202020204" pitchFamily="34" charset="0"/>
              <a:buChar char="•"/>
            </a:pPr>
            <a:r>
              <a:rPr lang="fr-FR" dirty="0"/>
              <a:t>les circuits de mesure de quantité carburant à jauges capacitives.</a:t>
            </a:r>
          </a:p>
        </p:txBody>
      </p:sp>
      <p:sp>
        <p:nvSpPr>
          <p:cNvPr id="5" name="Rectangle 4"/>
          <p:cNvSpPr/>
          <p:nvPr/>
        </p:nvSpPr>
        <p:spPr>
          <a:xfrm>
            <a:off x="3750127" y="43916"/>
            <a:ext cx="377734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alternatif</a:t>
            </a:r>
          </a:p>
        </p:txBody>
      </p:sp>
      <p:sp>
        <p:nvSpPr>
          <p:cNvPr id="7" name="Rectangle 6"/>
          <p:cNvSpPr/>
          <p:nvPr/>
        </p:nvSpPr>
        <p:spPr>
          <a:xfrm>
            <a:off x="3298369" y="543082"/>
            <a:ext cx="4329647" cy="369332"/>
          </a:xfrm>
          <a:prstGeom prst="rect">
            <a:avLst/>
          </a:prstGeom>
        </p:spPr>
        <p:txBody>
          <a:bodyPr wrap="none">
            <a:spAutoFit/>
          </a:bodyPr>
          <a:lstStyle/>
          <a:p>
            <a:r>
              <a:rPr lang="fr-FR" dirty="0"/>
              <a:t>5 - Exemple de consommateurs en alternatif</a:t>
            </a:r>
          </a:p>
        </p:txBody>
      </p:sp>
    </p:spTree>
    <p:extLst>
      <p:ext uri="{BB962C8B-B14F-4D97-AF65-F5344CB8AC3E}">
        <p14:creationId xmlns:p14="http://schemas.microsoft.com/office/powerpoint/2010/main" val="360397251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2056130" y="3786043"/>
            <a:ext cx="7437397" cy="2658300"/>
          </a:xfrm>
          <a:prstGeom prst="rect">
            <a:avLst/>
          </a:prstGeom>
        </p:spPr>
      </p:pic>
      <p:sp>
        <p:nvSpPr>
          <p:cNvPr id="4" name="Rectangle 3"/>
          <p:cNvSpPr/>
          <p:nvPr/>
        </p:nvSpPr>
        <p:spPr>
          <a:xfrm>
            <a:off x="195943" y="1260787"/>
            <a:ext cx="11527971"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Le plus simple des organes de contrôle est le voyant lumineux. </a:t>
            </a:r>
          </a:p>
          <a:p>
            <a:r>
              <a:rPr lang="fr-FR" dirty="0"/>
              <a:t>Il est de couleur normalisée:</a:t>
            </a:r>
          </a:p>
          <a:p>
            <a:pPr marL="285750" indent="-285750">
              <a:buFont typeface="Arial" panose="020B0604020202020204" pitchFamily="34" charset="0"/>
              <a:buChar char="•"/>
            </a:pPr>
            <a:r>
              <a:rPr lang="fr-FR" dirty="0"/>
              <a:t>rouge pour les alarmes demandant une action immédiate ;</a:t>
            </a:r>
          </a:p>
          <a:p>
            <a:pPr marL="285750" indent="-285750">
              <a:buFont typeface="Arial" panose="020B0604020202020204" pitchFamily="34" charset="0"/>
              <a:buChar char="•"/>
            </a:pPr>
            <a:r>
              <a:rPr lang="fr-FR" dirty="0"/>
              <a:t>ambre pour signaler les anomalies ;</a:t>
            </a:r>
          </a:p>
          <a:p>
            <a:pPr marL="285750" indent="-285750">
              <a:buFont typeface="Arial" panose="020B0604020202020204" pitchFamily="34" charset="0"/>
              <a:buChar char="•"/>
            </a:pPr>
            <a:r>
              <a:rPr lang="fr-FR" dirty="0"/>
              <a:t>vert pour signaler les bons fonctionnements ;</a:t>
            </a:r>
          </a:p>
          <a:p>
            <a:pPr marL="285750" indent="-285750">
              <a:buFont typeface="Arial" panose="020B0604020202020204" pitchFamily="34" charset="0"/>
              <a:buChar char="•"/>
            </a:pPr>
            <a:r>
              <a:rPr lang="fr-FR" dirty="0"/>
              <a:t>bleu pour signaler un accord du circuit avec sa commande (par exemple, le voyant GEN OFF BUS de la figure 9.242 signale en bleu que suite à une action OFF de l'interrupteur GEN 1, le relais du GEN 1 est bien ouvert) ;</a:t>
            </a:r>
          </a:p>
          <a:p>
            <a:pPr marL="285750" indent="-285750">
              <a:buFont typeface="Arial" panose="020B0604020202020204" pitchFamily="34" charset="0"/>
              <a:buChar char="•"/>
            </a:pPr>
            <a:r>
              <a:rPr lang="fr-FR" dirty="0"/>
              <a:t>blanc pour une information sans danger (par exemple, groupe de parc connecté).</a:t>
            </a:r>
          </a:p>
        </p:txBody>
      </p:sp>
      <p:sp>
        <p:nvSpPr>
          <p:cNvPr id="6" name="Rectangle 5"/>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protections</a:t>
            </a:r>
          </a:p>
        </p:txBody>
      </p:sp>
      <p:sp>
        <p:nvSpPr>
          <p:cNvPr id="7" name="Rectangle 6"/>
          <p:cNvSpPr/>
          <p:nvPr/>
        </p:nvSpPr>
        <p:spPr>
          <a:xfrm>
            <a:off x="4723131" y="522123"/>
            <a:ext cx="2080249" cy="369332"/>
          </a:xfrm>
          <a:prstGeom prst="rect">
            <a:avLst/>
          </a:prstGeom>
        </p:spPr>
        <p:txBody>
          <a:bodyPr wrap="none">
            <a:spAutoFit/>
          </a:bodyPr>
          <a:lstStyle/>
          <a:p>
            <a:r>
              <a:rPr lang="fr-FR" dirty="0"/>
              <a:t>Organes de contrôle</a:t>
            </a:r>
          </a:p>
        </p:txBody>
      </p:sp>
      <p:sp>
        <p:nvSpPr>
          <p:cNvPr id="2" name="Rectangle 1"/>
          <p:cNvSpPr/>
          <p:nvPr/>
        </p:nvSpPr>
        <p:spPr>
          <a:xfrm>
            <a:off x="4806043" y="824140"/>
            <a:ext cx="1888659" cy="369332"/>
          </a:xfrm>
          <a:prstGeom prst="rect">
            <a:avLst/>
          </a:prstGeom>
        </p:spPr>
        <p:txBody>
          <a:bodyPr wrap="none">
            <a:spAutoFit/>
          </a:bodyPr>
          <a:lstStyle/>
          <a:p>
            <a:r>
              <a:rPr lang="fr-FR" b="1" dirty="0"/>
              <a:t>Voyants lumineux</a:t>
            </a:r>
          </a:p>
        </p:txBody>
      </p:sp>
    </p:spTree>
    <p:extLst>
      <p:ext uri="{BB962C8B-B14F-4D97-AF65-F5344CB8AC3E}">
        <p14:creationId xmlns:p14="http://schemas.microsoft.com/office/powerpoint/2010/main" val="414505593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4542" y="1690688"/>
            <a:ext cx="11375572" cy="383181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Les voyants de type C intègrent l'interrupteur et la signalisation.</a:t>
            </a:r>
          </a:p>
          <a:p>
            <a:pPr marL="285750" indent="-285750">
              <a:lnSpc>
                <a:spcPct val="150000"/>
              </a:lnSpc>
              <a:buFont typeface="Arial" panose="020B0604020202020204" pitchFamily="34" charset="0"/>
              <a:buChar char="•"/>
            </a:pPr>
            <a:r>
              <a:rPr lang="fr-FR" dirty="0"/>
              <a:t>Les voyants du type A sont partiellement </a:t>
            </a:r>
            <a:r>
              <a:rPr lang="fr-FR" dirty="0" err="1"/>
              <a:t>occultables</a:t>
            </a:r>
            <a:r>
              <a:rPr lang="fr-FR" dirty="0"/>
              <a:t> par un cache tournant intégré au voyant.</a:t>
            </a:r>
          </a:p>
          <a:p>
            <a:pPr marL="285750" indent="-285750">
              <a:lnSpc>
                <a:spcPct val="150000"/>
              </a:lnSpc>
              <a:buFont typeface="Arial" panose="020B0604020202020204" pitchFamily="34" charset="0"/>
              <a:buChar char="•"/>
            </a:pPr>
            <a:r>
              <a:rPr lang="fr-FR" dirty="0"/>
              <a:t>Les autres voyants sont alimentés par un circuit électronique permettant, à l'aide d'une commande (DIM), d'atténuer leur luminosité pour le vol de nuit.</a:t>
            </a:r>
          </a:p>
          <a:p>
            <a:pPr marL="285750" indent="-285750">
              <a:lnSpc>
                <a:spcPct val="150000"/>
              </a:lnSpc>
              <a:buFont typeface="Arial" panose="020B0604020202020204" pitchFamily="34" charset="0"/>
              <a:buChar char="•"/>
            </a:pPr>
            <a:r>
              <a:rPr lang="fr-FR" dirty="0"/>
              <a:t>La plupart des voyants sont testables. Une pression sur le cache les allume, testant l'ampoule et l'alimentation.</a:t>
            </a:r>
          </a:p>
          <a:p>
            <a:pPr marL="285750" indent="-285750">
              <a:lnSpc>
                <a:spcPct val="150000"/>
              </a:lnSpc>
              <a:buFont typeface="Arial" panose="020B0604020202020204" pitchFamily="34" charset="0"/>
              <a:buChar char="•"/>
            </a:pPr>
            <a:r>
              <a:rPr lang="fr-FR" dirty="0"/>
              <a:t>Comme pour les fusibles, une boîte d'ampoules de rechange est disponible au poste de pilotage.</a:t>
            </a:r>
          </a:p>
          <a:p>
            <a:pPr marL="285750" indent="-285750">
              <a:lnSpc>
                <a:spcPct val="150000"/>
              </a:lnSpc>
              <a:buFont typeface="Arial" panose="020B0604020202020204" pitchFamily="34" charset="0"/>
              <a:buChar char="•"/>
            </a:pPr>
            <a:r>
              <a:rPr lang="fr-FR" dirty="0"/>
              <a:t>Il existe également sur certains avions des voyants magnétiques. Une pièce mobile se déplaçant sous l'action d'un champ magnétique est visible derrière un cache transparent lorsque le circuit est sous tension.</a:t>
            </a:r>
          </a:p>
          <a:p>
            <a:pPr>
              <a:lnSpc>
                <a:spcPct val="150000"/>
              </a:lnSpc>
            </a:pPr>
            <a:r>
              <a:rPr lang="fr-FR" dirty="0"/>
              <a:t>Ces voyants sont maintenant obsolètes, mais vous pouvez en rencontrer sur certains types d'avions anciens.</a:t>
            </a:r>
          </a:p>
        </p:txBody>
      </p:sp>
      <p:sp>
        <p:nvSpPr>
          <p:cNvPr id="5" name="Rectangle 4"/>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protections</a:t>
            </a:r>
          </a:p>
        </p:txBody>
      </p:sp>
      <p:sp>
        <p:nvSpPr>
          <p:cNvPr id="6" name="Rectangle 5"/>
          <p:cNvSpPr/>
          <p:nvPr/>
        </p:nvSpPr>
        <p:spPr>
          <a:xfrm>
            <a:off x="4723131" y="522123"/>
            <a:ext cx="2080249" cy="369332"/>
          </a:xfrm>
          <a:prstGeom prst="rect">
            <a:avLst/>
          </a:prstGeom>
        </p:spPr>
        <p:txBody>
          <a:bodyPr wrap="none">
            <a:spAutoFit/>
          </a:bodyPr>
          <a:lstStyle/>
          <a:p>
            <a:r>
              <a:rPr lang="fr-FR" dirty="0"/>
              <a:t>Organes de contrôle</a:t>
            </a:r>
          </a:p>
        </p:txBody>
      </p:sp>
      <p:sp>
        <p:nvSpPr>
          <p:cNvPr id="7" name="Rectangle 6"/>
          <p:cNvSpPr/>
          <p:nvPr/>
        </p:nvSpPr>
        <p:spPr>
          <a:xfrm>
            <a:off x="4806043" y="824140"/>
            <a:ext cx="1888659" cy="369332"/>
          </a:xfrm>
          <a:prstGeom prst="rect">
            <a:avLst/>
          </a:prstGeom>
        </p:spPr>
        <p:txBody>
          <a:bodyPr wrap="none">
            <a:spAutoFit/>
          </a:bodyPr>
          <a:lstStyle/>
          <a:p>
            <a:r>
              <a:rPr lang="fr-FR" b="1" dirty="0"/>
              <a:t>Voyants lumineux</a:t>
            </a:r>
          </a:p>
        </p:txBody>
      </p:sp>
    </p:spTree>
    <p:extLst>
      <p:ext uri="{BB962C8B-B14F-4D97-AF65-F5344CB8AC3E}">
        <p14:creationId xmlns:p14="http://schemas.microsoft.com/office/powerpoint/2010/main" val="294019225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6041571" y="2521561"/>
            <a:ext cx="5825562" cy="3282480"/>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173241" y="1285055"/>
            <a:ext cx="11693892"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Ces instruments permettent de contrôler l'intensité (ampèremètre) ou la tension (voltmètre) d'un circuit. </a:t>
            </a:r>
          </a:p>
          <a:p>
            <a:r>
              <a:rPr lang="fr-FR" dirty="0"/>
              <a:t>Ils sont constitués par un galvanomètre connecté de différentes manières à des résistances, selon l'instrument de contrôle à réaliser.</a:t>
            </a:r>
          </a:p>
        </p:txBody>
      </p:sp>
      <mc:AlternateContent xmlns:mc="http://schemas.openxmlformats.org/markup-compatibility/2006" xmlns:a14="http://schemas.microsoft.com/office/drawing/2010/main">
        <mc:Choice Requires="a14">
          <p:sp>
            <p:nvSpPr>
              <p:cNvPr id="6" name="Rectangle 5"/>
              <p:cNvSpPr/>
              <p:nvPr/>
            </p:nvSpPr>
            <p:spPr>
              <a:xfrm>
                <a:off x="173241" y="2521561"/>
                <a:ext cx="5590014" cy="31393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Le galvanomètre à cadre mobile</a:t>
                </a:r>
              </a:p>
              <a:p>
                <a:endParaRPr lang="fr-FR" b="1" dirty="0"/>
              </a:p>
              <a:p>
                <a:pPr marL="285750" indent="-285750" algn="just">
                  <a:buFont typeface="Arial" panose="020B0604020202020204" pitchFamily="34" charset="0"/>
                  <a:buChar char="•"/>
                </a:pPr>
                <a:r>
                  <a:rPr lang="fr-FR" dirty="0"/>
                  <a:t>Le galvanomètre à cadre mobile est constitué d'un enroulement de fil monté comme le rotor d'une génératrice entre les pôles magnétiques d'un aimant permanent. </a:t>
                </a:r>
              </a:p>
              <a:p>
                <a:pPr marL="285750" indent="-285750" algn="just">
                  <a:buFont typeface="Arial" panose="020B0604020202020204" pitchFamily="34" charset="0"/>
                  <a:buChar char="•"/>
                </a:pPr>
                <a:r>
                  <a:rPr lang="fr-FR" dirty="0"/>
                  <a:t>Si un courant traverse ce rotor appelé le cadre mobile, les conducteurs de ce cadre parcourus par un courant sont soumis à une force :force de Laplace</a:t>
                </a:r>
              </a:p>
              <a:p>
                <a:pPr algn="ctr"/>
                <a:r>
                  <a:rPr lang="fr-FR" dirty="0"/>
                  <a:t> </a:t>
                </a:r>
                <a14:m>
                  <m:oMath xmlns:m="http://schemas.openxmlformats.org/officeDocument/2006/math">
                    <m:r>
                      <a:rPr lang="fr-FR" i="1" dirty="0" smtClean="0">
                        <a:latin typeface="Cambria Math" panose="02040503050406030204" pitchFamily="18" charset="0"/>
                      </a:rPr>
                      <m:t>𝐹</m:t>
                    </m:r>
                    <m:r>
                      <a:rPr lang="fr-FR" i="1" dirty="0" smtClean="0">
                        <a:latin typeface="Cambria Math" panose="02040503050406030204" pitchFamily="18" charset="0"/>
                      </a:rPr>
                      <m:t> = </m:t>
                    </m:r>
                    <m:r>
                      <a:rPr lang="fr-FR" i="1" dirty="0" err="1">
                        <a:latin typeface="Cambria Math" panose="02040503050406030204" pitchFamily="18" charset="0"/>
                      </a:rPr>
                      <m:t>𝐵</m:t>
                    </m:r>
                    <m:r>
                      <a:rPr lang="fr-FR" i="1" dirty="0" smtClean="0">
                        <a:latin typeface="Cambria Math" panose="02040503050406030204" pitchFamily="18" charset="0"/>
                        <a:ea typeface="Cambria Math" panose="02040503050406030204" pitchFamily="18" charset="0"/>
                      </a:rPr>
                      <m:t>×</m:t>
                    </m:r>
                    <m:r>
                      <a:rPr lang="fr-FR" b="0" i="1" dirty="0" smtClean="0">
                        <a:latin typeface="Cambria Math" panose="02040503050406030204" pitchFamily="18" charset="0"/>
                      </a:rPr>
                      <m:t>𝐼</m:t>
                    </m:r>
                    <m:r>
                      <a:rPr lang="fr-FR" i="1" dirty="0" smtClean="0">
                        <a:latin typeface="Cambria Math" panose="02040503050406030204" pitchFamily="18" charset="0"/>
                        <a:ea typeface="Cambria Math" panose="02040503050406030204" pitchFamily="18" charset="0"/>
                      </a:rPr>
                      <m:t>×</m:t>
                    </m:r>
                    <m:r>
                      <a:rPr lang="fr-FR" i="1" dirty="0">
                        <a:latin typeface="Cambria Math" panose="02040503050406030204" pitchFamily="18" charset="0"/>
                      </a:rPr>
                      <m:t> </m:t>
                    </m:r>
                    <m:r>
                      <a:rPr lang="fr-FR" i="1" dirty="0">
                        <a:latin typeface="Cambria Math" panose="02040503050406030204" pitchFamily="18" charset="0"/>
                      </a:rPr>
                      <m:t>𝐿</m:t>
                    </m:r>
                    <m:r>
                      <a:rPr lang="fr-FR" i="1" dirty="0" smtClean="0">
                        <a:latin typeface="Cambria Math" panose="02040503050406030204" pitchFamily="18" charset="0"/>
                        <a:ea typeface="Cambria Math" panose="02040503050406030204" pitchFamily="18" charset="0"/>
                      </a:rPr>
                      <m:t>×</m:t>
                    </m:r>
                    <m:func>
                      <m:funcPr>
                        <m:ctrlPr>
                          <a:rPr lang="fr-FR" b="0" i="1" dirty="0" smtClean="0">
                            <a:latin typeface="Cambria Math" panose="02040503050406030204" pitchFamily="18" charset="0"/>
                          </a:rPr>
                        </m:ctrlPr>
                      </m:funcPr>
                      <m:fName>
                        <m:r>
                          <m:rPr>
                            <m:sty m:val="p"/>
                          </m:rPr>
                          <a:rPr lang="fr-FR" i="0" dirty="0" err="1">
                            <a:latin typeface="Cambria Math" panose="02040503050406030204" pitchFamily="18" charset="0"/>
                          </a:rPr>
                          <m:t>sin</m:t>
                        </m:r>
                      </m:fName>
                      <m:e>
                        <m:r>
                          <a:rPr lang="fr-FR" i="1" dirty="0">
                            <a:latin typeface="Cambria Math" panose="02040503050406030204" pitchFamily="18" charset="0"/>
                            <a:ea typeface="Cambria Math" panose="02040503050406030204" pitchFamily="18" charset="0"/>
                          </a:rPr>
                          <m:t>𝛼</m:t>
                        </m:r>
                      </m:e>
                    </m:func>
                  </m:oMath>
                </a14:m>
                <a:r>
                  <a:rPr lang="fr-FR" dirty="0"/>
                  <a:t>.</a:t>
                </a:r>
              </a:p>
              <a:p>
                <a:pPr marL="285750" indent="-285750" algn="just">
                  <a:buFont typeface="Arial" panose="020B0604020202020204" pitchFamily="34" charset="0"/>
                  <a:buChar char="•"/>
                </a:pPr>
                <a:endParaRPr lang="fr-FR" dirty="0"/>
              </a:p>
            </p:txBody>
          </p:sp>
        </mc:Choice>
        <mc:Fallback xmlns="">
          <p:sp>
            <p:nvSpPr>
              <p:cNvPr id="6" name="Rectangle 5"/>
              <p:cNvSpPr>
                <a:spLocks noRot="1" noChangeAspect="1" noMove="1" noResize="1" noEditPoints="1" noAdjustHandles="1" noChangeArrowheads="1" noChangeShapeType="1" noTextEdit="1"/>
              </p:cNvSpPr>
              <p:nvPr/>
            </p:nvSpPr>
            <p:spPr>
              <a:xfrm>
                <a:off x="173241" y="2521561"/>
                <a:ext cx="5590014" cy="3139321"/>
              </a:xfrm>
              <a:prstGeom prst="rect">
                <a:avLst/>
              </a:prstGeom>
              <a:blipFill>
                <a:blip r:embed="rId3"/>
                <a:stretch>
                  <a:fillRect l="-762" t="-967" r="-871"/>
                </a:stretch>
              </a:blipFill>
            </p:spPr>
            <p:txBody>
              <a:bodyPr/>
              <a:lstStyle/>
              <a:p>
                <a:r>
                  <a:rPr lang="fr-FR">
                    <a:noFill/>
                  </a:rPr>
                  <a:t> </a:t>
                </a:r>
              </a:p>
            </p:txBody>
          </p:sp>
        </mc:Fallback>
      </mc:AlternateContent>
      <p:sp>
        <p:nvSpPr>
          <p:cNvPr id="7" name="Rectangle 6"/>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protections</a:t>
            </a:r>
          </a:p>
        </p:txBody>
      </p:sp>
      <p:sp>
        <p:nvSpPr>
          <p:cNvPr id="8" name="Rectangle 7"/>
          <p:cNvSpPr/>
          <p:nvPr/>
        </p:nvSpPr>
        <p:spPr>
          <a:xfrm>
            <a:off x="4723131" y="522123"/>
            <a:ext cx="2080249" cy="369332"/>
          </a:xfrm>
          <a:prstGeom prst="rect">
            <a:avLst/>
          </a:prstGeom>
        </p:spPr>
        <p:txBody>
          <a:bodyPr wrap="none">
            <a:spAutoFit/>
          </a:bodyPr>
          <a:lstStyle/>
          <a:p>
            <a:r>
              <a:rPr lang="fr-FR" dirty="0"/>
              <a:t>Organes de contrôle</a:t>
            </a:r>
          </a:p>
        </p:txBody>
      </p:sp>
      <p:sp>
        <p:nvSpPr>
          <p:cNvPr id="9" name="Rectangle 8"/>
          <p:cNvSpPr/>
          <p:nvPr/>
        </p:nvSpPr>
        <p:spPr>
          <a:xfrm>
            <a:off x="4431885" y="802326"/>
            <a:ext cx="2763705" cy="369332"/>
          </a:xfrm>
          <a:prstGeom prst="rect">
            <a:avLst/>
          </a:prstGeom>
        </p:spPr>
        <p:txBody>
          <a:bodyPr wrap="none">
            <a:spAutoFit/>
          </a:bodyPr>
          <a:lstStyle/>
          <a:p>
            <a:r>
              <a:rPr lang="fr-FR" b="1" dirty="0"/>
              <a:t>Ampèremètre et voltmètre</a:t>
            </a:r>
          </a:p>
        </p:txBody>
      </p:sp>
    </p:spTree>
    <p:extLst>
      <p:ext uri="{BB962C8B-B14F-4D97-AF65-F5344CB8AC3E}">
        <p14:creationId xmlns:p14="http://schemas.microsoft.com/office/powerpoint/2010/main" val="295571129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6903509" y="2267631"/>
            <a:ext cx="5101393" cy="2304369"/>
          </a:xfrm>
          <a:prstGeom prst="rect">
            <a:avLst/>
          </a:prstGeom>
        </p:spPr>
        <p:style>
          <a:lnRef idx="2">
            <a:schemeClr val="accent2"/>
          </a:lnRef>
          <a:fillRef idx="1">
            <a:schemeClr val="lt1"/>
          </a:fillRef>
          <a:effectRef idx="0">
            <a:schemeClr val="accent2"/>
          </a:effectRef>
          <a:fontRef idx="minor">
            <a:schemeClr val="dk1"/>
          </a:fontRef>
        </p:style>
      </p:pic>
      <p:sp>
        <p:nvSpPr>
          <p:cNvPr id="5" name="Rectangle 4"/>
          <p:cNvSpPr/>
          <p:nvPr/>
        </p:nvSpPr>
        <p:spPr>
          <a:xfrm>
            <a:off x="566057" y="1451861"/>
            <a:ext cx="6096000" cy="4801314"/>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fr-FR" b="1" dirty="0"/>
              <a:t>Le galvanomètre à cadre mobile</a:t>
            </a:r>
          </a:p>
          <a:p>
            <a:pPr marL="285750" indent="-285750" algn="just">
              <a:buFont typeface="Arial" panose="020B0604020202020204" pitchFamily="34" charset="0"/>
              <a:buChar char="•"/>
            </a:pPr>
            <a:r>
              <a:rPr lang="el-GR" dirty="0"/>
              <a:t>α</a:t>
            </a:r>
            <a:r>
              <a:rPr lang="fr-FR" dirty="0"/>
              <a:t> : angle entre L et B.</a:t>
            </a:r>
          </a:p>
          <a:p>
            <a:pPr marL="285750" indent="-285750" algn="just">
              <a:buFont typeface="Arial" panose="020B0604020202020204" pitchFamily="34" charset="0"/>
              <a:buChar char="•"/>
            </a:pPr>
            <a:r>
              <a:rPr lang="fr-FR" dirty="0"/>
              <a:t>Les forces développées proportionnelles à I entraînent le cadre en rotation. </a:t>
            </a:r>
          </a:p>
          <a:p>
            <a:pPr marL="285750" indent="-285750" algn="just">
              <a:buFont typeface="Arial" panose="020B0604020202020204" pitchFamily="34" charset="0"/>
              <a:buChar char="•"/>
            </a:pPr>
            <a:r>
              <a:rPr lang="fr-FR" dirty="0"/>
              <a:t>Le mouvement de rotation est contré par un ressort antagoniste. </a:t>
            </a:r>
          </a:p>
          <a:p>
            <a:pPr marL="285750" indent="-285750" algn="just">
              <a:buFont typeface="Arial" panose="020B0604020202020204" pitchFamily="34" charset="0"/>
              <a:buChar char="•"/>
            </a:pPr>
            <a:r>
              <a:rPr lang="fr-FR" dirty="0"/>
              <a:t>Pour un courant I, le cadre tourne d'un angle </a:t>
            </a:r>
            <a:r>
              <a:rPr lang="el-GR" dirty="0"/>
              <a:t>α</a:t>
            </a:r>
            <a:r>
              <a:rPr lang="fr-FR" dirty="0"/>
              <a:t>, où s'établit un équilibre entre couple moteur et couple antagoniste.</a:t>
            </a:r>
          </a:p>
          <a:p>
            <a:pPr marL="285750" indent="-285750" algn="just">
              <a:buFont typeface="Arial" panose="020B0604020202020204" pitchFamily="34" charset="0"/>
              <a:buChar char="•"/>
            </a:pPr>
            <a:r>
              <a:rPr lang="fr-FR" dirty="0"/>
              <a:t>Pour un courant I</a:t>
            </a:r>
            <a:r>
              <a:rPr lang="fr-FR" baseline="-25000" dirty="0"/>
              <a:t>max</a:t>
            </a:r>
            <a:r>
              <a:rPr lang="fr-FR" dirty="0"/>
              <a:t>, l'aiguille dévie d'un angle α</a:t>
            </a:r>
            <a:r>
              <a:rPr lang="fr-FR" baseline="-25000" dirty="0"/>
              <a:t>max</a:t>
            </a:r>
            <a:r>
              <a:rPr lang="fr-FR" dirty="0"/>
              <a:t>. L'instrument est en pleine déviation pour un courant nominal très faible. </a:t>
            </a:r>
          </a:p>
          <a:p>
            <a:pPr marL="285750" indent="-285750" algn="just">
              <a:buFont typeface="Arial" panose="020B0604020202020204" pitchFamily="34" charset="0"/>
              <a:buChar char="•"/>
            </a:pPr>
            <a:r>
              <a:rPr lang="fr-FR" dirty="0"/>
              <a:t>Il ne doit pas être parcouru par un courant supérieur au courant de déviation maximum sous peine d'endommager le mécanisme (aiguille tordue, par exemple), voire même de détruire le bobinage du cadre mobile.</a:t>
            </a:r>
          </a:p>
          <a:p>
            <a:pPr marL="285750" indent="-285750" algn="just">
              <a:buFont typeface="Arial" panose="020B0604020202020204" pitchFamily="34" charset="0"/>
              <a:buChar char="•"/>
            </a:pPr>
            <a:r>
              <a:rPr lang="fr-FR" dirty="0"/>
              <a:t>Le cadre présentant une résistance r, la tension à ses bornes ne doit pas dépasser </a:t>
            </a:r>
            <a:r>
              <a:rPr lang="fr-FR" dirty="0" err="1"/>
              <a:t>U</a:t>
            </a:r>
            <a:r>
              <a:rPr lang="fr-FR" baseline="-25000" dirty="0" err="1"/>
              <a:t>max</a:t>
            </a:r>
            <a:r>
              <a:rPr lang="fr-FR" dirty="0"/>
              <a:t> = </a:t>
            </a:r>
            <a:r>
              <a:rPr lang="fr-FR" dirty="0" err="1"/>
              <a:t>rI</a:t>
            </a:r>
            <a:r>
              <a:rPr lang="fr-FR" baseline="-25000" dirty="0" err="1"/>
              <a:t>max</a:t>
            </a:r>
            <a:endParaRPr lang="fr-FR" baseline="-25000" dirty="0"/>
          </a:p>
        </p:txBody>
      </p:sp>
      <p:sp>
        <p:nvSpPr>
          <p:cNvPr id="6" name="Rectangle 5"/>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protections</a:t>
            </a:r>
          </a:p>
        </p:txBody>
      </p:sp>
      <p:sp>
        <p:nvSpPr>
          <p:cNvPr id="7" name="Rectangle 6"/>
          <p:cNvSpPr/>
          <p:nvPr/>
        </p:nvSpPr>
        <p:spPr>
          <a:xfrm>
            <a:off x="4723131" y="522123"/>
            <a:ext cx="2080249" cy="369332"/>
          </a:xfrm>
          <a:prstGeom prst="rect">
            <a:avLst/>
          </a:prstGeom>
        </p:spPr>
        <p:txBody>
          <a:bodyPr wrap="none">
            <a:spAutoFit/>
          </a:bodyPr>
          <a:lstStyle/>
          <a:p>
            <a:r>
              <a:rPr lang="fr-FR" dirty="0"/>
              <a:t>Organes de contrôle</a:t>
            </a:r>
          </a:p>
        </p:txBody>
      </p:sp>
      <p:sp>
        <p:nvSpPr>
          <p:cNvPr id="8" name="Rectangle 7"/>
          <p:cNvSpPr/>
          <p:nvPr/>
        </p:nvSpPr>
        <p:spPr>
          <a:xfrm>
            <a:off x="4431885" y="802326"/>
            <a:ext cx="2763705" cy="369332"/>
          </a:xfrm>
          <a:prstGeom prst="rect">
            <a:avLst/>
          </a:prstGeom>
        </p:spPr>
        <p:txBody>
          <a:bodyPr wrap="none">
            <a:spAutoFit/>
          </a:bodyPr>
          <a:lstStyle/>
          <a:p>
            <a:r>
              <a:rPr lang="fr-FR" b="1" dirty="0"/>
              <a:t>Ampèremètre et voltmètre</a:t>
            </a:r>
          </a:p>
        </p:txBody>
      </p:sp>
    </p:spTree>
    <p:extLst>
      <p:ext uri="{BB962C8B-B14F-4D97-AF65-F5344CB8AC3E}">
        <p14:creationId xmlns:p14="http://schemas.microsoft.com/office/powerpoint/2010/main" val="222235400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8342484" y="70356"/>
            <a:ext cx="2136240" cy="1432711"/>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315684" y="2290775"/>
            <a:ext cx="6096000" cy="4247317"/>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fr-FR" b="1" dirty="0"/>
              <a:t>Ampèremètre</a:t>
            </a:r>
          </a:p>
          <a:p>
            <a:pPr marL="285750" indent="-285750" algn="just">
              <a:buFont typeface="Arial" panose="020B0604020202020204" pitchFamily="34" charset="0"/>
              <a:buChar char="•"/>
            </a:pPr>
            <a:r>
              <a:rPr lang="fr-FR" dirty="0"/>
              <a:t>L'ampèremètre devant mesurer une intensité doit être branché en série dans le circuit à contrôler.</a:t>
            </a:r>
          </a:p>
          <a:p>
            <a:pPr marL="285750" indent="-285750" algn="just">
              <a:buFont typeface="Arial" panose="020B0604020202020204" pitchFamily="34" charset="0"/>
              <a:buChar char="•"/>
            </a:pPr>
            <a:r>
              <a:rPr lang="fr-FR" dirty="0"/>
              <a:t>Le galvanomètre ne peut supporter qu'un faible courant, il est donc hors de question qu'il soit traversé par la totalité du courant I qui peut être très élevé.</a:t>
            </a:r>
          </a:p>
          <a:p>
            <a:pPr marL="285750" indent="-285750" algn="just">
              <a:buFont typeface="Arial" panose="020B0604020202020204" pitchFamily="34" charset="0"/>
              <a:buChar char="•"/>
            </a:pPr>
            <a:r>
              <a:rPr lang="fr-FR" dirty="0"/>
              <a:t>On va donc le brancher en parallèle sur un circuit chargé de dériver la plus grande partie du courant.</a:t>
            </a:r>
          </a:p>
          <a:p>
            <a:pPr marL="285750" indent="-285750" algn="just">
              <a:buFont typeface="Arial" panose="020B0604020202020204" pitchFamily="34" charset="0"/>
              <a:buChar char="•"/>
            </a:pPr>
            <a:r>
              <a:rPr lang="fr-FR" dirty="0"/>
              <a:t>Cette résistance de dérivation est appelée un shunt. </a:t>
            </a:r>
          </a:p>
          <a:p>
            <a:pPr marL="285750" indent="-285750" algn="just">
              <a:buFont typeface="Arial" panose="020B0604020202020204" pitchFamily="34" charset="0"/>
              <a:buChar char="•"/>
            </a:pPr>
            <a:r>
              <a:rPr lang="fr-FR" dirty="0"/>
              <a:t>Un shunt est une résistance de très faible valeur.</a:t>
            </a:r>
          </a:p>
          <a:p>
            <a:pPr marL="285750" indent="-285750" algn="just">
              <a:buFont typeface="Arial" panose="020B0604020202020204" pitchFamily="34" charset="0"/>
              <a:buChar char="•"/>
            </a:pPr>
            <a:r>
              <a:rPr lang="fr-FR" dirty="0"/>
              <a:t>Il est en général réalisé par une plaquette de matériau conducteur (très faible résistance), dont on augmente la résistance jusqu'à la résistance voulue en pratiquant des encoches dans la matière, donc en diminuant sa surface (revoyez la formule de R fonction de P).</a:t>
            </a:r>
          </a:p>
        </p:txBody>
      </p:sp>
      <p:pic>
        <p:nvPicPr>
          <p:cNvPr id="6" name="Image 5"/>
          <p:cNvPicPr>
            <a:picLocks noChangeAspect="1"/>
          </p:cNvPicPr>
          <p:nvPr/>
        </p:nvPicPr>
        <p:blipFill rotWithShape="1">
          <a:blip r:embed="rId3"/>
          <a:srcRect t="28922"/>
          <a:stretch/>
        </p:blipFill>
        <p:spPr>
          <a:xfrm>
            <a:off x="6879771" y="1610213"/>
            <a:ext cx="5225144" cy="3006739"/>
          </a:xfrm>
          <a:prstGeom prst="rect">
            <a:avLst/>
          </a:prstGeom>
        </p:spPr>
        <p:style>
          <a:lnRef idx="2">
            <a:schemeClr val="accent2"/>
          </a:lnRef>
          <a:fillRef idx="1">
            <a:schemeClr val="lt1"/>
          </a:fillRef>
          <a:effectRef idx="0">
            <a:schemeClr val="accent2"/>
          </a:effectRef>
          <a:fontRef idx="minor">
            <a:schemeClr val="dk1"/>
          </a:fontRef>
        </p:style>
      </p:pic>
      <p:sp>
        <p:nvSpPr>
          <p:cNvPr id="7" name="Rectangle 6"/>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protections</a:t>
            </a:r>
          </a:p>
        </p:txBody>
      </p:sp>
      <p:sp>
        <p:nvSpPr>
          <p:cNvPr id="8" name="Rectangle 7"/>
          <p:cNvSpPr/>
          <p:nvPr/>
        </p:nvSpPr>
        <p:spPr>
          <a:xfrm>
            <a:off x="4723131" y="522123"/>
            <a:ext cx="2080249" cy="369332"/>
          </a:xfrm>
          <a:prstGeom prst="rect">
            <a:avLst/>
          </a:prstGeom>
        </p:spPr>
        <p:txBody>
          <a:bodyPr wrap="none">
            <a:spAutoFit/>
          </a:bodyPr>
          <a:lstStyle/>
          <a:p>
            <a:r>
              <a:rPr lang="fr-FR" dirty="0"/>
              <a:t>Organes de contrôle</a:t>
            </a:r>
          </a:p>
        </p:txBody>
      </p:sp>
      <p:sp>
        <p:nvSpPr>
          <p:cNvPr id="9" name="Rectangle 8"/>
          <p:cNvSpPr/>
          <p:nvPr/>
        </p:nvSpPr>
        <p:spPr>
          <a:xfrm>
            <a:off x="4431885" y="802326"/>
            <a:ext cx="2763705" cy="369332"/>
          </a:xfrm>
          <a:prstGeom prst="rect">
            <a:avLst/>
          </a:prstGeom>
        </p:spPr>
        <p:txBody>
          <a:bodyPr wrap="none">
            <a:spAutoFit/>
          </a:bodyPr>
          <a:lstStyle/>
          <a:p>
            <a:r>
              <a:rPr lang="fr-FR" b="1" dirty="0"/>
              <a:t>Ampèremètre et voltmètre</a:t>
            </a:r>
          </a:p>
        </p:txBody>
      </p:sp>
      <p:pic>
        <p:nvPicPr>
          <p:cNvPr id="3" name="Image 2"/>
          <p:cNvPicPr>
            <a:picLocks noChangeAspect="1"/>
          </p:cNvPicPr>
          <p:nvPr/>
        </p:nvPicPr>
        <p:blipFill>
          <a:blip r:embed="rId4"/>
          <a:stretch>
            <a:fillRect/>
          </a:stretch>
        </p:blipFill>
        <p:spPr>
          <a:xfrm>
            <a:off x="116020" y="1300536"/>
            <a:ext cx="6687360" cy="861360"/>
          </a:xfrm>
          <a:prstGeom prst="rect">
            <a:avLst/>
          </a:prstGeom>
        </p:spPr>
        <p:style>
          <a:lnRef idx="2">
            <a:schemeClr val="accent2"/>
          </a:lnRef>
          <a:fillRef idx="1">
            <a:schemeClr val="lt1"/>
          </a:fillRef>
          <a:effectRef idx="0">
            <a:schemeClr val="accent2"/>
          </a:effectRef>
          <a:fontRef idx="minor">
            <a:schemeClr val="dk1"/>
          </a:fontRef>
        </p:style>
      </p:pic>
      <mc:AlternateContent xmlns:mc="http://schemas.openxmlformats.org/markup-compatibility/2006" xmlns:a14="http://schemas.microsoft.com/office/drawing/2010/main">
        <mc:Choice Requires="a14">
          <p:sp>
            <p:nvSpPr>
              <p:cNvPr id="10" name="Rectangle 9"/>
              <p:cNvSpPr/>
              <p:nvPr/>
            </p:nvSpPr>
            <p:spPr>
              <a:xfrm>
                <a:off x="6879771" y="4697311"/>
                <a:ext cx="5225143" cy="102617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I</a:t>
                </a:r>
                <a:r>
                  <a:rPr lang="fr-FR" baseline="-25000" dirty="0"/>
                  <a:t>T</a:t>
                </a:r>
                <a:r>
                  <a:rPr lang="fr-FR" dirty="0"/>
                  <a:t> = I</a:t>
                </a:r>
                <a:r>
                  <a:rPr lang="fr-FR" baseline="-25000" dirty="0"/>
                  <a:t>G</a:t>
                </a:r>
                <a:r>
                  <a:rPr lang="fr-FR" dirty="0"/>
                  <a:t> + I</a:t>
                </a:r>
                <a:r>
                  <a:rPr lang="fr-FR" baseline="-25000" dirty="0"/>
                  <a:t>s</a:t>
                </a:r>
                <a:r>
                  <a:rPr lang="fr-FR" dirty="0"/>
                  <a:t>, </a:t>
                </a:r>
              </a:p>
              <a:p>
                <a:r>
                  <a:rPr lang="fr-FR" dirty="0"/>
                  <a:t>r est en parallèle sur S, </a:t>
                </a:r>
              </a:p>
              <a:p>
                <a:r>
                  <a:rPr lang="fr-FR" dirty="0"/>
                  <a:t>La résistance équivalente de r et S est : </a:t>
                </a:r>
                <a14:m>
                  <m:oMath xmlns:m="http://schemas.openxmlformats.org/officeDocument/2006/math">
                    <m:f>
                      <m:fPr>
                        <m:ctrlPr>
                          <a:rPr lang="fr-FR" i="1" smtClean="0">
                            <a:latin typeface="Cambria Math" panose="02040503050406030204" pitchFamily="18" charset="0"/>
                          </a:rPr>
                        </m:ctrlPr>
                      </m:fPr>
                      <m:num>
                        <m:r>
                          <a:rPr lang="fr-FR" b="0" i="1" smtClean="0">
                            <a:latin typeface="Cambria Math" panose="02040503050406030204" pitchFamily="18" charset="0"/>
                          </a:rPr>
                          <m:t>𝑟</m:t>
                        </m:r>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𝑠</m:t>
                        </m:r>
                      </m:num>
                      <m:den>
                        <m:r>
                          <a:rPr lang="fr-FR" b="0" i="1" smtClean="0">
                            <a:latin typeface="Cambria Math" panose="02040503050406030204" pitchFamily="18" charset="0"/>
                          </a:rPr>
                          <m:t>𝑟</m:t>
                        </m:r>
                        <m:r>
                          <a:rPr lang="fr-FR" b="0" i="1" smtClean="0">
                            <a:latin typeface="Cambria Math" panose="02040503050406030204" pitchFamily="18" charset="0"/>
                          </a:rPr>
                          <m:t>+</m:t>
                        </m:r>
                        <m:r>
                          <a:rPr lang="fr-FR" b="0" i="1" smtClean="0">
                            <a:latin typeface="Cambria Math" panose="02040503050406030204" pitchFamily="18" charset="0"/>
                          </a:rPr>
                          <m:t>𝑠</m:t>
                        </m:r>
                      </m:den>
                    </m:f>
                  </m:oMath>
                </a14:m>
                <a:endParaRPr lang="fr-FR" dirty="0"/>
              </a:p>
            </p:txBody>
          </p:sp>
        </mc:Choice>
        <mc:Fallback xmlns="">
          <p:sp>
            <p:nvSpPr>
              <p:cNvPr id="10" name="Rectangle 9"/>
              <p:cNvSpPr>
                <a:spLocks noRot="1" noChangeAspect="1" noMove="1" noResize="1" noEditPoints="1" noAdjustHandles="1" noChangeArrowheads="1" noChangeShapeType="1" noTextEdit="1"/>
              </p:cNvSpPr>
              <p:nvPr/>
            </p:nvSpPr>
            <p:spPr>
              <a:xfrm>
                <a:off x="6879771" y="4697311"/>
                <a:ext cx="5225143" cy="1026178"/>
              </a:xfrm>
              <a:prstGeom prst="rect">
                <a:avLst/>
              </a:prstGeom>
              <a:blipFill>
                <a:blip r:embed="rId5"/>
                <a:stretch>
                  <a:fillRect l="-931" t="-2941" b="-2941"/>
                </a:stretch>
              </a:blipFill>
            </p:spPr>
            <p:txBody>
              <a:bodyPr/>
              <a:lstStyle/>
              <a:p>
                <a:r>
                  <a:rPr lang="fr-FR">
                    <a:noFill/>
                  </a:rPr>
                  <a:t> </a:t>
                </a:r>
              </a:p>
            </p:txBody>
          </p:sp>
        </mc:Fallback>
      </mc:AlternateContent>
      <p:sp>
        <p:nvSpPr>
          <p:cNvPr id="11" name="Rectangle 10"/>
          <p:cNvSpPr/>
          <p:nvPr/>
        </p:nvSpPr>
        <p:spPr>
          <a:xfrm>
            <a:off x="6879770" y="5803849"/>
            <a:ext cx="5225143"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La résistance du shunt doit être très faible, de façon à ce que l'appareil de mesure ne se comporte pas comme une résistance venant diminuer I.</a:t>
            </a:r>
          </a:p>
        </p:txBody>
      </p:sp>
    </p:spTree>
    <p:extLst>
      <p:ext uri="{BB962C8B-B14F-4D97-AF65-F5344CB8AC3E}">
        <p14:creationId xmlns:p14="http://schemas.microsoft.com/office/powerpoint/2010/main" val="366101963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1973639" y="1295200"/>
            <a:ext cx="7573132" cy="3353000"/>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1433833" y="5148215"/>
            <a:ext cx="8652744"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Ampèremètre</a:t>
            </a:r>
          </a:p>
          <a:p>
            <a:r>
              <a:rPr lang="fr-FR" dirty="0"/>
              <a:t>Il existe deux types d'indicateurs d'intensité basés sur le galvanomètre à cadre</a:t>
            </a:r>
          </a:p>
        </p:txBody>
      </p:sp>
      <p:sp>
        <p:nvSpPr>
          <p:cNvPr id="6" name="Rectangle 5"/>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protections</a:t>
            </a:r>
          </a:p>
        </p:txBody>
      </p:sp>
      <p:sp>
        <p:nvSpPr>
          <p:cNvPr id="7" name="Rectangle 6"/>
          <p:cNvSpPr/>
          <p:nvPr/>
        </p:nvSpPr>
        <p:spPr>
          <a:xfrm>
            <a:off x="4723131" y="522123"/>
            <a:ext cx="2080249" cy="369332"/>
          </a:xfrm>
          <a:prstGeom prst="rect">
            <a:avLst/>
          </a:prstGeom>
        </p:spPr>
        <p:txBody>
          <a:bodyPr wrap="none">
            <a:spAutoFit/>
          </a:bodyPr>
          <a:lstStyle/>
          <a:p>
            <a:r>
              <a:rPr lang="fr-FR" dirty="0"/>
              <a:t>Organes de contrôle</a:t>
            </a:r>
          </a:p>
        </p:txBody>
      </p:sp>
      <p:sp>
        <p:nvSpPr>
          <p:cNvPr id="8" name="Rectangle 7"/>
          <p:cNvSpPr/>
          <p:nvPr/>
        </p:nvSpPr>
        <p:spPr>
          <a:xfrm>
            <a:off x="4431885" y="802326"/>
            <a:ext cx="2763705" cy="369332"/>
          </a:xfrm>
          <a:prstGeom prst="rect">
            <a:avLst/>
          </a:prstGeom>
        </p:spPr>
        <p:txBody>
          <a:bodyPr wrap="none">
            <a:spAutoFit/>
          </a:bodyPr>
          <a:lstStyle/>
          <a:p>
            <a:r>
              <a:rPr lang="fr-FR" b="1" dirty="0"/>
              <a:t>Ampèremètre et voltmètre</a:t>
            </a:r>
          </a:p>
        </p:txBody>
      </p:sp>
    </p:spTree>
    <p:extLst>
      <p:ext uri="{BB962C8B-B14F-4D97-AF65-F5344CB8AC3E}">
        <p14:creationId xmlns:p14="http://schemas.microsoft.com/office/powerpoint/2010/main" val="13152260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6690875" y="2363277"/>
            <a:ext cx="4935068" cy="2557066"/>
          </a:xfrm>
          <a:prstGeom prst="rect">
            <a:avLst/>
          </a:prstGeom>
        </p:spPr>
        <p:style>
          <a:lnRef idx="2">
            <a:schemeClr val="accent2"/>
          </a:lnRef>
          <a:fillRef idx="1">
            <a:schemeClr val="lt1"/>
          </a:fillRef>
          <a:effectRef idx="0">
            <a:schemeClr val="accent2"/>
          </a:effectRef>
          <a:fontRef idx="minor">
            <a:schemeClr val="dk1"/>
          </a:fontRef>
        </p:style>
      </p:pic>
      <mc:AlternateContent xmlns:mc="http://schemas.openxmlformats.org/markup-compatibility/2006" xmlns:a14="http://schemas.microsoft.com/office/drawing/2010/main">
        <mc:Choice Requires="a14">
          <p:sp>
            <p:nvSpPr>
              <p:cNvPr id="4" name="Rectangle 3"/>
              <p:cNvSpPr/>
              <p:nvPr/>
            </p:nvSpPr>
            <p:spPr>
              <a:xfrm>
                <a:off x="435429" y="1828063"/>
                <a:ext cx="6096000" cy="3379067"/>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gn="just"/>
                <a:r>
                  <a:rPr lang="fr-FR" b="1" dirty="0"/>
                  <a:t>Voltmètre</a:t>
                </a:r>
              </a:p>
              <a:p>
                <a:pPr algn="just"/>
                <a:r>
                  <a:rPr lang="fr-FR" dirty="0"/>
                  <a:t>Le galvanomètre doit être branché en dérivation aux bornes de l'élément dont on veut mesurer la tension.</a:t>
                </a:r>
              </a:p>
              <a:p>
                <a:pPr algn="just"/>
                <a:r>
                  <a:rPr lang="fr-FR" dirty="0"/>
                  <a:t>Nous avons vu que le cadre du galvanomètre ne peut supporter qu'un courant I</a:t>
                </a:r>
                <a:r>
                  <a:rPr lang="fr-FR" baseline="-25000" dirty="0"/>
                  <a:t>max</a:t>
                </a:r>
                <a:r>
                  <a:rPr lang="fr-FR" dirty="0"/>
                  <a:t> de faible valeur. </a:t>
                </a:r>
              </a:p>
              <a:p>
                <a:pPr algn="just"/>
                <a:r>
                  <a:rPr lang="fr-FR" dirty="0"/>
                  <a:t>Si la tension U est importante, le courant dans le cadre sera</a:t>
                </a:r>
              </a:p>
              <a:p>
                <a:pPr algn="just"/>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𝐼</m:t>
                      </m:r>
                      <m:r>
                        <a:rPr lang="fr-FR" b="0" i="1" smtClean="0">
                          <a:latin typeface="Cambria Math" panose="02040503050406030204" pitchFamily="18" charset="0"/>
                        </a:rPr>
                        <m:t>=</m:t>
                      </m:r>
                      <m:f>
                        <m:fPr>
                          <m:ctrlPr>
                            <a:rPr lang="fr-FR" b="0" i="1" smtClean="0">
                              <a:latin typeface="Cambria Math" panose="02040503050406030204" pitchFamily="18" charset="0"/>
                            </a:rPr>
                          </m:ctrlPr>
                        </m:fPr>
                        <m:num>
                          <m:r>
                            <a:rPr lang="fr-FR" b="0" i="1" smtClean="0">
                              <a:latin typeface="Cambria Math" panose="02040503050406030204" pitchFamily="18" charset="0"/>
                            </a:rPr>
                            <m:t>𝑈</m:t>
                          </m:r>
                        </m:num>
                        <m:den>
                          <m:r>
                            <a:rPr lang="fr-FR" b="0" i="1" smtClean="0">
                              <a:latin typeface="Cambria Math" panose="02040503050406030204" pitchFamily="18" charset="0"/>
                            </a:rPr>
                            <m:t>𝑟</m:t>
                          </m:r>
                        </m:den>
                      </m:f>
                      <m:r>
                        <a:rPr lang="fr-FR" b="0" i="1" smtClean="0">
                          <a:latin typeface="Cambria Math" panose="02040503050406030204" pitchFamily="18" charset="0"/>
                          <a:ea typeface="Cambria Math" panose="02040503050406030204" pitchFamily="18" charset="0"/>
                        </a:rPr>
                        <m:t>&gt;</m:t>
                      </m:r>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𝐼</m:t>
                          </m:r>
                        </m:e>
                        <m:sub>
                          <m:r>
                            <a:rPr lang="fr-FR" b="0" i="1" smtClean="0">
                              <a:latin typeface="Cambria Math" panose="02040503050406030204" pitchFamily="18" charset="0"/>
                              <a:ea typeface="Cambria Math" panose="02040503050406030204" pitchFamily="18" charset="0"/>
                            </a:rPr>
                            <m:t>𝑚𝑎𝑥</m:t>
                          </m:r>
                        </m:sub>
                      </m:sSub>
                    </m:oMath>
                  </m:oMathPara>
                </a14:m>
                <a:endParaRPr lang="fr-FR" dirty="0"/>
              </a:p>
              <a:p>
                <a:pPr algn="just"/>
                <a:r>
                  <a:rPr lang="fr-FR" dirty="0"/>
                  <a:t>Il faut donc limiter ce courant.</a:t>
                </a:r>
              </a:p>
              <a:p>
                <a:pPr algn="just"/>
                <a:r>
                  <a:rPr lang="fr-FR" dirty="0"/>
                  <a:t>Pour ce faire, on va adjoindre au cadre de résistance r une résistance de forte valeur (R</a:t>
                </a:r>
                <a:r>
                  <a:rPr lang="fr-FR" baseline="-25000" dirty="0"/>
                  <a:t>ADD</a:t>
                </a:r>
                <a:r>
                  <a:rPr lang="fr-FR" dirty="0"/>
                  <a:t>) branchée en série avec le cadre, le tout étant en parallèle sur l'élément à mesurer.</a:t>
                </a:r>
              </a:p>
            </p:txBody>
          </p:sp>
        </mc:Choice>
        <mc:Fallback xmlns="">
          <p:sp>
            <p:nvSpPr>
              <p:cNvPr id="4" name="Rectangle 3"/>
              <p:cNvSpPr>
                <a:spLocks noRot="1" noChangeAspect="1" noMove="1" noResize="1" noEditPoints="1" noAdjustHandles="1" noChangeArrowheads="1" noChangeShapeType="1" noTextEdit="1"/>
              </p:cNvSpPr>
              <p:nvPr/>
            </p:nvSpPr>
            <p:spPr>
              <a:xfrm>
                <a:off x="435429" y="1828063"/>
                <a:ext cx="6096000" cy="3379067"/>
              </a:xfrm>
              <a:prstGeom prst="rect">
                <a:avLst/>
              </a:prstGeom>
              <a:blipFill>
                <a:blip r:embed="rId3"/>
                <a:stretch>
                  <a:fillRect l="-699" t="-899" r="-798" b="-1799"/>
                </a:stretch>
              </a:blipFill>
            </p:spPr>
            <p:txBody>
              <a:bodyPr/>
              <a:lstStyle/>
              <a:p>
                <a:r>
                  <a:rPr lang="fr-FR">
                    <a:noFill/>
                  </a:rPr>
                  <a:t> </a:t>
                </a:r>
              </a:p>
            </p:txBody>
          </p:sp>
        </mc:Fallback>
      </mc:AlternateContent>
      <p:sp>
        <p:nvSpPr>
          <p:cNvPr id="6" name="Rectangle 5"/>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protections</a:t>
            </a:r>
          </a:p>
        </p:txBody>
      </p:sp>
      <p:sp>
        <p:nvSpPr>
          <p:cNvPr id="7" name="Rectangle 6"/>
          <p:cNvSpPr/>
          <p:nvPr/>
        </p:nvSpPr>
        <p:spPr>
          <a:xfrm>
            <a:off x="4723131" y="522123"/>
            <a:ext cx="2080249" cy="369332"/>
          </a:xfrm>
          <a:prstGeom prst="rect">
            <a:avLst/>
          </a:prstGeom>
        </p:spPr>
        <p:txBody>
          <a:bodyPr wrap="none">
            <a:spAutoFit/>
          </a:bodyPr>
          <a:lstStyle/>
          <a:p>
            <a:r>
              <a:rPr lang="fr-FR" dirty="0"/>
              <a:t>Organes de contrôle</a:t>
            </a:r>
          </a:p>
        </p:txBody>
      </p:sp>
      <p:sp>
        <p:nvSpPr>
          <p:cNvPr id="8" name="Rectangle 7"/>
          <p:cNvSpPr/>
          <p:nvPr/>
        </p:nvSpPr>
        <p:spPr>
          <a:xfrm>
            <a:off x="4431885" y="802326"/>
            <a:ext cx="2763705" cy="369332"/>
          </a:xfrm>
          <a:prstGeom prst="rect">
            <a:avLst/>
          </a:prstGeom>
        </p:spPr>
        <p:txBody>
          <a:bodyPr wrap="none">
            <a:spAutoFit/>
          </a:bodyPr>
          <a:lstStyle/>
          <a:p>
            <a:r>
              <a:rPr lang="fr-FR" b="1" dirty="0"/>
              <a:t>Ampèremètre et voltmètre</a:t>
            </a:r>
          </a:p>
        </p:txBody>
      </p:sp>
    </p:spTree>
    <p:extLst>
      <p:ext uri="{BB962C8B-B14F-4D97-AF65-F5344CB8AC3E}">
        <p14:creationId xmlns:p14="http://schemas.microsoft.com/office/powerpoint/2010/main" val="37413555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B1BC21C1-2356-F2A3-A992-D7F8918E37F6}"/>
              </a:ext>
            </a:extLst>
          </p:cNvPr>
          <p:cNvSpPr txBox="1"/>
          <p:nvPr/>
        </p:nvSpPr>
        <p:spPr>
          <a:xfrm>
            <a:off x="663963" y="1665939"/>
            <a:ext cx="8208188" cy="383181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Le courant électrique est un déplacement d'électrons, c'est la quantité d'électrons déplacés qui produit les différents effets du courant. </a:t>
            </a:r>
          </a:p>
          <a:p>
            <a:pPr marL="285750" indent="-285750" algn="just">
              <a:lnSpc>
                <a:spcPct val="150000"/>
              </a:lnSpc>
              <a:buFont typeface="Arial" panose="020B0604020202020204" pitchFamily="34" charset="0"/>
              <a:buChar char="•"/>
            </a:pPr>
            <a:r>
              <a:rPr lang="fr-FR" dirty="0"/>
              <a:t>L’unité de quantité d’électricité est le coulomb (c), </a:t>
            </a:r>
          </a:p>
          <a:p>
            <a:pPr marL="285750" indent="-285750" algn="just">
              <a:lnSpc>
                <a:spcPct val="150000"/>
              </a:lnSpc>
              <a:buFont typeface="Arial" panose="020B0604020202020204" pitchFamily="34" charset="0"/>
              <a:buChar char="•"/>
            </a:pPr>
            <a:r>
              <a:rPr lang="fr-FR" dirty="0"/>
              <a:t>Il représente la quantité d’électricité transportée par 6,25 10</a:t>
            </a:r>
            <a:r>
              <a:rPr lang="fr-FR" baseline="30000" dirty="0"/>
              <a:t>18</a:t>
            </a:r>
            <a:r>
              <a:rPr lang="fr-FR" dirty="0"/>
              <a:t> électrons,</a:t>
            </a:r>
          </a:p>
          <a:p>
            <a:pPr algn="ctr">
              <a:lnSpc>
                <a:spcPct val="150000"/>
              </a:lnSpc>
            </a:pPr>
            <a:r>
              <a:rPr lang="fr-FR" b="1" dirty="0"/>
              <a:t>Q =1 c = Charge de 6,25 10</a:t>
            </a:r>
            <a:r>
              <a:rPr lang="fr-FR" b="1" baseline="30000" dirty="0"/>
              <a:t>18</a:t>
            </a:r>
            <a:r>
              <a:rPr lang="fr-FR" b="1" dirty="0"/>
              <a:t> électrons</a:t>
            </a:r>
          </a:p>
          <a:p>
            <a:pPr marL="285750" indent="-285750" algn="just">
              <a:lnSpc>
                <a:spcPct val="150000"/>
              </a:lnSpc>
              <a:buFont typeface="Arial" panose="020B0604020202020204" pitchFamily="34" charset="0"/>
              <a:buChar char="•"/>
            </a:pPr>
            <a:r>
              <a:rPr lang="fr-FR" dirty="0"/>
              <a:t>L’intensité d’un courant constant est la quantité d’électricité qu’il transporte par seconde: </a:t>
            </a:r>
            <a:r>
              <a:rPr lang="fr-FR" b="1" dirty="0"/>
              <a:t>I</a:t>
            </a:r>
            <a:r>
              <a:rPr lang="fr-FR" b="1" baseline="-25000" dirty="0"/>
              <a:t>A</a:t>
            </a:r>
            <a:r>
              <a:rPr lang="fr-FR" b="1" dirty="0"/>
              <a:t> = </a:t>
            </a:r>
            <a:r>
              <a:rPr lang="fr-FR" b="1" dirty="0" err="1"/>
              <a:t>Q</a:t>
            </a:r>
            <a:r>
              <a:rPr lang="fr-FR" b="1" baseline="-25000" dirty="0" err="1"/>
              <a:t>c</a:t>
            </a:r>
            <a:r>
              <a:rPr lang="fr-FR" b="1" dirty="0"/>
              <a:t>/</a:t>
            </a:r>
            <a:r>
              <a:rPr lang="fr-FR" b="1" dirty="0" err="1"/>
              <a:t>t</a:t>
            </a:r>
            <a:r>
              <a:rPr lang="fr-FR" b="1" baseline="-25000" dirty="0" err="1"/>
              <a:t>s</a:t>
            </a:r>
            <a:endParaRPr lang="fr-FR" b="1" baseline="-25000" dirty="0"/>
          </a:p>
          <a:p>
            <a:pPr marL="285750" indent="-285750" algn="just">
              <a:lnSpc>
                <a:spcPct val="150000"/>
              </a:lnSpc>
              <a:buFont typeface="Arial" panose="020B0604020202020204" pitchFamily="34" charset="0"/>
              <a:buChar char="•"/>
            </a:pPr>
            <a:r>
              <a:rPr lang="fr-FR" dirty="0"/>
              <a:t>L’unité d’intensité est l’ampère (A): l’intensité d’un courant qui transporte 1 c/s,</a:t>
            </a:r>
          </a:p>
          <a:p>
            <a:pPr marL="285750" indent="-285750" algn="just">
              <a:lnSpc>
                <a:spcPct val="150000"/>
              </a:lnSpc>
              <a:buFont typeface="Arial" panose="020B0604020202020204" pitchFamily="34" charset="0"/>
              <a:buChar char="•"/>
            </a:pPr>
            <a:r>
              <a:rPr lang="fr-FR" dirty="0"/>
              <a:t>l’intensité se mesure avec un ampèremètre inséré dans un circuit.</a:t>
            </a:r>
          </a:p>
        </p:txBody>
      </p:sp>
      <p:sp>
        <p:nvSpPr>
          <p:cNvPr id="9" name="ZoneTexte 8">
            <a:extLst>
              <a:ext uri="{FF2B5EF4-FFF2-40B4-BE49-F238E27FC236}">
                <a16:creationId xmlns:a16="http://schemas.microsoft.com/office/drawing/2014/main" id="{47390EB8-78FA-99AF-B127-526ACEA3A084}"/>
              </a:ext>
            </a:extLst>
          </p:cNvPr>
          <p:cNvSpPr txBox="1"/>
          <p:nvPr/>
        </p:nvSpPr>
        <p:spPr>
          <a:xfrm>
            <a:off x="4780067" y="665888"/>
            <a:ext cx="248155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COURANT ELECTRIQUE</a:t>
            </a:r>
          </a:p>
        </p:txBody>
      </p:sp>
      <p:pic>
        <p:nvPicPr>
          <p:cNvPr id="2" name="Image 1"/>
          <p:cNvPicPr>
            <a:picLocks noChangeAspect="1"/>
          </p:cNvPicPr>
          <p:nvPr/>
        </p:nvPicPr>
        <p:blipFill>
          <a:blip r:embed="rId2"/>
          <a:stretch>
            <a:fillRect/>
          </a:stretch>
        </p:blipFill>
        <p:spPr>
          <a:xfrm>
            <a:off x="9103326" y="2771708"/>
            <a:ext cx="2857500" cy="1600200"/>
          </a:xfrm>
          <a:prstGeom prst="rect">
            <a:avLst/>
          </a:prstGeom>
        </p:spPr>
      </p:pic>
      <p:sp>
        <p:nvSpPr>
          <p:cNvPr id="8" name="Rectangle 7"/>
          <p:cNvSpPr/>
          <p:nvPr/>
        </p:nvSpPr>
        <p:spPr>
          <a:xfrm>
            <a:off x="4988188" y="58919"/>
            <a:ext cx="206530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b="1" dirty="0">
                <a:latin typeface="Calibri Light" panose="020F0302020204030204" pitchFamily="34" charset="0"/>
                <a:ea typeface="Times New Roman" panose="02020603050405020304" pitchFamily="18" charset="0"/>
                <a:cs typeface="Times New Roman" panose="02020603050405020304" pitchFamily="18" charset="0"/>
              </a:rPr>
              <a:t>COURANT CONTINU </a:t>
            </a:r>
            <a:endParaRPr lang="fr-FR" b="1" dirty="0"/>
          </a:p>
        </p:txBody>
      </p:sp>
    </p:spTree>
    <p:extLst>
      <p:ext uri="{BB962C8B-B14F-4D97-AF65-F5344CB8AC3E}">
        <p14:creationId xmlns:p14="http://schemas.microsoft.com/office/powerpoint/2010/main" val="370253337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7043080" y="1229022"/>
            <a:ext cx="5007405" cy="3395225"/>
          </a:xfrm>
          <a:prstGeom prst="rect">
            <a:avLst/>
          </a:prstGeom>
        </p:spPr>
        <p:style>
          <a:lnRef idx="2">
            <a:schemeClr val="accent2"/>
          </a:lnRef>
          <a:fillRef idx="1">
            <a:schemeClr val="lt1"/>
          </a:fillRef>
          <a:effectRef idx="0">
            <a:schemeClr val="accent2"/>
          </a:effectRef>
          <a:fontRef idx="minor">
            <a:schemeClr val="dk1"/>
          </a:fontRef>
        </p:style>
      </p:pic>
      <p:sp>
        <p:nvSpPr>
          <p:cNvPr id="6" name="Rectangle 5"/>
          <p:cNvSpPr/>
          <p:nvPr/>
        </p:nvSpPr>
        <p:spPr>
          <a:xfrm>
            <a:off x="246959" y="1207928"/>
            <a:ext cx="6632811" cy="34163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On retrouve le diviseur de tension: U2 = k x U ; </a:t>
            </a:r>
          </a:p>
          <a:p>
            <a:pPr marL="285750" indent="-285750" algn="just">
              <a:buFont typeface="Arial" panose="020B0604020202020204" pitchFamily="34" charset="0"/>
              <a:buChar char="•"/>
            </a:pPr>
            <a:r>
              <a:rPr lang="fr-FR" dirty="0"/>
              <a:t>R</a:t>
            </a:r>
            <a:r>
              <a:rPr lang="fr-FR" baseline="-25000" dirty="0"/>
              <a:t>ADD</a:t>
            </a:r>
            <a:r>
              <a:rPr lang="fr-FR" dirty="0"/>
              <a:t> est appelée parfois résistance multiplicatrice. </a:t>
            </a:r>
          </a:p>
          <a:p>
            <a:pPr marL="285750" indent="-285750" algn="just">
              <a:buFont typeface="Arial" panose="020B0604020202020204" pitchFamily="34" charset="0"/>
              <a:buChar char="•"/>
            </a:pPr>
            <a:r>
              <a:rPr lang="fr-FR" dirty="0"/>
              <a:t>On note que U2 sera bien proportionnelle à U. </a:t>
            </a:r>
          </a:p>
          <a:p>
            <a:pPr marL="285750" indent="-285750" algn="just">
              <a:buFont typeface="Arial" panose="020B0604020202020204" pitchFamily="34" charset="0"/>
              <a:buChar char="•"/>
            </a:pPr>
            <a:r>
              <a:rPr lang="fr-FR" dirty="0"/>
              <a:t>Il ne reste qu'à graduer le cadran de l'instrument en conséquence.</a:t>
            </a:r>
          </a:p>
          <a:p>
            <a:pPr marL="285750" indent="-285750" algn="just">
              <a:buFont typeface="Arial" panose="020B0604020202020204" pitchFamily="34" charset="0"/>
              <a:buChar char="•"/>
            </a:pPr>
            <a:r>
              <a:rPr lang="fr-FR" dirty="0"/>
              <a:t>R</a:t>
            </a:r>
            <a:r>
              <a:rPr lang="fr-FR" baseline="-25000" dirty="0"/>
              <a:t>ADD</a:t>
            </a:r>
            <a:r>
              <a:rPr lang="fr-FR" dirty="0"/>
              <a:t> sera calculée de façon à ce que U2 ne dépasse pas </a:t>
            </a:r>
            <a:r>
              <a:rPr lang="fr-FR" dirty="0" err="1"/>
              <a:t>r.I</a:t>
            </a:r>
            <a:r>
              <a:rPr lang="fr-FR" baseline="-25000" dirty="0" err="1"/>
              <a:t>max</a:t>
            </a:r>
            <a:r>
              <a:rPr lang="fr-FR" dirty="0"/>
              <a:t> du cadre mobile.</a:t>
            </a:r>
          </a:p>
          <a:p>
            <a:pPr marL="285750" indent="-285750" algn="just">
              <a:buFont typeface="Arial" panose="020B0604020202020204" pitchFamily="34" charset="0"/>
              <a:buChar char="•"/>
            </a:pPr>
            <a:r>
              <a:rPr lang="fr-FR" dirty="0"/>
              <a:t>On a intérêt à avoir R</a:t>
            </a:r>
            <a:r>
              <a:rPr lang="fr-FR" baseline="-25000" dirty="0"/>
              <a:t>ADD</a:t>
            </a:r>
            <a:r>
              <a:rPr lang="fr-FR" dirty="0"/>
              <a:t> + r très grand devant R:</a:t>
            </a:r>
          </a:p>
          <a:p>
            <a:pPr marL="285750" indent="-285750" algn="just">
              <a:buFont typeface="Arial" panose="020B0604020202020204" pitchFamily="34" charset="0"/>
              <a:buChar char="•"/>
            </a:pPr>
            <a:r>
              <a:rPr lang="fr-FR" dirty="0"/>
              <a:t>de façon à ce que la résistance équivalente du circuit reste près de R, sinon on fausse la mesure.</a:t>
            </a:r>
          </a:p>
          <a:p>
            <a:pPr marL="285750" indent="-285750" algn="just">
              <a:buFont typeface="Arial" panose="020B0604020202020204" pitchFamily="34" charset="0"/>
              <a:buChar char="•"/>
            </a:pPr>
            <a:r>
              <a:rPr lang="fr-FR" dirty="0"/>
              <a:t>Pour ces deux instruments basés sur le cadre mobile, on veillera à mettre le galvanomètre à l'abri des champs magnétiques perturbateurs grâce à un boîtier en fer doux.</a:t>
            </a:r>
          </a:p>
        </p:txBody>
      </p:sp>
      <p:pic>
        <p:nvPicPr>
          <p:cNvPr id="7" name="Image 6"/>
          <p:cNvPicPr>
            <a:picLocks noChangeAspect="1"/>
          </p:cNvPicPr>
          <p:nvPr/>
        </p:nvPicPr>
        <p:blipFill>
          <a:blip r:embed="rId3"/>
          <a:stretch>
            <a:fillRect/>
          </a:stretch>
        </p:blipFill>
        <p:spPr>
          <a:xfrm>
            <a:off x="7043079" y="4746170"/>
            <a:ext cx="5007407" cy="1979977"/>
          </a:xfrm>
          <a:prstGeom prst="rect">
            <a:avLst/>
          </a:prstGeom>
        </p:spPr>
        <p:style>
          <a:lnRef idx="2">
            <a:schemeClr val="accent2"/>
          </a:lnRef>
          <a:fillRef idx="1">
            <a:schemeClr val="lt1"/>
          </a:fillRef>
          <a:effectRef idx="0">
            <a:schemeClr val="accent2"/>
          </a:effectRef>
          <a:fontRef idx="minor">
            <a:schemeClr val="dk1"/>
          </a:fontRef>
        </p:style>
      </p:pic>
      <p:sp>
        <p:nvSpPr>
          <p:cNvPr id="9" name="Rectangle 8"/>
          <p:cNvSpPr/>
          <p:nvPr/>
        </p:nvSpPr>
        <p:spPr>
          <a:xfrm>
            <a:off x="246959" y="4993580"/>
            <a:ext cx="6096000" cy="923330"/>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fr-FR" dirty="0"/>
              <a:t>Nous pouvons maintenant contrôler</a:t>
            </a:r>
          </a:p>
          <a:p>
            <a:pPr marL="285750" indent="-285750">
              <a:buFont typeface="Arial" panose="020B0604020202020204" pitchFamily="34" charset="0"/>
              <a:buChar char="•"/>
            </a:pPr>
            <a:r>
              <a:rPr lang="fr-FR" dirty="0"/>
              <a:t> la tension de sortie de notre génératrice </a:t>
            </a:r>
          </a:p>
          <a:p>
            <a:pPr marL="285750" indent="-285750">
              <a:buFont typeface="Arial" panose="020B0604020202020204" pitchFamily="34" charset="0"/>
              <a:buChar char="•"/>
            </a:pPr>
            <a:r>
              <a:rPr lang="fr-FR" dirty="0"/>
              <a:t> l'intensité absorbée par les servitudes du réseau de bord.</a:t>
            </a:r>
          </a:p>
        </p:txBody>
      </p:sp>
      <p:sp>
        <p:nvSpPr>
          <p:cNvPr id="8" name="Rectangle 7"/>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protections</a:t>
            </a:r>
          </a:p>
        </p:txBody>
      </p:sp>
      <p:sp>
        <p:nvSpPr>
          <p:cNvPr id="10" name="Rectangle 9"/>
          <p:cNvSpPr/>
          <p:nvPr/>
        </p:nvSpPr>
        <p:spPr>
          <a:xfrm>
            <a:off x="4723131" y="522123"/>
            <a:ext cx="2080249" cy="369332"/>
          </a:xfrm>
          <a:prstGeom prst="rect">
            <a:avLst/>
          </a:prstGeom>
        </p:spPr>
        <p:txBody>
          <a:bodyPr wrap="none">
            <a:spAutoFit/>
          </a:bodyPr>
          <a:lstStyle/>
          <a:p>
            <a:r>
              <a:rPr lang="fr-FR" dirty="0"/>
              <a:t>Organes de contrôle</a:t>
            </a:r>
          </a:p>
        </p:txBody>
      </p:sp>
      <p:sp>
        <p:nvSpPr>
          <p:cNvPr id="11" name="Rectangle 10"/>
          <p:cNvSpPr/>
          <p:nvPr/>
        </p:nvSpPr>
        <p:spPr>
          <a:xfrm>
            <a:off x="4431885" y="802326"/>
            <a:ext cx="2763705" cy="369332"/>
          </a:xfrm>
          <a:prstGeom prst="rect">
            <a:avLst/>
          </a:prstGeom>
        </p:spPr>
        <p:txBody>
          <a:bodyPr wrap="none">
            <a:spAutoFit/>
          </a:bodyPr>
          <a:lstStyle/>
          <a:p>
            <a:r>
              <a:rPr lang="fr-FR" b="1" dirty="0"/>
              <a:t>Ampèremètre et voltmètre</a:t>
            </a:r>
          </a:p>
        </p:txBody>
      </p:sp>
      <p:sp>
        <p:nvSpPr>
          <p:cNvPr id="3" name="Rectangle 2"/>
          <p:cNvSpPr/>
          <p:nvPr/>
        </p:nvSpPr>
        <p:spPr>
          <a:xfrm>
            <a:off x="352276" y="838596"/>
            <a:ext cx="1146019" cy="369332"/>
          </a:xfrm>
          <a:prstGeom prst="rect">
            <a:avLst/>
          </a:prstGeom>
        </p:spPr>
        <p:txBody>
          <a:bodyPr wrap="none">
            <a:spAutoFit/>
          </a:bodyPr>
          <a:lstStyle/>
          <a:p>
            <a:pPr algn="just"/>
            <a:r>
              <a:rPr lang="fr-FR" b="1" dirty="0"/>
              <a:t>Voltmètre</a:t>
            </a:r>
          </a:p>
        </p:txBody>
      </p:sp>
    </p:spTree>
    <p:extLst>
      <p:ext uri="{BB962C8B-B14F-4D97-AF65-F5344CB8AC3E}">
        <p14:creationId xmlns:p14="http://schemas.microsoft.com/office/powerpoint/2010/main" val="298390573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3657" y="1728988"/>
            <a:ext cx="11310257" cy="397031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Surveillance batterie</a:t>
            </a:r>
          </a:p>
          <a:p>
            <a:pPr marL="285750" indent="-285750">
              <a:buFont typeface="Arial" panose="020B0604020202020204" pitchFamily="34" charset="0"/>
              <a:buChar char="•"/>
            </a:pPr>
            <a:r>
              <a:rPr lang="fr-FR" dirty="0"/>
              <a:t>Voltmètre et ampèremètre sont les moyens principaux de contrôle des batteries. </a:t>
            </a:r>
          </a:p>
          <a:p>
            <a:pPr marL="285750" indent="-285750">
              <a:buFont typeface="Arial" panose="020B0604020202020204" pitchFamily="34" charset="0"/>
              <a:buChar char="•"/>
            </a:pPr>
            <a:r>
              <a:rPr lang="fr-FR" dirty="0"/>
              <a:t>Le voltmètre mesure la tension: pour que ce contrôle soit efficace, il est nécessaire de faire une mesure de tension batterie à vide puis en charge lors de la visite </a:t>
            </a:r>
            <a:r>
              <a:rPr lang="fr-FR" dirty="0" err="1"/>
              <a:t>prévol</a:t>
            </a:r>
            <a:r>
              <a:rPr lang="fr-FR" dirty="0"/>
              <a:t>. </a:t>
            </a:r>
          </a:p>
          <a:p>
            <a:pPr marL="285750" indent="-285750">
              <a:buFont typeface="Arial" panose="020B0604020202020204" pitchFamily="34" charset="0"/>
              <a:buChar char="•"/>
            </a:pPr>
            <a:r>
              <a:rPr lang="fr-FR" dirty="0"/>
              <a:t>L'ampèremètre permet de surveiller le courant de charge et décharge de la batterie.</a:t>
            </a:r>
          </a:p>
          <a:p>
            <a:pPr marL="285750" indent="-285750">
              <a:buFont typeface="Arial" panose="020B0604020202020204" pitchFamily="34" charset="0"/>
              <a:buChar char="•"/>
            </a:pPr>
            <a:r>
              <a:rPr lang="fr-FR" dirty="0"/>
              <a:t>Les batteries au plomb utilisent un chargeur à tension constante.</a:t>
            </a:r>
          </a:p>
          <a:p>
            <a:pPr marL="285750" indent="-285750">
              <a:buFont typeface="Arial" panose="020B0604020202020204" pitchFamily="34" charset="0"/>
              <a:buChar char="•"/>
            </a:pPr>
            <a:r>
              <a:rPr lang="fr-FR" dirty="0"/>
              <a:t>Les batteries Ni-Cd utilisent un chargeur évolué à courant constant. Lorsque la batterie est presque chargée, le chargeur continue la charge par impulsion. </a:t>
            </a:r>
          </a:p>
          <a:p>
            <a:pPr marL="285750" indent="-285750">
              <a:buFont typeface="Arial" panose="020B0604020202020204" pitchFamily="34" charset="0"/>
              <a:buChar char="•"/>
            </a:pPr>
            <a:r>
              <a:rPr lang="fr-FR" dirty="0"/>
              <a:t>Le chargeur est également équipé d'un contrôleur de température batterie, stoppant la charge en cas d'emballement thermique. </a:t>
            </a:r>
          </a:p>
          <a:p>
            <a:pPr marL="285750" indent="-285750">
              <a:buFont typeface="Arial" panose="020B0604020202020204" pitchFamily="34" charset="0"/>
              <a:buChar char="•"/>
            </a:pPr>
            <a:r>
              <a:rPr lang="fr-FR" dirty="0"/>
              <a:t>Un voyant de température excessive peut aussi prévenir l'équipage.</a:t>
            </a:r>
          </a:p>
          <a:p>
            <a:pPr marL="285750" indent="-285750">
              <a:buFont typeface="Arial" panose="020B0604020202020204" pitchFamily="34" charset="0"/>
              <a:buChar char="•"/>
            </a:pPr>
            <a:r>
              <a:rPr lang="fr-FR" dirty="0"/>
              <a:t>S'il subsiste un courant de charge élevé avant le décollage, suspecter un problème de chargeur batterie et suspendre le décollage, </a:t>
            </a:r>
          </a:p>
          <a:p>
            <a:pPr marL="285750" indent="-285750">
              <a:buFont typeface="Arial" panose="020B0604020202020204" pitchFamily="34" charset="0"/>
              <a:buChar char="•"/>
            </a:pPr>
            <a:r>
              <a:rPr lang="fr-FR" dirty="0"/>
              <a:t>un emballement thermique en vol pouvant se révéler catastrophique.</a:t>
            </a:r>
          </a:p>
        </p:txBody>
      </p:sp>
      <p:sp>
        <p:nvSpPr>
          <p:cNvPr id="6" name="Rectangle 5"/>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protections</a:t>
            </a:r>
          </a:p>
        </p:txBody>
      </p:sp>
      <p:sp>
        <p:nvSpPr>
          <p:cNvPr id="7" name="Rectangle 6"/>
          <p:cNvSpPr/>
          <p:nvPr/>
        </p:nvSpPr>
        <p:spPr>
          <a:xfrm>
            <a:off x="4723131" y="522123"/>
            <a:ext cx="2080249" cy="369332"/>
          </a:xfrm>
          <a:prstGeom prst="rect">
            <a:avLst/>
          </a:prstGeom>
        </p:spPr>
        <p:txBody>
          <a:bodyPr wrap="none">
            <a:spAutoFit/>
          </a:bodyPr>
          <a:lstStyle/>
          <a:p>
            <a:r>
              <a:rPr lang="fr-FR" dirty="0"/>
              <a:t>Organes de contrôle</a:t>
            </a:r>
          </a:p>
        </p:txBody>
      </p:sp>
      <p:sp>
        <p:nvSpPr>
          <p:cNvPr id="8" name="Rectangle 7"/>
          <p:cNvSpPr/>
          <p:nvPr/>
        </p:nvSpPr>
        <p:spPr>
          <a:xfrm>
            <a:off x="4431885" y="802326"/>
            <a:ext cx="2763705" cy="369332"/>
          </a:xfrm>
          <a:prstGeom prst="rect">
            <a:avLst/>
          </a:prstGeom>
        </p:spPr>
        <p:txBody>
          <a:bodyPr wrap="none">
            <a:spAutoFit/>
          </a:bodyPr>
          <a:lstStyle/>
          <a:p>
            <a:r>
              <a:rPr lang="fr-FR" b="1" dirty="0"/>
              <a:t>Ampèremètre et voltmètre</a:t>
            </a:r>
          </a:p>
        </p:txBody>
      </p:sp>
    </p:spTree>
    <p:extLst>
      <p:ext uri="{BB962C8B-B14F-4D97-AF65-F5344CB8AC3E}">
        <p14:creationId xmlns:p14="http://schemas.microsoft.com/office/powerpoint/2010/main" val="169715883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7641772" y="2336211"/>
            <a:ext cx="4317274" cy="2709529"/>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298760" y="1260787"/>
            <a:ext cx="7168840" cy="480131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Wattmètre</a:t>
            </a:r>
          </a:p>
          <a:p>
            <a:pPr marL="285750" indent="-285750">
              <a:buFont typeface="Arial" panose="020B0604020202020204" pitchFamily="34" charset="0"/>
              <a:buChar char="•"/>
            </a:pPr>
            <a:r>
              <a:rPr lang="fr-FR" dirty="0"/>
              <a:t>Dans une génération courant continu, on ne surveille que courant et tension. </a:t>
            </a:r>
          </a:p>
          <a:p>
            <a:pPr marL="285750" indent="-285750">
              <a:buFont typeface="Arial" panose="020B0604020202020204" pitchFamily="34" charset="0"/>
              <a:buChar char="•"/>
            </a:pPr>
            <a:r>
              <a:rPr lang="fr-FR" dirty="0"/>
              <a:t>Dans une génération à courant alternatif, on mesure la tension et la fréquence des alternateurs, mais aussi la puissance absorbée par le réseau à l'aide d'un wattmètre.</a:t>
            </a:r>
          </a:p>
          <a:p>
            <a:pPr marL="285750" indent="-285750">
              <a:buFont typeface="Arial" panose="020B0604020202020204" pitchFamily="34" charset="0"/>
              <a:buChar char="•"/>
            </a:pPr>
            <a:r>
              <a:rPr lang="fr-FR" dirty="0"/>
              <a:t>Le wattmètre est tout à la fois un ampèremètre et un voltmètre qui, par un procédé interne, fait dévier l'aiguille en fonction du produit U x I. </a:t>
            </a:r>
          </a:p>
          <a:p>
            <a:pPr marL="285750" indent="-285750">
              <a:buFont typeface="Arial" panose="020B0604020202020204" pitchFamily="34" charset="0"/>
              <a:buChar char="•"/>
            </a:pPr>
            <a:r>
              <a:rPr lang="fr-FR" dirty="0"/>
              <a:t>Il mesure donc la puissance active, puisque P = U x I</a:t>
            </a:r>
          </a:p>
          <a:p>
            <a:pPr marL="285750" indent="-285750">
              <a:buFont typeface="Arial" panose="020B0604020202020204" pitchFamily="34" charset="0"/>
              <a:buChar char="•"/>
            </a:pPr>
            <a:r>
              <a:rPr lang="fr-FR" dirty="0"/>
              <a:t>Il est cependant facile de le transformer en </a:t>
            </a:r>
            <a:r>
              <a:rPr lang="fr-FR" dirty="0" err="1"/>
              <a:t>varmètre</a:t>
            </a:r>
            <a:r>
              <a:rPr lang="fr-FR" dirty="0"/>
              <a:t> afin de mesurer des puissances réactives en incorporant un circuit de déphasage dans le circuit tension.</a:t>
            </a:r>
          </a:p>
          <a:p>
            <a:pPr marL="285750" indent="-285750">
              <a:buFont typeface="Arial" panose="020B0604020202020204" pitchFamily="34" charset="0"/>
              <a:buChar char="•"/>
            </a:pPr>
            <a:r>
              <a:rPr lang="fr-FR" dirty="0"/>
              <a:t>Le circuit intensité est parcouru par I et crée une induction B fonction de I. Un cadre mobile et sa résistance additionnelle sont soumis à la tension U.</a:t>
            </a:r>
          </a:p>
          <a:p>
            <a:pPr marL="285750" indent="-285750">
              <a:buFont typeface="Arial" panose="020B0604020202020204" pitchFamily="34" charset="0"/>
              <a:buChar char="•"/>
            </a:pPr>
            <a:r>
              <a:rPr lang="fr-FR" dirty="0"/>
              <a:t>Il est donc parcouru par un courant i fonction de U.</a:t>
            </a:r>
          </a:p>
          <a:p>
            <a:pPr marL="285750" indent="-285750">
              <a:buFont typeface="Arial" panose="020B0604020202020204" pitchFamily="34" charset="0"/>
              <a:buChar char="•"/>
            </a:pPr>
            <a:r>
              <a:rPr lang="fr-FR" dirty="0"/>
              <a:t>Le cadre est alors soumis à un couple fonction de </a:t>
            </a:r>
            <a:r>
              <a:rPr lang="fr-FR" dirty="0" err="1"/>
              <a:t>B.i.L</a:t>
            </a:r>
            <a:r>
              <a:rPr lang="fr-FR" dirty="0"/>
              <a:t>.</a:t>
            </a:r>
          </a:p>
        </p:txBody>
      </p:sp>
      <p:sp>
        <p:nvSpPr>
          <p:cNvPr id="6" name="Rectangle 5"/>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protections</a:t>
            </a:r>
          </a:p>
        </p:txBody>
      </p:sp>
      <p:sp>
        <p:nvSpPr>
          <p:cNvPr id="7" name="Rectangle 6"/>
          <p:cNvSpPr/>
          <p:nvPr/>
        </p:nvSpPr>
        <p:spPr>
          <a:xfrm>
            <a:off x="4723131" y="522123"/>
            <a:ext cx="2080249" cy="369332"/>
          </a:xfrm>
          <a:prstGeom prst="rect">
            <a:avLst/>
          </a:prstGeom>
        </p:spPr>
        <p:txBody>
          <a:bodyPr wrap="none">
            <a:spAutoFit/>
          </a:bodyPr>
          <a:lstStyle/>
          <a:p>
            <a:r>
              <a:rPr lang="fr-FR" dirty="0"/>
              <a:t>Organes de contrôle</a:t>
            </a:r>
          </a:p>
        </p:txBody>
      </p:sp>
      <p:sp>
        <p:nvSpPr>
          <p:cNvPr id="8" name="Rectangle 7"/>
          <p:cNvSpPr/>
          <p:nvPr/>
        </p:nvSpPr>
        <p:spPr>
          <a:xfrm>
            <a:off x="4431885" y="802326"/>
            <a:ext cx="2763705" cy="369332"/>
          </a:xfrm>
          <a:prstGeom prst="rect">
            <a:avLst/>
          </a:prstGeom>
        </p:spPr>
        <p:txBody>
          <a:bodyPr wrap="none">
            <a:spAutoFit/>
          </a:bodyPr>
          <a:lstStyle/>
          <a:p>
            <a:r>
              <a:rPr lang="fr-FR" b="1" dirty="0"/>
              <a:t>Ampèremètre et voltmètre</a:t>
            </a:r>
          </a:p>
        </p:txBody>
      </p:sp>
    </p:spTree>
    <p:extLst>
      <p:ext uri="{BB962C8B-B14F-4D97-AF65-F5344CB8AC3E}">
        <p14:creationId xmlns:p14="http://schemas.microsoft.com/office/powerpoint/2010/main" val="277473625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7696605" y="1977202"/>
            <a:ext cx="4332110" cy="3173604"/>
          </a:xfrm>
          <a:prstGeom prst="rect">
            <a:avLst/>
          </a:prstGeom>
        </p:spPr>
      </p:pic>
      <p:sp>
        <p:nvSpPr>
          <p:cNvPr id="4" name="Rectangle 3"/>
          <p:cNvSpPr/>
          <p:nvPr/>
        </p:nvSpPr>
        <p:spPr>
          <a:xfrm>
            <a:off x="114276" y="1173062"/>
            <a:ext cx="7429524" cy="535531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Avion classique (partie alternatif)</a:t>
            </a:r>
          </a:p>
          <a:p>
            <a:pPr marL="285750" indent="-285750" algn="just">
              <a:lnSpc>
                <a:spcPct val="150000"/>
              </a:lnSpc>
              <a:buFont typeface="Arial" panose="020B0604020202020204" pitchFamily="34" charset="0"/>
              <a:buChar char="•"/>
            </a:pPr>
            <a:r>
              <a:rPr lang="fr-FR" dirty="0"/>
              <a:t>Un voltmètre avec sélecteur permet de mesurer la tension sur chaque phase et également de contrôler la tension délivrée par le PMG.</a:t>
            </a:r>
          </a:p>
          <a:p>
            <a:pPr marL="285750" indent="-285750">
              <a:lnSpc>
                <a:spcPct val="150000"/>
              </a:lnSpc>
              <a:buFont typeface="Arial" panose="020B0604020202020204" pitchFamily="34" charset="0"/>
              <a:buChar char="•"/>
            </a:pPr>
            <a:r>
              <a:rPr lang="fr-FR" dirty="0"/>
              <a:t>Un wattmètre permet de contrôler la puissance active (W) en permanence et la puissance réactive (VAR) après appui sur un bouton, délivrées par chaque alternateur.</a:t>
            </a:r>
          </a:p>
          <a:p>
            <a:pPr marL="285750" indent="-285750">
              <a:lnSpc>
                <a:spcPct val="150000"/>
              </a:lnSpc>
              <a:buFont typeface="Arial" panose="020B0604020202020204" pitchFamily="34" charset="0"/>
              <a:buChar char="•"/>
            </a:pPr>
            <a:r>
              <a:rPr lang="fr-FR" dirty="0"/>
              <a:t>Un fréquencemètre (non apparent) permet de visualiser la fréquence.</a:t>
            </a:r>
          </a:p>
          <a:p>
            <a:pPr marL="285750" indent="-285750">
              <a:lnSpc>
                <a:spcPct val="150000"/>
              </a:lnSpc>
              <a:buFont typeface="Arial" panose="020B0604020202020204" pitchFamily="34" charset="0"/>
              <a:buChar char="•"/>
            </a:pPr>
            <a:r>
              <a:rPr lang="fr-FR" dirty="0"/>
              <a:t>Sur les avions modernes, les commandes sont réduites à un simple bouton « ON/OFF » et un circuit logique contrôle les paramètres.</a:t>
            </a:r>
          </a:p>
          <a:p>
            <a:pPr marL="285750" indent="-285750">
              <a:lnSpc>
                <a:spcPct val="150000"/>
              </a:lnSpc>
              <a:buFont typeface="Arial" panose="020B0604020202020204" pitchFamily="34" charset="0"/>
              <a:buChar char="•"/>
            </a:pPr>
            <a:r>
              <a:rPr lang="fr-FR" dirty="0"/>
              <a:t>Sur « ON » : le relais d'excitation est fermé par la logique et lorsque tension et fréquence sont correctes, le relais de ligne (RL) se ferme.</a:t>
            </a:r>
          </a:p>
          <a:p>
            <a:pPr marL="285750" indent="-285750">
              <a:lnSpc>
                <a:spcPct val="150000"/>
              </a:lnSpc>
              <a:buFont typeface="Arial" panose="020B0604020202020204" pitchFamily="34" charset="0"/>
              <a:buChar char="•"/>
            </a:pPr>
            <a:r>
              <a:rPr lang="fr-FR" dirty="0"/>
              <a:t>Sur « OFF » : le relais d'excitation (RE) s'ouvre, tension et fréquence chutent, la logique ouvre le relais de ligne.</a:t>
            </a:r>
          </a:p>
        </p:txBody>
      </p:sp>
      <p:sp>
        <p:nvSpPr>
          <p:cNvPr id="6" name="Rectangle 5"/>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protections</a:t>
            </a:r>
          </a:p>
        </p:txBody>
      </p:sp>
      <p:sp>
        <p:nvSpPr>
          <p:cNvPr id="7" name="Rectangle 6"/>
          <p:cNvSpPr/>
          <p:nvPr/>
        </p:nvSpPr>
        <p:spPr>
          <a:xfrm>
            <a:off x="4723131" y="522123"/>
            <a:ext cx="2080249" cy="369332"/>
          </a:xfrm>
          <a:prstGeom prst="rect">
            <a:avLst/>
          </a:prstGeom>
        </p:spPr>
        <p:txBody>
          <a:bodyPr wrap="none">
            <a:spAutoFit/>
          </a:bodyPr>
          <a:lstStyle/>
          <a:p>
            <a:r>
              <a:rPr lang="fr-FR" dirty="0"/>
              <a:t>Organes de contrôle</a:t>
            </a:r>
          </a:p>
        </p:txBody>
      </p:sp>
      <p:sp>
        <p:nvSpPr>
          <p:cNvPr id="8" name="Rectangle 7"/>
          <p:cNvSpPr/>
          <p:nvPr/>
        </p:nvSpPr>
        <p:spPr>
          <a:xfrm>
            <a:off x="4431885" y="802326"/>
            <a:ext cx="2763705" cy="369332"/>
          </a:xfrm>
          <a:prstGeom prst="rect">
            <a:avLst/>
          </a:prstGeom>
        </p:spPr>
        <p:txBody>
          <a:bodyPr wrap="none">
            <a:spAutoFit/>
          </a:bodyPr>
          <a:lstStyle/>
          <a:p>
            <a:r>
              <a:rPr lang="fr-FR" b="1" dirty="0"/>
              <a:t>Ampèremètre et voltmètre</a:t>
            </a:r>
          </a:p>
        </p:txBody>
      </p:sp>
    </p:spTree>
    <p:extLst>
      <p:ext uri="{BB962C8B-B14F-4D97-AF65-F5344CB8AC3E}">
        <p14:creationId xmlns:p14="http://schemas.microsoft.com/office/powerpoint/2010/main" val="395559313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8044544" y="1356962"/>
            <a:ext cx="4005942" cy="5228895"/>
          </a:xfrm>
          <a:prstGeom prst="rect">
            <a:avLst/>
          </a:prstGeom>
        </p:spPr>
      </p:pic>
      <p:sp>
        <p:nvSpPr>
          <p:cNvPr id="5" name="Rectangle 4"/>
          <p:cNvSpPr/>
          <p:nvPr/>
        </p:nvSpPr>
        <p:spPr>
          <a:xfrm>
            <a:off x="121276" y="1986250"/>
            <a:ext cx="7803658" cy="369331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Avion EFIS</a:t>
            </a:r>
          </a:p>
          <a:p>
            <a:pPr marL="285750" indent="-285750">
              <a:buFont typeface="Arial" panose="020B0604020202020204" pitchFamily="34" charset="0"/>
              <a:buChar char="•"/>
            </a:pPr>
            <a:r>
              <a:rPr lang="fr-FR" dirty="0"/>
              <a:t>Les indicateurs précédents sont appelés indicateurs analogiques.</a:t>
            </a:r>
          </a:p>
          <a:p>
            <a:pPr marL="285750" indent="-285750">
              <a:buFont typeface="Arial" panose="020B0604020202020204" pitchFamily="34" charset="0"/>
              <a:buChar char="•"/>
            </a:pPr>
            <a:r>
              <a:rPr lang="fr-FR" dirty="0"/>
              <a:t>On trouve de plus en plus des indications numériques.</a:t>
            </a:r>
          </a:p>
          <a:p>
            <a:pPr marL="285750" indent="-285750">
              <a:buFont typeface="Arial" panose="020B0604020202020204" pitchFamily="34" charset="0"/>
              <a:buChar char="•"/>
            </a:pPr>
            <a:r>
              <a:rPr lang="fr-FR" dirty="0"/>
              <a:t>L'illustration donne un exemple d'indication numérique intermédiaire, entre l'analogique et les avions EFIS, </a:t>
            </a:r>
          </a:p>
          <a:p>
            <a:pPr marL="285750" indent="-285750">
              <a:buFont typeface="Arial" panose="020B0604020202020204" pitchFamily="34" charset="0"/>
              <a:buChar char="•"/>
            </a:pPr>
            <a:r>
              <a:rPr lang="fr-FR" dirty="0"/>
              <a:t>Le sélecteur de gauche permet de mesurer les paramètres de la génération continue.</a:t>
            </a:r>
          </a:p>
          <a:p>
            <a:pPr marL="285750" indent="-285750">
              <a:buFont typeface="Arial" panose="020B0604020202020204" pitchFamily="34" charset="0"/>
              <a:buChar char="•"/>
            </a:pPr>
            <a:r>
              <a:rPr lang="fr-FR" dirty="0"/>
              <a:t>Sur l'image, « BAT » est sélecté et nous voyons « tension batterie : 28 V » et « débit : 0 ampère ».</a:t>
            </a:r>
          </a:p>
          <a:p>
            <a:pPr marL="285750" indent="-285750">
              <a:buFont typeface="Arial" panose="020B0604020202020204" pitchFamily="34" charset="0"/>
              <a:buChar char="•"/>
            </a:pPr>
            <a:r>
              <a:rPr lang="fr-FR" dirty="0"/>
              <a:t>Certains aéronefs peuvent disposer d'un voyant surchauffe batterie s'allumant en cas d'emballage thermique.</a:t>
            </a:r>
          </a:p>
          <a:p>
            <a:pPr marL="285750" indent="-285750">
              <a:buFont typeface="Arial" panose="020B0604020202020204" pitchFamily="34" charset="0"/>
              <a:buChar char="•"/>
            </a:pPr>
            <a:r>
              <a:rPr lang="fr-FR" dirty="0"/>
              <a:t>Le sélecteur de droite permet de mesurer les paramètres de la partie alternative.</a:t>
            </a:r>
          </a:p>
        </p:txBody>
      </p:sp>
      <p:sp>
        <p:nvSpPr>
          <p:cNvPr id="7" name="Rectangle 6"/>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protections</a:t>
            </a:r>
          </a:p>
        </p:txBody>
      </p:sp>
      <p:sp>
        <p:nvSpPr>
          <p:cNvPr id="8" name="Rectangle 7"/>
          <p:cNvSpPr/>
          <p:nvPr/>
        </p:nvSpPr>
        <p:spPr>
          <a:xfrm>
            <a:off x="4723131" y="522123"/>
            <a:ext cx="2080249" cy="369332"/>
          </a:xfrm>
          <a:prstGeom prst="rect">
            <a:avLst/>
          </a:prstGeom>
        </p:spPr>
        <p:txBody>
          <a:bodyPr wrap="none">
            <a:spAutoFit/>
          </a:bodyPr>
          <a:lstStyle/>
          <a:p>
            <a:r>
              <a:rPr lang="fr-FR" dirty="0"/>
              <a:t>Organes de contrôle</a:t>
            </a:r>
          </a:p>
        </p:txBody>
      </p:sp>
      <p:sp>
        <p:nvSpPr>
          <p:cNvPr id="9" name="Rectangle 8"/>
          <p:cNvSpPr/>
          <p:nvPr/>
        </p:nvSpPr>
        <p:spPr>
          <a:xfrm>
            <a:off x="4431885" y="802326"/>
            <a:ext cx="2763705" cy="369332"/>
          </a:xfrm>
          <a:prstGeom prst="rect">
            <a:avLst/>
          </a:prstGeom>
        </p:spPr>
        <p:txBody>
          <a:bodyPr wrap="none">
            <a:spAutoFit/>
          </a:bodyPr>
          <a:lstStyle/>
          <a:p>
            <a:r>
              <a:rPr lang="fr-FR" b="1" dirty="0"/>
              <a:t>Ampèremètre et voltmètre</a:t>
            </a:r>
          </a:p>
        </p:txBody>
      </p:sp>
    </p:spTree>
    <p:extLst>
      <p:ext uri="{BB962C8B-B14F-4D97-AF65-F5344CB8AC3E}">
        <p14:creationId xmlns:p14="http://schemas.microsoft.com/office/powerpoint/2010/main" val="148353950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6716485" y="935969"/>
            <a:ext cx="5372099" cy="2892707"/>
          </a:xfrm>
          <a:prstGeom prst="rect">
            <a:avLst/>
          </a:prstGeom>
        </p:spPr>
      </p:pic>
      <p:sp>
        <p:nvSpPr>
          <p:cNvPr id="5" name="Rectangle 4"/>
          <p:cNvSpPr/>
          <p:nvPr/>
        </p:nvSpPr>
        <p:spPr>
          <a:xfrm>
            <a:off x="119743" y="1260787"/>
            <a:ext cx="6487886" cy="424731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Sur A340, la plupart des contacteurs sont commandés par les </a:t>
            </a:r>
            <a:r>
              <a:rPr lang="fr-FR" dirty="0" err="1"/>
              <a:t>Electrical</a:t>
            </a:r>
            <a:r>
              <a:rPr lang="fr-FR" dirty="0"/>
              <a:t> </a:t>
            </a:r>
            <a:r>
              <a:rPr lang="fr-FR" dirty="0" err="1"/>
              <a:t>Contactor</a:t>
            </a:r>
            <a:r>
              <a:rPr lang="fr-FR" dirty="0"/>
              <a:t> Management </a:t>
            </a:r>
            <a:r>
              <a:rPr lang="fr-FR" dirty="0" err="1"/>
              <a:t>Units</a:t>
            </a:r>
            <a:r>
              <a:rPr lang="fr-FR" dirty="0"/>
              <a:t> (ECMU).</a:t>
            </a:r>
          </a:p>
          <a:p>
            <a:r>
              <a:rPr lang="fr-FR" dirty="0"/>
              <a:t>Ces ECMU reçoivent les informations suivantes : </a:t>
            </a:r>
          </a:p>
          <a:p>
            <a:pPr marL="285750" indent="-285750">
              <a:buFont typeface="Arial" panose="020B0604020202020204" pitchFamily="34" charset="0"/>
              <a:buChar char="•"/>
            </a:pPr>
            <a:r>
              <a:rPr lang="fr-FR" dirty="0"/>
              <a:t>tension de toutes les bus normales ; </a:t>
            </a:r>
          </a:p>
          <a:p>
            <a:pPr marL="285750" indent="-285750">
              <a:buFont typeface="Arial" panose="020B0604020202020204" pitchFamily="34" charset="0"/>
              <a:buChar char="•"/>
            </a:pPr>
            <a:r>
              <a:rPr lang="fr-FR" dirty="0"/>
              <a:t>position de tous les contacteurs AC et DC ;</a:t>
            </a:r>
          </a:p>
          <a:p>
            <a:pPr marL="285750" indent="-285750">
              <a:buFont typeface="Arial" panose="020B0604020202020204" pitchFamily="34" charset="0"/>
              <a:buChar char="•"/>
            </a:pPr>
            <a:r>
              <a:rPr lang="fr-FR" dirty="0"/>
              <a:t>disponibilité de toutes les sources de tensions (via les GCU ou GPCU) ; </a:t>
            </a:r>
          </a:p>
          <a:p>
            <a:pPr marL="285750" indent="-285750">
              <a:buFont typeface="Arial" panose="020B0604020202020204" pitchFamily="34" charset="0"/>
              <a:buChar char="•"/>
            </a:pPr>
            <a:r>
              <a:rPr lang="fr-FR" dirty="0"/>
              <a:t>position des interrupteurs </a:t>
            </a:r>
            <a:r>
              <a:rPr lang="fr-FR" dirty="0" err="1"/>
              <a:t>galleys</a:t>
            </a:r>
            <a:r>
              <a:rPr lang="fr-FR" dirty="0"/>
              <a:t> ;</a:t>
            </a:r>
          </a:p>
          <a:p>
            <a:pPr marL="285750" indent="-285750">
              <a:buFont typeface="Arial" panose="020B0604020202020204" pitchFamily="34" charset="0"/>
              <a:buChar char="•"/>
            </a:pPr>
            <a:r>
              <a:rPr lang="fr-FR" dirty="0"/>
              <a:t>état des TR ;</a:t>
            </a:r>
          </a:p>
          <a:p>
            <a:pPr marL="285750" indent="-285750">
              <a:buFont typeface="Arial" panose="020B0604020202020204" pitchFamily="34" charset="0"/>
              <a:buChar char="•"/>
            </a:pPr>
            <a:r>
              <a:rPr lang="fr-FR" dirty="0"/>
              <a:t>position sol ou vol de l'avion.</a:t>
            </a:r>
          </a:p>
          <a:p>
            <a:r>
              <a:rPr lang="fr-FR" dirty="0"/>
              <a:t>Chaque ECMU envoie des informations à l'ECAM pour information à l'équipage : </a:t>
            </a:r>
          </a:p>
          <a:p>
            <a:pPr marL="285750" indent="-285750">
              <a:buFont typeface="Arial" panose="020B0604020202020204" pitchFamily="34" charset="0"/>
              <a:buChar char="•"/>
            </a:pPr>
            <a:r>
              <a:rPr lang="fr-FR" dirty="0"/>
              <a:t>bus alimentées ou non ; </a:t>
            </a:r>
          </a:p>
          <a:p>
            <a:pPr marL="285750" indent="-285750">
              <a:buFont typeface="Arial" panose="020B0604020202020204" pitchFamily="34" charset="0"/>
              <a:buChar char="•"/>
            </a:pPr>
            <a:r>
              <a:rPr lang="fr-FR" dirty="0"/>
              <a:t>position des contacteurs (BTC,GLC...) ;</a:t>
            </a:r>
          </a:p>
          <a:p>
            <a:pPr marL="285750" indent="-285750">
              <a:buFont typeface="Arial" panose="020B0604020202020204" pitchFamily="34" charset="0"/>
              <a:buChar char="•"/>
            </a:pPr>
            <a:r>
              <a:rPr lang="fr-FR" dirty="0" err="1"/>
              <a:t>galley</a:t>
            </a:r>
            <a:r>
              <a:rPr lang="fr-FR" dirty="0"/>
              <a:t> ON ou OFF.</a:t>
            </a:r>
          </a:p>
        </p:txBody>
      </p:sp>
      <p:pic>
        <p:nvPicPr>
          <p:cNvPr id="6" name="Image 5"/>
          <p:cNvPicPr>
            <a:picLocks noChangeAspect="1"/>
          </p:cNvPicPr>
          <p:nvPr/>
        </p:nvPicPr>
        <p:blipFill>
          <a:blip r:embed="rId3"/>
          <a:stretch>
            <a:fillRect/>
          </a:stretch>
        </p:blipFill>
        <p:spPr>
          <a:xfrm>
            <a:off x="6716485" y="3873190"/>
            <a:ext cx="5372100" cy="2848511"/>
          </a:xfrm>
          <a:prstGeom prst="rect">
            <a:avLst/>
          </a:prstGeom>
        </p:spPr>
      </p:pic>
      <p:sp>
        <p:nvSpPr>
          <p:cNvPr id="7" name="Rectangle 6"/>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protections</a:t>
            </a:r>
          </a:p>
        </p:txBody>
      </p:sp>
      <p:sp>
        <p:nvSpPr>
          <p:cNvPr id="8" name="Rectangle 7"/>
          <p:cNvSpPr/>
          <p:nvPr/>
        </p:nvSpPr>
        <p:spPr>
          <a:xfrm>
            <a:off x="4723131" y="522123"/>
            <a:ext cx="2080249" cy="369332"/>
          </a:xfrm>
          <a:prstGeom prst="rect">
            <a:avLst/>
          </a:prstGeom>
        </p:spPr>
        <p:txBody>
          <a:bodyPr wrap="none">
            <a:spAutoFit/>
          </a:bodyPr>
          <a:lstStyle/>
          <a:p>
            <a:r>
              <a:rPr lang="fr-FR" dirty="0"/>
              <a:t>Organes de contrôle</a:t>
            </a:r>
          </a:p>
        </p:txBody>
      </p:sp>
    </p:spTree>
    <p:extLst>
      <p:ext uri="{BB962C8B-B14F-4D97-AF65-F5344CB8AC3E}">
        <p14:creationId xmlns:p14="http://schemas.microsoft.com/office/powerpoint/2010/main" val="391857510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510465" y="3324289"/>
            <a:ext cx="4136011" cy="3446626"/>
          </a:xfrm>
          <a:prstGeom prst="rect">
            <a:avLst/>
          </a:prstGeom>
        </p:spPr>
      </p:pic>
      <p:sp>
        <p:nvSpPr>
          <p:cNvPr id="5" name="Rectangle 4"/>
          <p:cNvSpPr/>
          <p:nvPr/>
        </p:nvSpPr>
        <p:spPr>
          <a:xfrm>
            <a:off x="1426030" y="953710"/>
            <a:ext cx="9143999"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Tous les disjoncteurs (</a:t>
            </a:r>
            <a:r>
              <a:rPr lang="fr-FR" dirty="0" err="1"/>
              <a:t>breakers</a:t>
            </a:r>
            <a:r>
              <a:rPr lang="fr-FR" dirty="0"/>
              <a:t>) sont situés dans la soute électronique. </a:t>
            </a:r>
          </a:p>
          <a:p>
            <a:pPr marL="285750" indent="-285750">
              <a:buFont typeface="Arial" panose="020B0604020202020204" pitchFamily="34" charset="0"/>
              <a:buChar char="•"/>
            </a:pPr>
            <a:r>
              <a:rPr lang="fr-FR" dirty="0"/>
              <a:t>Leur statut (ouvert/fermé) est envoyé à un Circuit </a:t>
            </a:r>
            <a:r>
              <a:rPr lang="fr-FR" dirty="0" err="1"/>
              <a:t>Breakers</a:t>
            </a:r>
            <a:r>
              <a:rPr lang="fr-FR" dirty="0"/>
              <a:t> Monitoring Circuit Unit (CBMU).</a:t>
            </a:r>
          </a:p>
          <a:p>
            <a:pPr marL="285750" indent="-285750">
              <a:buFont typeface="Arial" panose="020B0604020202020204" pitchFamily="34" charset="0"/>
              <a:buChar char="•"/>
            </a:pPr>
            <a:r>
              <a:rPr lang="fr-FR" dirty="0"/>
              <a:t>Le CBMU envoie également ses informations à l'ECAM pour affichage.</a:t>
            </a:r>
          </a:p>
          <a:p>
            <a:pPr marL="285750" indent="-285750">
              <a:buFont typeface="Arial" panose="020B0604020202020204" pitchFamily="34" charset="0"/>
              <a:buChar char="•"/>
            </a:pPr>
            <a:r>
              <a:rPr lang="fr-FR" dirty="0"/>
              <a:t>Le panneau supérieur pilote regroupe les commandes et alarmes. </a:t>
            </a:r>
          </a:p>
          <a:p>
            <a:pPr marL="285750" indent="-285750">
              <a:buFont typeface="Arial" panose="020B0604020202020204" pitchFamily="34" charset="0"/>
              <a:buChar char="•"/>
            </a:pPr>
            <a:r>
              <a:rPr lang="fr-FR" dirty="0"/>
              <a:t>Les push buttons de commande sont éteints si tout est normal.</a:t>
            </a:r>
          </a:p>
          <a:p>
            <a:pPr marL="285750" indent="-285750">
              <a:buFont typeface="Arial" panose="020B0604020202020204" pitchFamily="34" charset="0"/>
              <a:buChar char="•"/>
            </a:pPr>
            <a:r>
              <a:rPr lang="fr-FR" dirty="0"/>
              <a:t> Ils s'illuminent en blanc si OFF est activé par pression sur le bouton. </a:t>
            </a:r>
          </a:p>
          <a:p>
            <a:pPr marL="285750" indent="-285750">
              <a:buFont typeface="Arial" panose="020B0604020202020204" pitchFamily="34" charset="0"/>
              <a:buChar char="•"/>
            </a:pPr>
            <a:r>
              <a:rPr lang="fr-FR" dirty="0"/>
              <a:t>Le FAULT s'illumine ambre pour signaler une anomalie.</a:t>
            </a:r>
          </a:p>
          <a:p>
            <a:pPr marL="285750" indent="-285750">
              <a:buFont typeface="Arial" panose="020B0604020202020204" pitchFamily="34" charset="0"/>
              <a:buChar char="•"/>
            </a:pPr>
            <a:r>
              <a:rPr lang="fr-FR" dirty="0"/>
              <a:t>Le panneau de la figure 9.257 symbolise la distribution développée précédemment.</a:t>
            </a:r>
          </a:p>
        </p:txBody>
      </p:sp>
      <p:pic>
        <p:nvPicPr>
          <p:cNvPr id="6" name="Image 5"/>
          <p:cNvPicPr>
            <a:picLocks noChangeAspect="1"/>
          </p:cNvPicPr>
          <p:nvPr/>
        </p:nvPicPr>
        <p:blipFill>
          <a:blip r:embed="rId3"/>
          <a:stretch>
            <a:fillRect/>
          </a:stretch>
        </p:blipFill>
        <p:spPr>
          <a:xfrm>
            <a:off x="5026311" y="3324288"/>
            <a:ext cx="6996961" cy="3446627"/>
          </a:xfrm>
          <a:prstGeom prst="rect">
            <a:avLst/>
          </a:prstGeom>
        </p:spPr>
      </p:pic>
      <p:sp>
        <p:nvSpPr>
          <p:cNvPr id="7" name="Rectangle 6"/>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protections</a:t>
            </a:r>
          </a:p>
        </p:txBody>
      </p:sp>
      <p:sp>
        <p:nvSpPr>
          <p:cNvPr id="8" name="Rectangle 7"/>
          <p:cNvSpPr/>
          <p:nvPr/>
        </p:nvSpPr>
        <p:spPr>
          <a:xfrm>
            <a:off x="4723131" y="522123"/>
            <a:ext cx="2080249" cy="369332"/>
          </a:xfrm>
          <a:prstGeom prst="rect">
            <a:avLst/>
          </a:prstGeom>
        </p:spPr>
        <p:txBody>
          <a:bodyPr wrap="none">
            <a:spAutoFit/>
          </a:bodyPr>
          <a:lstStyle/>
          <a:p>
            <a:r>
              <a:rPr lang="fr-FR" dirty="0"/>
              <a:t>Organes de contrôle</a:t>
            </a:r>
          </a:p>
        </p:txBody>
      </p:sp>
    </p:spTree>
    <p:extLst>
      <p:ext uri="{BB962C8B-B14F-4D97-AF65-F5344CB8AC3E}">
        <p14:creationId xmlns:p14="http://schemas.microsoft.com/office/powerpoint/2010/main" val="420786699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5687" y="1213505"/>
            <a:ext cx="11038113" cy="34163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a:t>Les charges connectées sur le réseau de bord supportent en général assez mal les variations de tension. </a:t>
            </a:r>
          </a:p>
          <a:p>
            <a:pPr>
              <a:lnSpc>
                <a:spcPct val="150000"/>
              </a:lnSpc>
            </a:pPr>
            <a:r>
              <a:rPr lang="fr-FR" dirty="0"/>
              <a:t>Un court-circuit accidentel ou un échauffement anormal d'un élément peuvent se produire.</a:t>
            </a:r>
          </a:p>
          <a:p>
            <a:pPr>
              <a:lnSpc>
                <a:spcPct val="150000"/>
              </a:lnSpc>
            </a:pPr>
            <a:r>
              <a:rPr lang="fr-FR" dirty="0"/>
              <a:t>Il faut donc, afin de protéger les générateurs ou l'aéronef (incendie), des organes de protections sensibles :</a:t>
            </a:r>
          </a:p>
          <a:p>
            <a:pPr marL="285750" indent="-285750">
              <a:lnSpc>
                <a:spcPct val="150000"/>
              </a:lnSpc>
              <a:buFont typeface="Arial" panose="020B0604020202020204" pitchFamily="34" charset="0"/>
              <a:buChar char="•"/>
            </a:pPr>
            <a:r>
              <a:rPr lang="fr-FR" dirty="0"/>
              <a:t>aux surtensions (c'est le rôle du régulateur de tension étudié précédemment) ;</a:t>
            </a:r>
          </a:p>
          <a:p>
            <a:pPr marL="285750" indent="-285750">
              <a:lnSpc>
                <a:spcPct val="150000"/>
              </a:lnSpc>
              <a:buFont typeface="Arial" panose="020B0604020202020204" pitchFamily="34" charset="0"/>
              <a:buChar char="•"/>
            </a:pPr>
            <a:r>
              <a:rPr lang="fr-FR" dirty="0"/>
              <a:t>aux sous-tensions ;</a:t>
            </a:r>
          </a:p>
          <a:p>
            <a:pPr marL="285750" indent="-285750">
              <a:lnSpc>
                <a:spcPct val="150000"/>
              </a:lnSpc>
              <a:buFont typeface="Arial" panose="020B0604020202020204" pitchFamily="34" charset="0"/>
              <a:buChar char="•"/>
            </a:pPr>
            <a:r>
              <a:rPr lang="fr-FR" dirty="0"/>
              <a:t>aux inversions de tension ou de courant ;</a:t>
            </a:r>
          </a:p>
          <a:p>
            <a:pPr marL="285750" indent="-285750">
              <a:lnSpc>
                <a:spcPct val="150000"/>
              </a:lnSpc>
              <a:buFont typeface="Arial" panose="020B0604020202020204" pitchFamily="34" charset="0"/>
              <a:buChar char="•"/>
            </a:pPr>
            <a:r>
              <a:rPr lang="fr-FR" dirty="0"/>
              <a:t>aux surintensités (source potentielle d'incendie) ;</a:t>
            </a:r>
          </a:p>
          <a:p>
            <a:pPr marL="285750" indent="-285750">
              <a:lnSpc>
                <a:spcPct val="150000"/>
              </a:lnSpc>
              <a:buFont typeface="Arial" panose="020B0604020202020204" pitchFamily="34" charset="0"/>
              <a:buChar char="•"/>
            </a:pPr>
            <a:r>
              <a:rPr lang="fr-FR" dirty="0"/>
              <a:t>aux températures excessives (dégradation ou incendie, selon la température).</a:t>
            </a:r>
          </a:p>
        </p:txBody>
      </p:sp>
      <p:sp>
        <p:nvSpPr>
          <p:cNvPr id="5" name="Rectangle 4"/>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protections</a:t>
            </a:r>
          </a:p>
        </p:txBody>
      </p:sp>
      <p:sp>
        <p:nvSpPr>
          <p:cNvPr id="6" name="Rectangle 5"/>
          <p:cNvSpPr/>
          <p:nvPr/>
        </p:nvSpPr>
        <p:spPr>
          <a:xfrm>
            <a:off x="4694462" y="498482"/>
            <a:ext cx="2280561" cy="369332"/>
          </a:xfrm>
          <a:prstGeom prst="rect">
            <a:avLst/>
          </a:prstGeom>
        </p:spPr>
        <p:txBody>
          <a:bodyPr wrap="none">
            <a:spAutoFit/>
          </a:bodyPr>
          <a:lstStyle/>
          <a:p>
            <a:r>
              <a:rPr lang="fr-FR" dirty="0"/>
              <a:t>Organes de protection</a:t>
            </a:r>
          </a:p>
        </p:txBody>
      </p:sp>
    </p:spTree>
    <p:extLst>
      <p:ext uri="{BB962C8B-B14F-4D97-AF65-F5344CB8AC3E}">
        <p14:creationId xmlns:p14="http://schemas.microsoft.com/office/powerpoint/2010/main" val="260286560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2143" y="1627030"/>
            <a:ext cx="11038113" cy="286232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Protection surtension</a:t>
            </a:r>
          </a:p>
          <a:p>
            <a:r>
              <a:rPr lang="fr-FR" dirty="0"/>
              <a:t>La surtension peut provoquer la détérioration des équipements de bord et être éventuellement source d'incendie. Afin de se prémunir contre ce type d'incidents, on va mesurer en permanence la tension de la génératrice par un système qui coupe son excitation dès que la tension délivrée atteint 32 volts. </a:t>
            </a:r>
          </a:p>
          <a:p>
            <a:r>
              <a:rPr lang="fr-FR" dirty="0"/>
              <a:t>Un voyant pourra signaler le défaut.</a:t>
            </a:r>
          </a:p>
          <a:p>
            <a:r>
              <a:rPr lang="fr-FR" dirty="0"/>
              <a:t>L'excitation ayant disparu, la tension de la génératrice chute vers zéro et entraîne l'ouverture du conjoncteur-disjoncteur par courant inverse. </a:t>
            </a:r>
          </a:p>
          <a:p>
            <a:r>
              <a:rPr lang="fr-FR" dirty="0"/>
              <a:t>Le voltmètre et l'ampèremètre doivent indiquer zéro.</a:t>
            </a:r>
          </a:p>
          <a:p>
            <a:r>
              <a:rPr lang="fr-FR" dirty="0"/>
              <a:t>Il existe en général un circuit de réarmement de la génératrice, mais un défaut de surtension provenant en général d'un défaut interne au régulateur de tension, la surtension risque fort de réapparaître instantanément.</a:t>
            </a:r>
          </a:p>
        </p:txBody>
      </p:sp>
      <p:sp>
        <p:nvSpPr>
          <p:cNvPr id="5" name="Rectangle 4"/>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protections</a:t>
            </a:r>
          </a:p>
        </p:txBody>
      </p:sp>
      <p:sp>
        <p:nvSpPr>
          <p:cNvPr id="6" name="Rectangle 5"/>
          <p:cNvSpPr/>
          <p:nvPr/>
        </p:nvSpPr>
        <p:spPr>
          <a:xfrm>
            <a:off x="3625639" y="522123"/>
            <a:ext cx="4331122" cy="369332"/>
          </a:xfrm>
          <a:prstGeom prst="rect">
            <a:avLst/>
          </a:prstGeom>
        </p:spPr>
        <p:txBody>
          <a:bodyPr wrap="none">
            <a:spAutoFit/>
          </a:bodyPr>
          <a:lstStyle/>
          <a:p>
            <a:r>
              <a:rPr lang="fr-FR" dirty="0"/>
              <a:t>Organes de protection: Génération continue</a:t>
            </a:r>
          </a:p>
        </p:txBody>
      </p:sp>
    </p:spTree>
    <p:extLst>
      <p:ext uri="{BB962C8B-B14F-4D97-AF65-F5344CB8AC3E}">
        <p14:creationId xmlns:p14="http://schemas.microsoft.com/office/powerpoint/2010/main" val="268563701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6317450" y="902520"/>
            <a:ext cx="5696640" cy="2842166"/>
          </a:xfrm>
          <a:prstGeom prst="rect">
            <a:avLst/>
          </a:prstGeom>
        </p:spPr>
        <p:style>
          <a:lnRef idx="2">
            <a:schemeClr val="accent2"/>
          </a:lnRef>
          <a:fillRef idx="1">
            <a:schemeClr val="lt1"/>
          </a:fillRef>
          <a:effectRef idx="0">
            <a:schemeClr val="accent2"/>
          </a:effectRef>
          <a:fontRef idx="minor">
            <a:schemeClr val="dk1"/>
          </a:fontRef>
        </p:style>
      </p:pic>
      <p:sp>
        <p:nvSpPr>
          <p:cNvPr id="5" name="Rectangle 4"/>
          <p:cNvSpPr/>
          <p:nvPr/>
        </p:nvSpPr>
        <p:spPr>
          <a:xfrm>
            <a:off x="141514" y="826139"/>
            <a:ext cx="6096000" cy="3139321"/>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fr-FR" b="1" dirty="0"/>
              <a:t>Défaut feeder</a:t>
            </a:r>
          </a:p>
          <a:p>
            <a:pPr marL="285750" indent="-285750">
              <a:buFont typeface="Arial" panose="020B0604020202020204" pitchFamily="34" charset="0"/>
              <a:buChar char="•"/>
            </a:pPr>
            <a:r>
              <a:rPr lang="fr-FR" dirty="0"/>
              <a:t>On appelle feeder le câble de grosse section reliant la génératrice à la bus via le conjoncteur-disjoncteur. </a:t>
            </a:r>
          </a:p>
          <a:p>
            <a:pPr marL="285750" indent="-285750">
              <a:buFont typeface="Arial" panose="020B0604020202020204" pitchFamily="34" charset="0"/>
              <a:buChar char="•"/>
            </a:pPr>
            <a:r>
              <a:rPr lang="fr-FR" dirty="0"/>
              <a:t>Ce câble transporte toute l'énergie fournie au réseau. </a:t>
            </a:r>
          </a:p>
          <a:p>
            <a:pPr marL="285750" indent="-285750">
              <a:buFont typeface="Arial" panose="020B0604020202020204" pitchFamily="34" charset="0"/>
              <a:buChar char="•"/>
            </a:pPr>
            <a:r>
              <a:rPr lang="fr-FR" dirty="0"/>
              <a:t>Un défaut feeder est un court-circuit entre ce câble et la masse (structure de l'avion). </a:t>
            </a:r>
          </a:p>
          <a:p>
            <a:pPr marL="285750" indent="-285750">
              <a:buFont typeface="Arial" panose="020B0604020202020204" pitchFamily="34" charset="0"/>
              <a:buChar char="•"/>
            </a:pPr>
            <a:r>
              <a:rPr lang="fr-FR" dirty="0"/>
              <a:t>C'est un risque d'incendie très grave.</a:t>
            </a:r>
          </a:p>
          <a:p>
            <a:pPr marL="285750" indent="-285750">
              <a:buFont typeface="Arial" panose="020B0604020202020204" pitchFamily="34" charset="0"/>
              <a:buChar char="•"/>
            </a:pPr>
            <a:r>
              <a:rPr lang="fr-FR" dirty="0"/>
              <a:t>En fonctionnement normal, le courant débité par la génératrice traverse la spire S, puis le C/D et revient à la génératrice par la masse puis les enroulements de compensation.</a:t>
            </a:r>
          </a:p>
        </p:txBody>
      </p:sp>
      <p:sp>
        <p:nvSpPr>
          <p:cNvPr id="7" name="Rectangle 6"/>
          <p:cNvSpPr/>
          <p:nvPr/>
        </p:nvSpPr>
        <p:spPr>
          <a:xfrm>
            <a:off x="141514" y="3966611"/>
            <a:ext cx="11872576" cy="286232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La bobine polarisée B est soumise à la tension développée aux bornes desdits enroulements. </a:t>
            </a:r>
          </a:p>
          <a:p>
            <a:pPr marL="285750" indent="-285750">
              <a:buFont typeface="Arial" panose="020B0604020202020204" pitchFamily="34" charset="0"/>
              <a:buChar char="•"/>
            </a:pPr>
            <a:r>
              <a:rPr lang="fr-FR" dirty="0"/>
              <a:t>Le flux développé dans cette bobine B est égal et opposé au flux développé par la spire S. </a:t>
            </a:r>
          </a:p>
          <a:p>
            <a:pPr marL="285750" indent="-285750">
              <a:buFont typeface="Arial" panose="020B0604020202020204" pitchFamily="34" charset="0"/>
              <a:buChar char="•"/>
            </a:pPr>
            <a:r>
              <a:rPr lang="fr-FR" dirty="0"/>
              <a:t>Ces flux s'annulent, laissant les contacts Ex et EQUI fermés. </a:t>
            </a:r>
          </a:p>
          <a:p>
            <a:pPr marL="285750" indent="-285750">
              <a:buFont typeface="Arial" panose="020B0604020202020204" pitchFamily="34" charset="0"/>
              <a:buChar char="•"/>
            </a:pPr>
            <a:r>
              <a:rPr lang="fr-FR" dirty="0"/>
              <a:t>Si un court-circuit accidentel se produit sur le feeder, avant la spire S, le flux de S ne contrarie plus le flux de B et les contacts s'ouvrent.</a:t>
            </a:r>
          </a:p>
          <a:p>
            <a:pPr marL="285750" indent="-285750">
              <a:buFont typeface="Arial" panose="020B0604020202020204" pitchFamily="34" charset="0"/>
              <a:buChar char="•"/>
            </a:pPr>
            <a:r>
              <a:rPr lang="fr-FR" dirty="0"/>
              <a:t>La génératrice est désexcitée, la ligne d'équilibrage ouverte et les contacts sont verrouillés mécaniquement. </a:t>
            </a:r>
          </a:p>
          <a:p>
            <a:pPr marL="285750" indent="-285750">
              <a:buFont typeface="Arial" panose="020B0604020202020204" pitchFamily="34" charset="0"/>
              <a:buChar char="•"/>
            </a:pPr>
            <a:r>
              <a:rPr lang="fr-FR" dirty="0"/>
              <a:t>Une alarme visuelle signale l'anomalie à l'équipage.</a:t>
            </a:r>
          </a:p>
          <a:p>
            <a:pPr marL="285750" indent="-285750">
              <a:buFont typeface="Arial" panose="020B0604020202020204" pitchFamily="34" charset="0"/>
              <a:buChar char="•"/>
            </a:pPr>
            <a:r>
              <a:rPr lang="fr-FR" dirty="0"/>
              <a:t>Le circuit ne peut pas se réarmer automatiquement et une seule tentative de réarmement manuel est autorisée.</a:t>
            </a:r>
          </a:p>
          <a:p>
            <a:pPr marL="285750" indent="-285750">
              <a:buFont typeface="Arial" panose="020B0604020202020204" pitchFamily="34" charset="0"/>
              <a:buChar char="•"/>
            </a:pPr>
            <a:r>
              <a:rPr lang="fr-FR" dirty="0"/>
              <a:t>Le principe étudié ici implique que, pour protéger le feeder sur la longueur maximale, il faut que la détection par la spire S se fasse au plus près de la bus.</a:t>
            </a:r>
          </a:p>
        </p:txBody>
      </p:sp>
      <p:sp>
        <p:nvSpPr>
          <p:cNvPr id="8" name="Rectangle 7"/>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protections</a:t>
            </a:r>
          </a:p>
        </p:txBody>
      </p:sp>
      <p:sp>
        <p:nvSpPr>
          <p:cNvPr id="9" name="Rectangle 8"/>
          <p:cNvSpPr/>
          <p:nvPr/>
        </p:nvSpPr>
        <p:spPr>
          <a:xfrm>
            <a:off x="3625639" y="489465"/>
            <a:ext cx="4331122" cy="369332"/>
          </a:xfrm>
          <a:prstGeom prst="rect">
            <a:avLst/>
          </a:prstGeom>
        </p:spPr>
        <p:txBody>
          <a:bodyPr wrap="none">
            <a:spAutoFit/>
          </a:bodyPr>
          <a:lstStyle/>
          <a:p>
            <a:r>
              <a:rPr lang="fr-FR" dirty="0"/>
              <a:t>Organes de protection: Génération continue</a:t>
            </a:r>
          </a:p>
        </p:txBody>
      </p:sp>
    </p:spTree>
    <p:extLst>
      <p:ext uri="{BB962C8B-B14F-4D97-AF65-F5344CB8AC3E}">
        <p14:creationId xmlns:p14="http://schemas.microsoft.com/office/powerpoint/2010/main" val="2630393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30530" y="1535391"/>
            <a:ext cx="7115299" cy="424731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pour qu'un courant électrique circule dans une résistance, il faut lui fournir une « force d'entraînement » (FEM) </a:t>
            </a:r>
          </a:p>
          <a:p>
            <a:pPr marL="285750" indent="-285750">
              <a:buFont typeface="Arial" panose="020B0604020202020204" pitchFamily="34" charset="0"/>
              <a:buChar char="•"/>
            </a:pPr>
            <a:r>
              <a:rPr lang="fr-FR" dirty="0"/>
              <a:t>Il se crée une chute de tension U</a:t>
            </a:r>
          </a:p>
          <a:p>
            <a:pPr marL="285750" indent="-285750">
              <a:buFont typeface="Arial" panose="020B0604020202020204" pitchFamily="34" charset="0"/>
              <a:buChar char="•"/>
            </a:pPr>
            <a:r>
              <a:rPr lang="fr-FR" dirty="0"/>
              <a:t>Elle est d'autant plus élevée que le courant qui traverse la résistance est élevé et que la valeur de la résistance est grande.</a:t>
            </a:r>
          </a:p>
          <a:p>
            <a:endParaRPr lang="fr-FR" dirty="0"/>
          </a:p>
          <a:p>
            <a:pPr marL="285750" indent="-285750">
              <a:buFont typeface="Arial" panose="020B0604020202020204" pitchFamily="34" charset="0"/>
              <a:buChar char="•"/>
            </a:pPr>
            <a:r>
              <a:rPr lang="fr-FR" dirty="0"/>
              <a:t>Ce qui s'écrit: 		</a:t>
            </a:r>
            <a:r>
              <a:rPr lang="fr-FR" b="1" dirty="0"/>
              <a:t>U = RI</a:t>
            </a:r>
          </a:p>
          <a:p>
            <a:endParaRPr lang="fr-FR" b="1" dirty="0"/>
          </a:p>
          <a:p>
            <a:r>
              <a:rPr lang="fr-FR" dirty="0"/>
              <a:t> Cette loi fondamentale de l'électricité est appelée loi d'Ohm.</a:t>
            </a:r>
          </a:p>
          <a:p>
            <a:endParaRPr lang="fr-FR" dirty="0"/>
          </a:p>
          <a:p>
            <a:pPr marL="285750" indent="-285750">
              <a:buFont typeface="Arial" panose="020B0604020202020204" pitchFamily="34" charset="0"/>
              <a:buChar char="•"/>
            </a:pPr>
            <a:r>
              <a:rPr lang="fr-FR" dirty="0"/>
              <a:t>Si on applique une différence de potentiel U aux bornes d'une résistance R connue on pourra calculer I</a:t>
            </a:r>
          </a:p>
          <a:p>
            <a:pPr marL="285750" indent="-285750">
              <a:buFont typeface="Arial" panose="020B0604020202020204" pitchFamily="34" charset="0"/>
              <a:buChar char="•"/>
            </a:pPr>
            <a:r>
              <a:rPr lang="fr-FR" dirty="0"/>
              <a:t>De même, sachant qu'une résistance R inconnue à laquelle est appliquée une différence de potentiel U est parcourue par un courant I, nous pourrons calculer R :</a:t>
            </a:r>
          </a:p>
        </p:txBody>
      </p:sp>
      <p:sp>
        <p:nvSpPr>
          <p:cNvPr id="6" name="Rectangle 5"/>
          <p:cNvSpPr/>
          <p:nvPr/>
        </p:nvSpPr>
        <p:spPr>
          <a:xfrm>
            <a:off x="5525168" y="553838"/>
            <a:ext cx="1141659" cy="369332"/>
          </a:xfrm>
          <a:prstGeom prst="rect">
            <a:avLst/>
          </a:prstGeom>
        </p:spPr>
        <p:txBody>
          <a:bodyPr wrap="none">
            <a:spAutoFit/>
          </a:bodyPr>
          <a:lstStyle/>
          <a:p>
            <a:r>
              <a:rPr lang="fr-FR" dirty="0"/>
              <a:t>Loi d'Ohm</a:t>
            </a:r>
          </a:p>
        </p:txBody>
      </p:sp>
      <p:sp>
        <p:nvSpPr>
          <p:cNvPr id="7" name="Rectangle 6"/>
          <p:cNvSpPr/>
          <p:nvPr/>
        </p:nvSpPr>
        <p:spPr>
          <a:xfrm>
            <a:off x="5063344" y="126439"/>
            <a:ext cx="206530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b="1" dirty="0">
                <a:latin typeface="Calibri Light" panose="020F0302020204030204" pitchFamily="34" charset="0"/>
                <a:ea typeface="Times New Roman" panose="02020603050405020304" pitchFamily="18" charset="0"/>
                <a:cs typeface="Times New Roman" panose="02020603050405020304" pitchFamily="18" charset="0"/>
              </a:rPr>
              <a:t>COURANT CONTINU </a:t>
            </a:r>
            <a:endParaRPr lang="fr-FR" b="1" dirty="0"/>
          </a:p>
        </p:txBody>
      </p:sp>
      <p:pic>
        <p:nvPicPr>
          <p:cNvPr id="9" name="Image 8"/>
          <p:cNvPicPr>
            <a:picLocks noChangeAspect="1"/>
          </p:cNvPicPr>
          <p:nvPr/>
        </p:nvPicPr>
        <p:blipFill>
          <a:blip r:embed="rId2"/>
          <a:stretch>
            <a:fillRect/>
          </a:stretch>
        </p:blipFill>
        <p:spPr>
          <a:xfrm>
            <a:off x="7774235" y="2339005"/>
            <a:ext cx="4023035" cy="2553629"/>
          </a:xfrm>
          <a:prstGeom prst="rect">
            <a:avLst/>
          </a:prstGeom>
        </p:spPr>
      </p:pic>
    </p:spTree>
    <p:extLst>
      <p:ext uri="{BB962C8B-B14F-4D97-AF65-F5344CB8AC3E}">
        <p14:creationId xmlns:p14="http://schemas.microsoft.com/office/powerpoint/2010/main" val="139997692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5815" y="1195471"/>
            <a:ext cx="11838214"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Surcharge génératrice</a:t>
            </a:r>
          </a:p>
          <a:p>
            <a:r>
              <a:rPr lang="fr-FR" dirty="0"/>
              <a:t>Il existe également une protection surcharge de la génératrice, qui signale à l'équipage que la génératrice débite au-delà de son intensité nominale. </a:t>
            </a:r>
          </a:p>
          <a:p>
            <a:r>
              <a:rPr lang="fr-FR" dirty="0"/>
              <a:t>Cette protection est basée sur la mesure permanente de l'intensité débitée à travers la spire S chargée d'activer l'alarme.</a:t>
            </a:r>
          </a:p>
        </p:txBody>
      </p:sp>
      <p:sp>
        <p:nvSpPr>
          <p:cNvPr id="5" name="Rectangle 4"/>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protections</a:t>
            </a:r>
          </a:p>
        </p:txBody>
      </p:sp>
      <p:sp>
        <p:nvSpPr>
          <p:cNvPr id="6" name="Rectangle 5"/>
          <p:cNvSpPr/>
          <p:nvPr/>
        </p:nvSpPr>
        <p:spPr>
          <a:xfrm>
            <a:off x="3625639" y="489465"/>
            <a:ext cx="4331122" cy="369332"/>
          </a:xfrm>
          <a:prstGeom prst="rect">
            <a:avLst/>
          </a:prstGeom>
        </p:spPr>
        <p:txBody>
          <a:bodyPr wrap="none">
            <a:spAutoFit/>
          </a:bodyPr>
          <a:lstStyle/>
          <a:p>
            <a:r>
              <a:rPr lang="fr-FR" dirty="0"/>
              <a:t>Organes de protection: Génération continue</a:t>
            </a:r>
          </a:p>
        </p:txBody>
      </p:sp>
    </p:spTree>
    <p:extLst>
      <p:ext uri="{BB962C8B-B14F-4D97-AF65-F5344CB8AC3E}">
        <p14:creationId xmlns:p14="http://schemas.microsoft.com/office/powerpoint/2010/main" val="81644312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fr-FR"/>
          </a:p>
        </p:txBody>
      </p:sp>
      <p:sp>
        <p:nvSpPr>
          <p:cNvPr id="4" name="Rectangle 3"/>
          <p:cNvSpPr/>
          <p:nvPr/>
        </p:nvSpPr>
        <p:spPr>
          <a:xfrm>
            <a:off x="337457" y="1246868"/>
            <a:ext cx="11517085" cy="424731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Surchauffe génératrice</a:t>
            </a:r>
          </a:p>
          <a:p>
            <a:pPr marL="285750" indent="-285750">
              <a:buFont typeface="Arial" panose="020B0604020202020204" pitchFamily="34" charset="0"/>
              <a:buChar char="•"/>
            </a:pPr>
            <a:r>
              <a:rPr lang="fr-FR" dirty="0"/>
              <a:t>La surchauffe peut avoir pour causes :</a:t>
            </a:r>
          </a:p>
          <a:p>
            <a:pPr marL="742950" lvl="1" indent="-285750">
              <a:buFont typeface="Courier New" panose="02070309020205020404" pitchFamily="49" charset="0"/>
              <a:buChar char="o"/>
            </a:pPr>
            <a:r>
              <a:rPr lang="fr-FR" dirty="0"/>
              <a:t>un débit permanent trop important (surcharge) ;</a:t>
            </a:r>
          </a:p>
          <a:p>
            <a:pPr marL="742950" lvl="1" indent="-285750">
              <a:buFont typeface="Courier New" panose="02070309020205020404" pitchFamily="49" charset="0"/>
              <a:buChar char="o"/>
            </a:pPr>
            <a:r>
              <a:rPr lang="fr-FR" dirty="0"/>
              <a:t>un défaut de ventilation ;</a:t>
            </a:r>
          </a:p>
          <a:p>
            <a:pPr marL="742950" lvl="1" indent="-285750">
              <a:buFont typeface="Courier New" panose="02070309020205020404" pitchFamily="49" charset="0"/>
              <a:buChar char="o"/>
            </a:pPr>
            <a:r>
              <a:rPr lang="fr-FR" dirty="0"/>
              <a:t>un problème mécanique (frottements) ;</a:t>
            </a:r>
          </a:p>
          <a:p>
            <a:pPr marL="742950" lvl="1" indent="-285750">
              <a:buFont typeface="Courier New" panose="02070309020205020404" pitchFamily="49" charset="0"/>
              <a:buChar char="o"/>
            </a:pPr>
            <a:r>
              <a:rPr lang="fr-FR" dirty="0"/>
              <a:t>une mauvaise régulation ;</a:t>
            </a:r>
          </a:p>
          <a:p>
            <a:pPr marL="742950" lvl="1" indent="-285750">
              <a:buFont typeface="Courier New" panose="02070309020205020404" pitchFamily="49" charset="0"/>
              <a:buChar char="o"/>
            </a:pPr>
            <a:r>
              <a:rPr lang="fr-FR" dirty="0"/>
              <a:t>un problème de conjonction-disjonction.</a:t>
            </a:r>
          </a:p>
          <a:p>
            <a:pPr marL="285750" indent="-285750">
              <a:buFont typeface="Arial" panose="020B0604020202020204" pitchFamily="34" charset="0"/>
              <a:buChar char="•"/>
            </a:pPr>
            <a:r>
              <a:rPr lang="fr-FR" dirty="0"/>
              <a:t>La surcharge détectée sera traitée en coupant l'alimentation de servitudes non nécessaires au vol.</a:t>
            </a:r>
          </a:p>
          <a:p>
            <a:pPr marL="285750" indent="-285750">
              <a:buFont typeface="Arial" panose="020B0604020202020204" pitchFamily="34" charset="0"/>
              <a:buChar char="•"/>
            </a:pPr>
            <a:r>
              <a:rPr lang="fr-FR" dirty="0"/>
              <a:t>La mauvaise régulation devrait se traiter automatiquement en désexcitant la génératrice.</a:t>
            </a:r>
          </a:p>
          <a:p>
            <a:pPr marL="285750" indent="-285750">
              <a:buFont typeface="Arial" panose="020B0604020202020204" pitchFamily="34" charset="0"/>
              <a:buChar char="•"/>
            </a:pPr>
            <a:r>
              <a:rPr lang="fr-FR" dirty="0"/>
              <a:t>Le défaut de ventilation pourra être traité en coupant le maximum de servitudes non essentielles au vol.</a:t>
            </a:r>
          </a:p>
          <a:p>
            <a:pPr marL="285750" indent="-285750">
              <a:buFont typeface="Arial" panose="020B0604020202020204" pitchFamily="34" charset="0"/>
              <a:buChar char="•"/>
            </a:pPr>
            <a:r>
              <a:rPr lang="fr-FR" dirty="0"/>
              <a:t>Le problème de frottements ne pourra être traité que par réparation au sol: la génératrice est en prise sur l'arbre moteur (via un ensemble réducteur) sans possibilité d'interrompre son entraînement</a:t>
            </a:r>
          </a:p>
          <a:p>
            <a:r>
              <a:rPr lang="fr-FR" dirty="0"/>
              <a:t>contrairement à la génération alternative où l'on peut en général déconnecter l'entraînement de l'alternateur.</a:t>
            </a:r>
          </a:p>
          <a:p>
            <a:pPr marL="285750" indent="-285750">
              <a:buFont typeface="Arial" panose="020B0604020202020204" pitchFamily="34" charset="0"/>
              <a:buChar char="•"/>
            </a:pPr>
            <a:r>
              <a:rPr lang="fr-FR" dirty="0"/>
              <a:t>La génératrice étant refroidie par de l'air dynamique, la détection de surchauffe se fait par un bilame placé directement sur le corps de la génératrice. </a:t>
            </a:r>
          </a:p>
        </p:txBody>
      </p:sp>
      <p:sp>
        <p:nvSpPr>
          <p:cNvPr id="5" name="Rectangle 4"/>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protections</a:t>
            </a:r>
          </a:p>
        </p:txBody>
      </p:sp>
      <p:sp>
        <p:nvSpPr>
          <p:cNvPr id="6" name="Rectangle 5"/>
          <p:cNvSpPr/>
          <p:nvPr/>
        </p:nvSpPr>
        <p:spPr>
          <a:xfrm>
            <a:off x="3625639" y="489465"/>
            <a:ext cx="4331122" cy="369332"/>
          </a:xfrm>
          <a:prstGeom prst="rect">
            <a:avLst/>
          </a:prstGeom>
        </p:spPr>
        <p:txBody>
          <a:bodyPr wrap="none">
            <a:spAutoFit/>
          </a:bodyPr>
          <a:lstStyle/>
          <a:p>
            <a:r>
              <a:rPr lang="fr-FR" dirty="0"/>
              <a:t>Organes de protection: Génération continue</a:t>
            </a:r>
          </a:p>
        </p:txBody>
      </p:sp>
    </p:spTree>
    <p:extLst>
      <p:ext uri="{BB962C8B-B14F-4D97-AF65-F5344CB8AC3E}">
        <p14:creationId xmlns:p14="http://schemas.microsoft.com/office/powerpoint/2010/main" val="173989966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fr-FR"/>
          </a:p>
        </p:txBody>
      </p:sp>
      <p:sp>
        <p:nvSpPr>
          <p:cNvPr id="4" name="Rectangle 3"/>
          <p:cNvSpPr/>
          <p:nvPr/>
        </p:nvSpPr>
        <p:spPr>
          <a:xfrm>
            <a:off x="337457" y="1246868"/>
            <a:ext cx="11517085" cy="452431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Surchauffe génératrice</a:t>
            </a:r>
          </a:p>
          <a:p>
            <a:r>
              <a:rPr lang="fr-FR" dirty="0"/>
              <a:t>La surcharge (détectée par l'alarme précédente ou en regardant l'ampèremètre) sera traitée en coupant l'alimentation de servitudes non nécessaires au vol.</a:t>
            </a:r>
          </a:p>
          <a:p>
            <a:r>
              <a:rPr lang="fr-FR" dirty="0"/>
              <a:t>La mauvaise régulation (protection ou vue au voltmètre) devrait se traiter automatiquement en désexcitant la génératrice via les protections développées ci-avant.</a:t>
            </a:r>
          </a:p>
          <a:p>
            <a:r>
              <a:rPr lang="fr-FR" dirty="0"/>
              <a:t>Le défaut de ventilation pourra (peut-être) être traité en coupant le maximum de servitudes non essentielles au vol (moins de travail, moins de chaleur à dissiper).</a:t>
            </a:r>
          </a:p>
          <a:p>
            <a:r>
              <a:rPr lang="fr-FR" dirty="0"/>
              <a:t>Le problème de frottements ne pourra être traité que par réparation au sol car, contrairement à la génération alternative où l'on peut en général déconnecter l'entraînement de l'alternateur, la génératrice est en prise sur l'arbre moteur (via un ensemble réducteur) sans possibilité d'interrompre son entraînement.</a:t>
            </a:r>
          </a:p>
          <a:p>
            <a:r>
              <a:rPr lang="fr-FR" dirty="0"/>
              <a:t>Autant d'analyses qui vous font percevoir que le métier de pilote ne se résume pas à maintenir une trajectoire. Après application des check-lists, qui sont des mesures conservatoires, une bonne connaissance technique permettra un bon bilan, qui permettra de prendre la bonne décision.</a:t>
            </a:r>
          </a:p>
          <a:p>
            <a:r>
              <a:rPr lang="fr-FR" dirty="0"/>
              <a:t>La génératrice étant refroidie par de l'air dynamique, la détection de surchauffe se fait par un bilame placé directement sur le corps de la génératrice. De par le principe de détection, il faudra attendre un certain temps avant l'extinction de l'alarme, qui restera permanente si la surchauffe est liée à une très mauvaise ventilation ou à un frottement.</a:t>
            </a:r>
          </a:p>
        </p:txBody>
      </p:sp>
      <p:sp>
        <p:nvSpPr>
          <p:cNvPr id="5" name="Rectangle 4"/>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protections</a:t>
            </a:r>
          </a:p>
        </p:txBody>
      </p:sp>
      <p:sp>
        <p:nvSpPr>
          <p:cNvPr id="6" name="Rectangle 5"/>
          <p:cNvSpPr/>
          <p:nvPr/>
        </p:nvSpPr>
        <p:spPr>
          <a:xfrm>
            <a:off x="3625639" y="489465"/>
            <a:ext cx="4331122" cy="369332"/>
          </a:xfrm>
          <a:prstGeom prst="rect">
            <a:avLst/>
          </a:prstGeom>
        </p:spPr>
        <p:txBody>
          <a:bodyPr wrap="none">
            <a:spAutoFit/>
          </a:bodyPr>
          <a:lstStyle/>
          <a:p>
            <a:r>
              <a:rPr lang="fr-FR" dirty="0"/>
              <a:t>Organes de protection: Génération continue</a:t>
            </a:r>
          </a:p>
        </p:txBody>
      </p:sp>
    </p:spTree>
    <p:extLst>
      <p:ext uri="{BB962C8B-B14F-4D97-AF65-F5344CB8AC3E}">
        <p14:creationId xmlns:p14="http://schemas.microsoft.com/office/powerpoint/2010/main" val="377811455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96686" y="1572192"/>
            <a:ext cx="10624456" cy="378885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Certains défauts et les protections associées n'intéressent que les alternateurs couplés. </a:t>
            </a:r>
          </a:p>
          <a:p>
            <a:pPr marL="285750" indent="-285750" algn="just">
              <a:lnSpc>
                <a:spcPct val="150000"/>
              </a:lnSpc>
              <a:buFont typeface="Arial" panose="020B0604020202020204" pitchFamily="34" charset="0"/>
              <a:buChar char="•"/>
            </a:pPr>
            <a:r>
              <a:rPr lang="fr-FR" dirty="0"/>
              <a:t>Nous étudierons donc d'abord ceux relatifs à une génération à alternateurs indépendants, puis ceux qui viennent en addition lorsque la génération repose sur des alternateurs couplés.</a:t>
            </a:r>
          </a:p>
          <a:p>
            <a:pPr marL="285750" indent="-285750" algn="just">
              <a:lnSpc>
                <a:spcPct val="150000"/>
              </a:lnSpc>
              <a:buFont typeface="Arial" panose="020B0604020202020204" pitchFamily="34" charset="0"/>
              <a:buChar char="•"/>
            </a:pPr>
            <a:r>
              <a:rPr lang="fr-FR" dirty="0"/>
              <a:t>Certains types d'aéronefs ne possèdent pas forcément la totalité des protections étudiées, mais nous brosserons un descriptif général.</a:t>
            </a:r>
          </a:p>
          <a:p>
            <a:pPr marL="285750" indent="-285750" algn="just">
              <a:lnSpc>
                <a:spcPct val="150000"/>
              </a:lnSpc>
              <a:buFont typeface="Arial" panose="020B0604020202020204" pitchFamily="34" charset="0"/>
              <a:buChar char="•"/>
            </a:pPr>
            <a:r>
              <a:rPr lang="fr-FR" dirty="0"/>
              <a:t>La détection des défauts est, </a:t>
            </a:r>
          </a:p>
          <a:p>
            <a:pPr marL="285750" indent="-285750" algn="just">
              <a:lnSpc>
                <a:spcPct val="150000"/>
              </a:lnSpc>
              <a:buFont typeface="Arial" panose="020B0604020202020204" pitchFamily="34" charset="0"/>
              <a:buChar char="•"/>
            </a:pPr>
            <a:r>
              <a:rPr lang="fr-FR" dirty="0"/>
              <a:t>sur certains avions anciens (tels le B747-200), encore assurée par des modules indépendants.</a:t>
            </a:r>
          </a:p>
          <a:p>
            <a:pPr marL="285750" indent="-285750" algn="just">
              <a:lnSpc>
                <a:spcPct val="150000"/>
              </a:lnSpc>
              <a:buFont typeface="Arial" panose="020B0604020202020204" pitchFamily="34" charset="0"/>
              <a:buChar char="•"/>
            </a:pPr>
            <a:r>
              <a:rPr lang="fr-FR" dirty="0"/>
              <a:t>Mais, sur les avions modernes (King 200), elle se fait grâce au </a:t>
            </a:r>
            <a:r>
              <a:rPr lang="fr-FR" dirty="0" err="1"/>
              <a:t>Generator</a:t>
            </a:r>
            <a:r>
              <a:rPr lang="fr-FR" dirty="0"/>
              <a:t> Control Unit (GCU), qui regroupe toutes les fonctions (régulation et protections).</a:t>
            </a:r>
          </a:p>
        </p:txBody>
      </p:sp>
      <p:sp>
        <p:nvSpPr>
          <p:cNvPr id="5" name="Rectangle 4"/>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protections</a:t>
            </a:r>
          </a:p>
        </p:txBody>
      </p:sp>
      <p:sp>
        <p:nvSpPr>
          <p:cNvPr id="6" name="Rectangle 5"/>
          <p:cNvSpPr/>
          <p:nvPr/>
        </p:nvSpPr>
        <p:spPr>
          <a:xfrm>
            <a:off x="3625639" y="489465"/>
            <a:ext cx="4515852" cy="369332"/>
          </a:xfrm>
          <a:prstGeom prst="rect">
            <a:avLst/>
          </a:prstGeom>
        </p:spPr>
        <p:txBody>
          <a:bodyPr wrap="none">
            <a:spAutoFit/>
          </a:bodyPr>
          <a:lstStyle/>
          <a:p>
            <a:r>
              <a:rPr lang="fr-FR" dirty="0"/>
              <a:t>Organes de protection: Génération alternative</a:t>
            </a:r>
          </a:p>
        </p:txBody>
      </p:sp>
    </p:spTree>
    <p:extLst>
      <p:ext uri="{BB962C8B-B14F-4D97-AF65-F5344CB8AC3E}">
        <p14:creationId xmlns:p14="http://schemas.microsoft.com/office/powerpoint/2010/main" val="106825950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6302828" y="959184"/>
            <a:ext cx="5697051" cy="3794640"/>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108856" y="959184"/>
            <a:ext cx="6096000" cy="5632311"/>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fr-FR" b="1" dirty="0"/>
              <a:t>Surtension</a:t>
            </a:r>
          </a:p>
          <a:p>
            <a:pPr algn="just"/>
            <a:r>
              <a:rPr lang="fr-FR" dirty="0"/>
              <a:t>Il est nécessaire de protéger les servitudes connectées au réseau. </a:t>
            </a:r>
          </a:p>
          <a:p>
            <a:pPr algn="just"/>
            <a:r>
              <a:rPr lang="fr-FR" dirty="0"/>
              <a:t>Les enroulements </a:t>
            </a:r>
            <a:r>
              <a:rPr lang="fr-FR" dirty="0" err="1"/>
              <a:t>statoriques</a:t>
            </a:r>
            <a:r>
              <a:rPr lang="fr-FR" dirty="0"/>
              <a:t> de l'alternateur principal peuvent être endommagés par une trop grande tension développée dans le stator. </a:t>
            </a:r>
          </a:p>
          <a:p>
            <a:pPr algn="just"/>
            <a:r>
              <a:rPr lang="fr-FR" dirty="0"/>
              <a:t>Un défaut de surtension est, en général, imputable à un défaut du régulateur de tension.</a:t>
            </a:r>
          </a:p>
          <a:p>
            <a:pPr algn="just"/>
            <a:r>
              <a:rPr lang="fr-FR" dirty="0"/>
              <a:t>Il est donc nécessaire de prévoir un module détecteur de surtension qui mettra en œuvre des protections si V = 124 à 132 V ou U = 230 V.</a:t>
            </a:r>
          </a:p>
          <a:p>
            <a:pPr algn="just"/>
            <a:r>
              <a:rPr lang="fr-FR" dirty="0"/>
              <a:t>La tension délivrée par l'alternateur est prélevée, puis abaissée par un transformateur pour attaquer un module transistorisé, qui compare la tension alternateur à une tension de référence (diode </a:t>
            </a:r>
            <a:r>
              <a:rPr lang="fr-FR" dirty="0" err="1"/>
              <a:t>zener</a:t>
            </a:r>
            <a:r>
              <a:rPr lang="fr-FR" dirty="0"/>
              <a:t>).</a:t>
            </a:r>
          </a:p>
          <a:p>
            <a:pPr algn="just"/>
            <a:r>
              <a:rPr lang="fr-FR" dirty="0"/>
              <a:t>Ce module, par un relais de commande, ouvre le relais d'excitation afin de supprimer la surtension, puis il ouvre le relais de ligne, afin que la bus ayant perdu son alimentation puisse la retrouver automatiquement par la bus de transfert (logique relais).</a:t>
            </a:r>
          </a:p>
        </p:txBody>
      </p:sp>
      <p:sp>
        <p:nvSpPr>
          <p:cNvPr id="6" name="Rectangle 5"/>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protections</a:t>
            </a:r>
          </a:p>
        </p:txBody>
      </p:sp>
      <p:sp>
        <p:nvSpPr>
          <p:cNvPr id="7" name="Rectangle 6"/>
          <p:cNvSpPr/>
          <p:nvPr/>
        </p:nvSpPr>
        <p:spPr>
          <a:xfrm>
            <a:off x="3625639" y="489465"/>
            <a:ext cx="4515852" cy="369332"/>
          </a:xfrm>
          <a:prstGeom prst="rect">
            <a:avLst/>
          </a:prstGeom>
        </p:spPr>
        <p:txBody>
          <a:bodyPr wrap="none">
            <a:spAutoFit/>
          </a:bodyPr>
          <a:lstStyle/>
          <a:p>
            <a:r>
              <a:rPr lang="fr-FR" dirty="0"/>
              <a:t>Organes de protection: Génération alternative</a:t>
            </a:r>
          </a:p>
        </p:txBody>
      </p:sp>
    </p:spTree>
    <p:extLst>
      <p:ext uri="{BB962C8B-B14F-4D97-AF65-F5344CB8AC3E}">
        <p14:creationId xmlns:p14="http://schemas.microsoft.com/office/powerpoint/2010/main" val="391608443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9225" y="2224597"/>
            <a:ext cx="10428679" cy="30008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b="1" dirty="0"/>
              <a:t>Sous-tension</a:t>
            </a:r>
          </a:p>
          <a:p>
            <a:pPr>
              <a:lnSpc>
                <a:spcPct val="150000"/>
              </a:lnSpc>
            </a:pPr>
            <a:r>
              <a:rPr lang="fr-FR" dirty="0"/>
              <a:t>Un défaut du régulateur de tension (par exemple, la coupure de l'enroulement d'excitation) entraînera cette fois une sous-tension alternateur. </a:t>
            </a:r>
          </a:p>
          <a:p>
            <a:pPr>
              <a:lnSpc>
                <a:spcPct val="150000"/>
              </a:lnSpc>
            </a:pPr>
            <a:r>
              <a:rPr lang="fr-FR" dirty="0"/>
              <a:t>Cette sous-tension provoquera le dysfonctionnement de certaines servitudes. </a:t>
            </a:r>
          </a:p>
          <a:p>
            <a:pPr>
              <a:lnSpc>
                <a:spcPct val="150000"/>
              </a:lnSpc>
            </a:pPr>
            <a:r>
              <a:rPr lang="fr-FR" dirty="0"/>
              <a:t>La détection est réglée pour agir si V &lt; 100 V environ ou si U &lt; 190 V (valeurs indicatives).</a:t>
            </a:r>
          </a:p>
          <a:p>
            <a:pPr>
              <a:lnSpc>
                <a:spcPct val="150000"/>
              </a:lnSpc>
            </a:pPr>
            <a:r>
              <a:rPr lang="fr-FR" dirty="0"/>
              <a:t>Le fonctionnement est identique à la surtension (comparateur-relais, etc.).</a:t>
            </a:r>
          </a:p>
          <a:p>
            <a:pPr>
              <a:lnSpc>
                <a:spcPct val="150000"/>
              </a:lnSpc>
            </a:pPr>
            <a:r>
              <a:rPr lang="fr-FR" dirty="0"/>
              <a:t>Une sous-tension provoque les mêmes effets : ouverture du relais d'excitation, puis du relais de ligne.</a:t>
            </a:r>
          </a:p>
        </p:txBody>
      </p:sp>
      <p:sp>
        <p:nvSpPr>
          <p:cNvPr id="5" name="Rectangle 4"/>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protections</a:t>
            </a:r>
          </a:p>
        </p:txBody>
      </p:sp>
      <p:sp>
        <p:nvSpPr>
          <p:cNvPr id="6" name="Rectangle 5"/>
          <p:cNvSpPr/>
          <p:nvPr/>
        </p:nvSpPr>
        <p:spPr>
          <a:xfrm>
            <a:off x="3625639" y="489465"/>
            <a:ext cx="4515852" cy="369332"/>
          </a:xfrm>
          <a:prstGeom prst="rect">
            <a:avLst/>
          </a:prstGeom>
        </p:spPr>
        <p:txBody>
          <a:bodyPr wrap="none">
            <a:spAutoFit/>
          </a:bodyPr>
          <a:lstStyle/>
          <a:p>
            <a:r>
              <a:rPr lang="fr-FR" dirty="0"/>
              <a:t>Organes de protection: Génération alternative</a:t>
            </a:r>
          </a:p>
        </p:txBody>
      </p:sp>
    </p:spTree>
    <p:extLst>
      <p:ext uri="{BB962C8B-B14F-4D97-AF65-F5344CB8AC3E}">
        <p14:creationId xmlns:p14="http://schemas.microsoft.com/office/powerpoint/2010/main" val="336575634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7043081" y="858797"/>
            <a:ext cx="4981262" cy="4174881"/>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255814" y="892203"/>
            <a:ext cx="6711043" cy="480131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Défaut feeder</a:t>
            </a:r>
          </a:p>
          <a:p>
            <a:pPr algn="just"/>
            <a:r>
              <a:rPr lang="fr-FR" dirty="0"/>
              <a:t>Le défaut feeder consiste en une mise à la masse accidentelle de la ligne d'alimentation reliant l'alternateur à la bus ou bien du bobinage </a:t>
            </a:r>
            <a:r>
              <a:rPr lang="fr-FR" dirty="0" err="1"/>
              <a:t>statorique</a:t>
            </a:r>
            <a:r>
              <a:rPr lang="fr-FR" dirty="0"/>
              <a:t> de l'alternateur. </a:t>
            </a:r>
          </a:p>
          <a:p>
            <a:pPr algn="just"/>
            <a:r>
              <a:rPr lang="fr-FR" dirty="0"/>
              <a:t>C'est un défaut grave qui, en regard de l'énergie libérée lors de l'incident, est une source d'incendie.</a:t>
            </a:r>
          </a:p>
          <a:p>
            <a:pPr algn="just"/>
            <a:r>
              <a:rPr lang="fr-FR" dirty="0"/>
              <a:t>La protection doit donc être instantanée. </a:t>
            </a:r>
          </a:p>
          <a:p>
            <a:pPr algn="just"/>
            <a:r>
              <a:rPr lang="fr-FR" dirty="0"/>
              <a:t>Elle entre en action pour un courant de fuite de l'ordre de 50 A. </a:t>
            </a:r>
          </a:p>
          <a:p>
            <a:pPr algn="just"/>
            <a:r>
              <a:rPr lang="fr-FR" dirty="0"/>
              <a:t>Cette protection est une protection différentielle.</a:t>
            </a:r>
          </a:p>
          <a:p>
            <a:pPr algn="just"/>
            <a:r>
              <a:rPr lang="fr-FR" dirty="0"/>
              <a:t>Le principe est de mesurer sur une phase le courant débité par l'alternateur vers la bus au moyen d'un transformateur d'intensité (TI 1) puis, au moyen d'un second TI (TI 2), le courant de retour de la même phase vers l'alternateur.</a:t>
            </a:r>
          </a:p>
          <a:p>
            <a:pPr algn="just"/>
            <a:r>
              <a:rPr lang="fr-FR" dirty="0"/>
              <a:t>Bien entendu, les trois phases sont protégées et on retrouve trois fois deux TI.</a:t>
            </a:r>
          </a:p>
          <a:p>
            <a:pPr algn="just"/>
            <a:r>
              <a:rPr lang="fr-FR" dirty="0"/>
              <a:t>Le TI 1 doit être branché au plus près de la bus de façon à protéger le feeder sur toute sa longueur.</a:t>
            </a:r>
          </a:p>
        </p:txBody>
      </p:sp>
      <p:sp>
        <p:nvSpPr>
          <p:cNvPr id="6" name="Rectangle 5"/>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protections</a:t>
            </a:r>
          </a:p>
        </p:txBody>
      </p:sp>
      <p:sp>
        <p:nvSpPr>
          <p:cNvPr id="7" name="Rectangle 6"/>
          <p:cNvSpPr/>
          <p:nvPr/>
        </p:nvSpPr>
        <p:spPr>
          <a:xfrm>
            <a:off x="3625639" y="489465"/>
            <a:ext cx="4515852" cy="369332"/>
          </a:xfrm>
          <a:prstGeom prst="rect">
            <a:avLst/>
          </a:prstGeom>
        </p:spPr>
        <p:txBody>
          <a:bodyPr wrap="none">
            <a:spAutoFit/>
          </a:bodyPr>
          <a:lstStyle/>
          <a:p>
            <a:r>
              <a:rPr lang="fr-FR" dirty="0"/>
              <a:t>Organes de protection: Génération alternative</a:t>
            </a:r>
          </a:p>
        </p:txBody>
      </p:sp>
      <p:sp>
        <p:nvSpPr>
          <p:cNvPr id="3" name="Rectangle 2"/>
          <p:cNvSpPr/>
          <p:nvPr/>
        </p:nvSpPr>
        <p:spPr>
          <a:xfrm>
            <a:off x="342876" y="4849760"/>
            <a:ext cx="12012410"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Les TI sont branchés de telle manière à ce que les FEM recueillies au secondaire, qui sont en temps normal de même valeur (courant aller = courant retour), se neutralisent.</a:t>
            </a:r>
          </a:p>
          <a:p>
            <a:pPr algn="just"/>
            <a:r>
              <a:rPr lang="fr-FR" dirty="0"/>
              <a:t>En cas de défaut (masse accidentelle sur la ligne générateur-bus), le courant de fuite ne traverse pas le TI 1, alors qu'il traverse le TI 2.</a:t>
            </a:r>
          </a:p>
          <a:p>
            <a:pPr algn="just"/>
            <a:r>
              <a:rPr lang="fr-FR" dirty="0"/>
              <a:t>Le détecteur différentiel actionne alors le relais qui provoque instantanément l'ouverture du relais d'excitation, puis du relais de ligne.</a:t>
            </a:r>
          </a:p>
        </p:txBody>
      </p:sp>
    </p:spTree>
    <p:extLst>
      <p:ext uri="{BB962C8B-B14F-4D97-AF65-F5344CB8AC3E}">
        <p14:creationId xmlns:p14="http://schemas.microsoft.com/office/powerpoint/2010/main" val="76915142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8284491" y="2086374"/>
            <a:ext cx="3591360" cy="2793600"/>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130627" y="948690"/>
            <a:ext cx="8010864" cy="535531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Surcharge alternateur</a:t>
            </a:r>
          </a:p>
          <a:p>
            <a:pPr marL="285750" indent="-285750">
              <a:buFont typeface="Arial" panose="020B0604020202020204" pitchFamily="34" charset="0"/>
              <a:buChar char="•"/>
            </a:pPr>
            <a:r>
              <a:rPr lang="fr-FR" dirty="0"/>
              <a:t>Le but de cette protection est de protéger l'alternateur si une charge trop importante est appliquée pendant trop longtemps à l'alternateur afin de limiter son courant. </a:t>
            </a:r>
          </a:p>
          <a:p>
            <a:pPr marL="285750" indent="-285750">
              <a:buFont typeface="Arial" panose="020B0604020202020204" pitchFamily="34" charset="0"/>
              <a:buChar char="•"/>
            </a:pPr>
            <a:r>
              <a:rPr lang="fr-FR" dirty="0"/>
              <a:t>Un courant trop important est source de surchauffe, et donc de destruction voire d'incendie.</a:t>
            </a:r>
          </a:p>
          <a:p>
            <a:pPr marL="285750" indent="-285750">
              <a:buFont typeface="Arial" panose="020B0604020202020204" pitchFamily="34" charset="0"/>
              <a:buChar char="•"/>
            </a:pPr>
            <a:r>
              <a:rPr lang="fr-FR" dirty="0"/>
              <a:t>Le détecteur de surcharge est actionné si l'intensité nominale de l'alternateur est dépassée de 15 % pendant une quinzaine de secondes (valeur indicative). Ce délai permet de supporter des surcharges momentanées sans conséquences.</a:t>
            </a:r>
          </a:p>
          <a:p>
            <a:pPr marL="285750" indent="-285750">
              <a:buFont typeface="Arial" panose="020B0604020202020204" pitchFamily="34" charset="0"/>
              <a:buChar char="•"/>
            </a:pPr>
            <a:r>
              <a:rPr lang="fr-FR" dirty="0"/>
              <a:t>Aucun des relais d'excitation ou de ligne n'est actionné, mais une alarme visuelle (voyant GEN LOAD, par exemple ; figure 9.261) est déclenchée.</a:t>
            </a:r>
          </a:p>
          <a:p>
            <a:pPr marL="285750" indent="-285750">
              <a:buFont typeface="Arial" panose="020B0604020202020204" pitchFamily="34" charset="0"/>
              <a:buChar char="•"/>
            </a:pPr>
            <a:r>
              <a:rPr lang="fr-FR" dirty="0"/>
              <a:t>Cette alarme invite à un délestage, qui s'effectuera manuellement ou automatiquement. </a:t>
            </a:r>
          </a:p>
          <a:p>
            <a:pPr marL="285750" indent="-285750">
              <a:buFont typeface="Arial" panose="020B0604020202020204" pitchFamily="34" charset="0"/>
              <a:buChar char="•"/>
            </a:pPr>
            <a:r>
              <a:rPr lang="fr-FR" dirty="0"/>
              <a:t>Le principe de la détection repose sur trois transformateurs d'intensité (un par phase), qui permettent de mesurer l'intensité en ligne.</a:t>
            </a:r>
          </a:p>
          <a:p>
            <a:pPr marL="285750" indent="-285750">
              <a:buFont typeface="Arial" panose="020B0604020202020204" pitchFamily="34" charset="0"/>
              <a:buChar char="•"/>
            </a:pPr>
            <a:r>
              <a:rPr lang="fr-FR" dirty="0"/>
              <a:t>Les TI créent une tension aux bornes de R ; </a:t>
            </a:r>
          </a:p>
          <a:p>
            <a:pPr marL="285750" indent="-285750">
              <a:buFont typeface="Arial" panose="020B0604020202020204" pitchFamily="34" charset="0"/>
              <a:buChar char="•"/>
            </a:pPr>
            <a:r>
              <a:rPr lang="fr-FR" dirty="0"/>
              <a:t>une fraction de la tension (selon la position du curseur de R) est recueillie et déclenche l'alarme, après temporisation lorsque le niveau de tension est suffisant.</a:t>
            </a:r>
          </a:p>
        </p:txBody>
      </p:sp>
      <p:sp>
        <p:nvSpPr>
          <p:cNvPr id="7" name="Rectangle 6"/>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protections</a:t>
            </a:r>
          </a:p>
        </p:txBody>
      </p:sp>
      <p:sp>
        <p:nvSpPr>
          <p:cNvPr id="8" name="Rectangle 7"/>
          <p:cNvSpPr/>
          <p:nvPr/>
        </p:nvSpPr>
        <p:spPr>
          <a:xfrm>
            <a:off x="3625639" y="489465"/>
            <a:ext cx="4515852" cy="369332"/>
          </a:xfrm>
          <a:prstGeom prst="rect">
            <a:avLst/>
          </a:prstGeom>
        </p:spPr>
        <p:txBody>
          <a:bodyPr wrap="none">
            <a:spAutoFit/>
          </a:bodyPr>
          <a:lstStyle/>
          <a:p>
            <a:r>
              <a:rPr lang="fr-FR" dirty="0"/>
              <a:t>Organes de protection: Génération alternative</a:t>
            </a:r>
          </a:p>
        </p:txBody>
      </p:sp>
    </p:spTree>
    <p:extLst>
      <p:ext uri="{BB962C8B-B14F-4D97-AF65-F5344CB8AC3E}">
        <p14:creationId xmlns:p14="http://schemas.microsoft.com/office/powerpoint/2010/main" val="2221451530"/>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0999" y="1341014"/>
            <a:ext cx="10929257" cy="295786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b="1" dirty="0"/>
              <a:t>Coupure de phase</a:t>
            </a:r>
          </a:p>
          <a:p>
            <a:pPr>
              <a:lnSpc>
                <a:spcPct val="150000"/>
              </a:lnSpc>
            </a:pPr>
            <a:r>
              <a:rPr lang="fr-FR" dirty="0"/>
              <a:t>Si une phase est coupée, les servitudes alimentées en triphasé ne fonctionnent plus correctement.</a:t>
            </a:r>
          </a:p>
          <a:p>
            <a:pPr>
              <a:lnSpc>
                <a:spcPct val="150000"/>
              </a:lnSpc>
            </a:pPr>
            <a:r>
              <a:rPr lang="fr-FR" dirty="0"/>
              <a:t>Le module coupure de phase provoque l'ouverture du relais d'excitation et de ligne.</a:t>
            </a:r>
          </a:p>
          <a:p>
            <a:pPr>
              <a:lnSpc>
                <a:spcPct val="150000"/>
              </a:lnSpc>
            </a:pPr>
            <a:r>
              <a:rPr lang="fr-FR" b="1" dirty="0"/>
              <a:t>Instabilité</a:t>
            </a:r>
          </a:p>
          <a:p>
            <a:pPr>
              <a:lnSpc>
                <a:spcPct val="150000"/>
              </a:lnSpc>
            </a:pPr>
            <a:r>
              <a:rPr lang="fr-FR" dirty="0"/>
              <a:t>La tension triphasée délivrée par l'alternateur présente les caractéristiques d'une onde modulée en amplitude. </a:t>
            </a:r>
          </a:p>
          <a:p>
            <a:pPr>
              <a:lnSpc>
                <a:spcPct val="150000"/>
              </a:lnSpc>
            </a:pPr>
            <a:r>
              <a:rPr lang="fr-FR" dirty="0"/>
              <a:t>La cause peut être une oscillation de l'arbre ou un régulateur de tension défectueux.</a:t>
            </a:r>
          </a:p>
          <a:p>
            <a:pPr>
              <a:lnSpc>
                <a:spcPct val="150000"/>
              </a:lnSpc>
            </a:pPr>
            <a:r>
              <a:rPr lang="fr-FR" dirty="0"/>
              <a:t>Au-delà d'un certain taux de modulation, la protection ouvre le relais d'excitation et le relais de ligne.</a:t>
            </a:r>
          </a:p>
        </p:txBody>
      </p:sp>
      <p:sp>
        <p:nvSpPr>
          <p:cNvPr id="5" name="Rectangle 4"/>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protections</a:t>
            </a:r>
          </a:p>
        </p:txBody>
      </p:sp>
      <p:sp>
        <p:nvSpPr>
          <p:cNvPr id="6" name="Rectangle 5"/>
          <p:cNvSpPr/>
          <p:nvPr/>
        </p:nvSpPr>
        <p:spPr>
          <a:xfrm>
            <a:off x="3625639" y="489465"/>
            <a:ext cx="4515852" cy="369332"/>
          </a:xfrm>
          <a:prstGeom prst="rect">
            <a:avLst/>
          </a:prstGeom>
        </p:spPr>
        <p:txBody>
          <a:bodyPr wrap="none">
            <a:spAutoFit/>
          </a:bodyPr>
          <a:lstStyle/>
          <a:p>
            <a:r>
              <a:rPr lang="fr-FR" dirty="0"/>
              <a:t>Organes de protection: Génération alternative</a:t>
            </a:r>
          </a:p>
        </p:txBody>
      </p:sp>
    </p:spTree>
    <p:extLst>
      <p:ext uri="{BB962C8B-B14F-4D97-AF65-F5344CB8AC3E}">
        <p14:creationId xmlns:p14="http://schemas.microsoft.com/office/powerpoint/2010/main" val="310687109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2186759" y="3053716"/>
            <a:ext cx="8480921" cy="3183797"/>
          </a:xfrm>
          <a:prstGeom prst="rect">
            <a:avLst/>
          </a:prstGeom>
        </p:spPr>
      </p:pic>
      <p:sp>
        <p:nvSpPr>
          <p:cNvPr id="4" name="Rectangle 3"/>
          <p:cNvSpPr/>
          <p:nvPr/>
        </p:nvSpPr>
        <p:spPr>
          <a:xfrm>
            <a:off x="2306503" y="1071544"/>
            <a:ext cx="7598229"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On retrouve, bien entendu, toutes les protections citées, mais aussi :</a:t>
            </a:r>
          </a:p>
          <a:p>
            <a:pPr marL="285750" indent="-285750">
              <a:buFont typeface="Arial" panose="020B0604020202020204" pitchFamily="34" charset="0"/>
              <a:buChar char="•"/>
            </a:pPr>
            <a:r>
              <a:rPr lang="fr-FR" dirty="0"/>
              <a:t>ordre de phase ;</a:t>
            </a:r>
          </a:p>
          <a:p>
            <a:pPr marL="285750" indent="-285750">
              <a:buFont typeface="Arial" panose="020B0604020202020204" pitchFamily="34" charset="0"/>
              <a:buChar char="•"/>
            </a:pPr>
            <a:r>
              <a:rPr lang="fr-FR" dirty="0"/>
              <a:t>le déséquilibre de phase ;</a:t>
            </a:r>
          </a:p>
          <a:p>
            <a:pPr marL="285750" indent="-285750">
              <a:buFont typeface="Arial" panose="020B0604020202020204" pitchFamily="34" charset="0"/>
              <a:buChar char="•"/>
            </a:pPr>
            <a:r>
              <a:rPr lang="fr-FR" dirty="0"/>
              <a:t>la surexcitation alternateur ;</a:t>
            </a:r>
          </a:p>
          <a:p>
            <a:pPr marL="285750" indent="-285750">
              <a:buFont typeface="Arial" panose="020B0604020202020204" pitchFamily="34" charset="0"/>
              <a:buChar char="•"/>
            </a:pPr>
            <a:r>
              <a:rPr lang="fr-FR" dirty="0"/>
              <a:t>la sous-excitation alternateur ; </a:t>
            </a:r>
          </a:p>
          <a:p>
            <a:pPr marL="285750" indent="-285750">
              <a:buFont typeface="Arial" panose="020B0604020202020204" pitchFamily="34" charset="0"/>
              <a:buChar char="•"/>
            </a:pPr>
            <a:r>
              <a:rPr lang="fr-FR" dirty="0"/>
              <a:t>le plafond d'excitation.</a:t>
            </a:r>
          </a:p>
        </p:txBody>
      </p:sp>
      <p:sp>
        <p:nvSpPr>
          <p:cNvPr id="6" name="Rectangle 5"/>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protections</a:t>
            </a:r>
          </a:p>
        </p:txBody>
      </p:sp>
      <p:sp>
        <p:nvSpPr>
          <p:cNvPr id="7" name="Rectangle 6"/>
          <p:cNvSpPr/>
          <p:nvPr/>
        </p:nvSpPr>
        <p:spPr>
          <a:xfrm>
            <a:off x="3146667" y="567483"/>
            <a:ext cx="5582106" cy="369332"/>
          </a:xfrm>
          <a:prstGeom prst="rect">
            <a:avLst/>
          </a:prstGeom>
        </p:spPr>
        <p:txBody>
          <a:bodyPr wrap="none">
            <a:spAutoFit/>
          </a:bodyPr>
          <a:lstStyle/>
          <a:p>
            <a:r>
              <a:rPr lang="fr-FR" dirty="0"/>
              <a:t>Organes de protection: Génération à alternateurs couplés</a:t>
            </a:r>
          </a:p>
        </p:txBody>
      </p:sp>
    </p:spTree>
    <p:extLst>
      <p:ext uri="{BB962C8B-B14F-4D97-AF65-F5344CB8AC3E}">
        <p14:creationId xmlns:p14="http://schemas.microsoft.com/office/powerpoint/2010/main" val="19075081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p:cNvSpPr/>
              <p:nvPr/>
            </p:nvSpPr>
            <p:spPr>
              <a:xfrm>
                <a:off x="624444" y="1958899"/>
                <a:ext cx="10308771" cy="440453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le volt est la DDP (U) qui existe entre deux points d'un circuit lorsqu'un coulomb libère entre ces deux points une énergie de 1 joule ;</a:t>
                </a:r>
              </a:p>
              <a:p>
                <a:r>
                  <a:rPr lang="fr-FR" dirty="0"/>
                  <a:t>l'intensité d'un courant est le nombre de coulomb circulant par unité de temps</a:t>
                </a:r>
              </a:p>
              <a:p>
                <a:r>
                  <a:rPr lang="fr-FR" dirty="0"/>
                  <a:t> (</a:t>
                </a:r>
                <a:r>
                  <a:rPr lang="fr-FR" b="1" dirty="0"/>
                  <a:t>I= Q/t</a:t>
                </a:r>
                <a:r>
                  <a:rPr lang="fr-FR" dirty="0"/>
                  <a:t>).</a:t>
                </a:r>
              </a:p>
              <a:p>
                <a:r>
                  <a:rPr lang="fr-FR" dirty="0"/>
                  <a:t>Q coulombs libèrent (fournissent un travail), entre deux points soumis à une différence de potentiel de U volts, une énergie de W joules :</a:t>
                </a:r>
              </a:p>
              <a:p>
                <a:pPr/>
                <a14:m>
                  <m:oMathPara xmlns:m="http://schemas.openxmlformats.org/officeDocument/2006/math">
                    <m:oMathParaPr>
                      <m:jc m:val="centerGroup"/>
                    </m:oMathParaPr>
                    <m:oMath xmlns:m="http://schemas.openxmlformats.org/officeDocument/2006/math">
                      <m:r>
                        <a:rPr lang="fr-FR" i="1" dirty="0" smtClean="0">
                          <a:latin typeface="Cambria Math" panose="02040503050406030204" pitchFamily="18" charset="0"/>
                        </a:rPr>
                        <m:t>𝑊</m:t>
                      </m:r>
                      <m:r>
                        <a:rPr lang="fr-FR" i="1" dirty="0" smtClean="0">
                          <a:latin typeface="Cambria Math" panose="02040503050406030204" pitchFamily="18" charset="0"/>
                        </a:rPr>
                        <m:t>= </m:t>
                      </m:r>
                      <m:r>
                        <a:rPr lang="fr-FR" i="1" dirty="0" err="1">
                          <a:latin typeface="Cambria Math" panose="02040503050406030204" pitchFamily="18" charset="0"/>
                        </a:rPr>
                        <m:t>𝑈</m:t>
                      </m:r>
                      <m:r>
                        <a:rPr lang="fr-FR" i="1" dirty="0" smtClean="0">
                          <a:latin typeface="Cambria Math" panose="02040503050406030204" pitchFamily="18" charset="0"/>
                          <a:ea typeface="Cambria Math" panose="02040503050406030204" pitchFamily="18" charset="0"/>
                        </a:rPr>
                        <m:t>×</m:t>
                      </m:r>
                      <m:r>
                        <a:rPr lang="fr-FR" i="1" dirty="0" err="1">
                          <a:latin typeface="Cambria Math" panose="02040503050406030204" pitchFamily="18" charset="0"/>
                        </a:rPr>
                        <m:t>𝑙</m:t>
                      </m:r>
                      <m:r>
                        <a:rPr lang="fr-FR" i="1" dirty="0" smtClean="0">
                          <a:latin typeface="Cambria Math" panose="02040503050406030204" pitchFamily="18" charset="0"/>
                          <a:ea typeface="Cambria Math" panose="02040503050406030204" pitchFamily="18" charset="0"/>
                        </a:rPr>
                        <m:t>×</m:t>
                      </m:r>
                      <m:r>
                        <a:rPr lang="fr-FR" i="1" dirty="0" err="1">
                          <a:latin typeface="Cambria Math" panose="02040503050406030204" pitchFamily="18" charset="0"/>
                        </a:rPr>
                        <m:t>𝑡</m:t>
                      </m:r>
                    </m:oMath>
                  </m:oMathPara>
                </a14:m>
                <a:endParaRPr lang="fr-FR" dirty="0"/>
              </a:p>
              <a:p>
                <a:r>
                  <a:rPr lang="fr-FR" dirty="0"/>
                  <a:t>La puissance étant la vitesse à laquelle s'effectue un travail W, nous pouvons écrire :	</a:t>
                </a:r>
                <a14:m>
                  <m:oMath xmlns:m="http://schemas.openxmlformats.org/officeDocument/2006/math">
                    <m:r>
                      <a:rPr lang="fr-FR" i="1" dirty="0" smtClean="0">
                        <a:latin typeface="Cambria Math" panose="02040503050406030204" pitchFamily="18" charset="0"/>
                      </a:rPr>
                      <m:t>𝑃</m:t>
                    </m:r>
                    <m:r>
                      <a:rPr lang="fr-FR" i="1" dirty="0" smtClean="0">
                        <a:latin typeface="Cambria Math" panose="02040503050406030204" pitchFamily="18" charset="0"/>
                      </a:rPr>
                      <m:t> =</m:t>
                    </m:r>
                    <m:r>
                      <a:rPr lang="fr-FR" i="1" dirty="0" smtClean="0">
                        <a:latin typeface="Cambria Math" panose="02040503050406030204" pitchFamily="18" charset="0"/>
                      </a:rPr>
                      <m:t>𝑊</m:t>
                    </m:r>
                    <m:r>
                      <a:rPr lang="fr-FR" i="1" dirty="0" smtClean="0">
                        <a:latin typeface="Cambria Math" panose="02040503050406030204" pitchFamily="18" charset="0"/>
                      </a:rPr>
                      <m:t>/</m:t>
                    </m:r>
                    <m:r>
                      <a:rPr lang="fr-FR" i="1" dirty="0" smtClean="0">
                        <a:latin typeface="Cambria Math" panose="02040503050406030204" pitchFamily="18" charset="0"/>
                      </a:rPr>
                      <m:t>𝑡</m:t>
                    </m:r>
                  </m:oMath>
                </a14:m>
                <a:endParaRPr lang="fr-FR" dirty="0"/>
              </a:p>
              <a:p>
                <a:r>
                  <a:rPr lang="fr-FR" dirty="0"/>
                  <a:t>Et					</a:t>
                </a:r>
                <a14:m>
                  <m:oMath xmlns:m="http://schemas.openxmlformats.org/officeDocument/2006/math">
                    <m:r>
                      <a:rPr lang="fr-FR" i="1" dirty="0" smtClean="0">
                        <a:latin typeface="Cambria Math" panose="02040503050406030204" pitchFamily="18" charset="0"/>
                      </a:rPr>
                      <m:t>𝑃</m:t>
                    </m:r>
                    <m:r>
                      <a:rPr lang="fr-FR" i="1" dirty="0" smtClean="0">
                        <a:latin typeface="Cambria Math" panose="02040503050406030204" pitchFamily="18" charset="0"/>
                      </a:rPr>
                      <m:t> =</m:t>
                    </m:r>
                    <m:r>
                      <a:rPr lang="fr-FR" i="1" dirty="0" smtClean="0">
                        <a:latin typeface="Cambria Math" panose="02040503050406030204" pitchFamily="18" charset="0"/>
                      </a:rPr>
                      <m:t>𝑈</m:t>
                    </m:r>
                    <m:r>
                      <a:rPr lang="fr-FR" i="1" dirty="0" smtClean="0">
                        <a:latin typeface="Cambria Math" panose="02040503050406030204" pitchFamily="18" charset="0"/>
                        <a:ea typeface="Cambria Math" panose="02040503050406030204" pitchFamily="18" charset="0"/>
                      </a:rPr>
                      <m:t>×</m:t>
                    </m:r>
                    <m:r>
                      <a:rPr lang="fr-FR" i="1" dirty="0" smtClean="0">
                        <a:latin typeface="Cambria Math" panose="02040503050406030204" pitchFamily="18" charset="0"/>
                      </a:rPr>
                      <m:t>𝐼</m:t>
                    </m:r>
                  </m:oMath>
                </a14:m>
                <a:endParaRPr lang="fr-FR" dirty="0"/>
              </a:p>
              <a:p>
                <a:endParaRPr lang="fr-FR" b="1" dirty="0">
                  <a:solidFill>
                    <a:srgbClr val="000000"/>
                  </a:solidFill>
                  <a:ea typeface="DejaVu Sans" panose="020B0603030804020204" pitchFamily="34" charset="0"/>
                  <a:cs typeface="DejaVu Sans" panose="020B0603030804020204" pitchFamily="34" charset="0"/>
                </a:endParaRPr>
              </a:p>
              <a:p>
                <a:r>
                  <a:rPr lang="fr-FR" b="1" dirty="0">
                    <a:solidFill>
                      <a:srgbClr val="000000"/>
                    </a:solidFill>
                    <a:ea typeface="DejaVu Sans" panose="020B0603030804020204" pitchFamily="34" charset="0"/>
                    <a:cs typeface="DejaVu Sans" panose="020B0603030804020204" pitchFamily="34" charset="0"/>
                  </a:rPr>
                  <a:t>RENDEMENT</a:t>
                </a:r>
                <a:endParaRPr lang="fr-FR" b="1" dirty="0"/>
              </a:p>
              <a:p>
                <a:r>
                  <a:rPr lang="fr-FR" dirty="0"/>
                  <a:t>W se conserve en quantité, mais toute transformation d’W s’accompagne de pertes diverses:</a:t>
                </a:r>
              </a:p>
              <a:p>
                <a:r>
                  <a:rPr lang="fr-FR" dirty="0"/>
                  <a:t>W fournie = W utile + Pertes</a:t>
                </a:r>
              </a:p>
              <a:p>
                <a:endParaRPr lang="fr-FR" dirty="0"/>
              </a:p>
              <a:p>
                <a:pPr algn="ctr"/>
                <a:r>
                  <a:rPr lang="fr-FR" dirty="0"/>
                  <a:t>Rendement=</a:t>
                </a:r>
                <a14:m>
                  <m:oMath xmlns:m="http://schemas.openxmlformats.org/officeDocument/2006/math">
                    <m:r>
                      <a:rPr lang="fr-FR" i="1">
                        <a:latin typeface="Cambria Math" panose="02040503050406030204" pitchFamily="18" charset="0"/>
                        <a:ea typeface="Cambria Math" panose="02040503050406030204" pitchFamily="18" charset="0"/>
                      </a:rPr>
                      <m:t>𝜂</m:t>
                    </m:r>
                    <m:r>
                      <a:rPr lang="de-DE" i="1">
                        <a:latin typeface="Cambria Math" panose="02040503050406030204" pitchFamily="18" charset="0"/>
                        <a:ea typeface="Cambria Math" panose="02040503050406030204" pitchFamily="18" charset="0"/>
                      </a:rPr>
                      <m:t>=</m:t>
                    </m:r>
                    <m:f>
                      <m:fPr>
                        <m:ctrlPr>
                          <a:rPr lang="de-DE" i="1">
                            <a:latin typeface="Cambria Math" panose="02040503050406030204" pitchFamily="18" charset="0"/>
                            <a:ea typeface="Cambria Math" panose="02040503050406030204" pitchFamily="18" charset="0"/>
                          </a:rPr>
                        </m:ctrlPr>
                      </m:fPr>
                      <m:num>
                        <m:r>
                          <a:rPr lang="de-DE" i="1">
                            <a:latin typeface="Cambria Math" panose="02040503050406030204" pitchFamily="18" charset="0"/>
                            <a:ea typeface="Cambria Math" panose="02040503050406030204" pitchFamily="18" charset="0"/>
                          </a:rPr>
                          <m:t>𝑊</m:t>
                        </m:r>
                        <m:r>
                          <a:rPr lang="de-DE" i="1">
                            <a:latin typeface="Cambria Math" panose="02040503050406030204" pitchFamily="18" charset="0"/>
                            <a:ea typeface="Cambria Math" panose="02040503050406030204" pitchFamily="18" charset="0"/>
                          </a:rPr>
                          <m:t> </m:t>
                        </m:r>
                        <m:r>
                          <a:rPr lang="de-DE" i="1">
                            <a:latin typeface="Cambria Math" panose="02040503050406030204" pitchFamily="18" charset="0"/>
                            <a:ea typeface="Cambria Math" panose="02040503050406030204" pitchFamily="18" charset="0"/>
                          </a:rPr>
                          <m:t>𝑢𝑡𝑖𝑙𝑒</m:t>
                        </m:r>
                      </m:num>
                      <m:den>
                        <m:r>
                          <a:rPr lang="de-DE" i="1">
                            <a:latin typeface="Cambria Math" panose="02040503050406030204" pitchFamily="18" charset="0"/>
                            <a:ea typeface="Cambria Math" panose="02040503050406030204" pitchFamily="18" charset="0"/>
                          </a:rPr>
                          <m:t>𝑊</m:t>
                        </m:r>
                        <m:r>
                          <a:rPr lang="de-DE" i="1">
                            <a:latin typeface="Cambria Math" panose="02040503050406030204" pitchFamily="18" charset="0"/>
                            <a:ea typeface="Cambria Math" panose="02040503050406030204" pitchFamily="18" charset="0"/>
                          </a:rPr>
                          <m:t> </m:t>
                        </m:r>
                        <m:r>
                          <a:rPr lang="fr-FR" i="1">
                            <a:latin typeface="Cambria Math" panose="02040503050406030204" pitchFamily="18" charset="0"/>
                            <a:ea typeface="Cambria Math" panose="02040503050406030204" pitchFamily="18" charset="0"/>
                          </a:rPr>
                          <m:t>𝑓𝑜𝑢𝑟𝑛𝑖𝑒</m:t>
                        </m:r>
                      </m:den>
                    </m:f>
                  </m:oMath>
                </a14:m>
                <a:endParaRPr lang="fr-FR" dirty="0"/>
              </a:p>
            </p:txBody>
          </p:sp>
        </mc:Choice>
        <mc:Fallback xmlns="">
          <p:sp>
            <p:nvSpPr>
              <p:cNvPr id="5" name="Rectangle 4"/>
              <p:cNvSpPr>
                <a:spLocks noRot="1" noChangeAspect="1" noMove="1" noResize="1" noEditPoints="1" noAdjustHandles="1" noChangeArrowheads="1" noChangeShapeType="1" noTextEdit="1"/>
              </p:cNvSpPr>
              <p:nvPr/>
            </p:nvSpPr>
            <p:spPr>
              <a:xfrm>
                <a:off x="624444" y="1958899"/>
                <a:ext cx="10308771" cy="4404539"/>
              </a:xfrm>
              <a:prstGeom prst="rect">
                <a:avLst/>
              </a:prstGeom>
              <a:blipFill>
                <a:blip r:embed="rId2"/>
                <a:stretch>
                  <a:fillRect l="-413" t="-552"/>
                </a:stretch>
              </a:blipFill>
            </p:spPr>
            <p:txBody>
              <a:bodyPr/>
              <a:lstStyle/>
              <a:p>
                <a:r>
                  <a:rPr lang="fr-FR">
                    <a:noFill/>
                  </a:rPr>
                  <a:t> </a:t>
                </a:r>
              </a:p>
            </p:txBody>
          </p:sp>
        </mc:Fallback>
      </mc:AlternateContent>
      <p:sp>
        <p:nvSpPr>
          <p:cNvPr id="6" name="Rectangle 5"/>
          <p:cNvSpPr/>
          <p:nvPr/>
        </p:nvSpPr>
        <p:spPr>
          <a:xfrm>
            <a:off x="5063344" y="126439"/>
            <a:ext cx="206530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b="1" dirty="0">
                <a:latin typeface="Calibri Light" panose="020F0302020204030204" pitchFamily="34" charset="0"/>
                <a:ea typeface="Times New Roman" panose="02020603050405020304" pitchFamily="18" charset="0"/>
                <a:cs typeface="Times New Roman" panose="02020603050405020304" pitchFamily="18" charset="0"/>
              </a:rPr>
              <a:t>COURANT CONTINU </a:t>
            </a:r>
            <a:endParaRPr lang="fr-FR" b="1" dirty="0"/>
          </a:p>
        </p:txBody>
      </p:sp>
    </p:spTree>
    <p:extLst>
      <p:ext uri="{BB962C8B-B14F-4D97-AF65-F5344CB8AC3E}">
        <p14:creationId xmlns:p14="http://schemas.microsoft.com/office/powerpoint/2010/main" val="327904095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7043081" y="1767163"/>
            <a:ext cx="5108400" cy="3662720"/>
          </a:xfrm>
          <a:prstGeom prst="rect">
            <a:avLst/>
          </a:prstGeom>
        </p:spPr>
      </p:pic>
      <p:sp>
        <p:nvSpPr>
          <p:cNvPr id="4" name="Rectangle 3"/>
          <p:cNvSpPr/>
          <p:nvPr/>
        </p:nvSpPr>
        <p:spPr>
          <a:xfrm>
            <a:off x="353786" y="1277031"/>
            <a:ext cx="6525986" cy="50783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Détection ordre de phase</a:t>
            </a:r>
          </a:p>
          <a:p>
            <a:r>
              <a:rPr lang="fr-FR" dirty="0"/>
              <a:t>La détection est basée sur un circuit à thyristor. On rappelle simplement (cours semi-conducteurs) qu'un thyristor est une sorte de diode commandée par une électrode appelée gâchette et qu'il conduit à partir du moment où la gâchette est positive, alors que l'anode </a:t>
            </a:r>
            <a:r>
              <a:rPr lang="fr-FR" dirty="0" err="1"/>
              <a:t>esl</a:t>
            </a:r>
            <a:r>
              <a:rPr lang="fr-FR" dirty="0"/>
              <a:t> positive par rapport à sa cathode.</a:t>
            </a:r>
          </a:p>
          <a:p>
            <a:r>
              <a:rPr lang="fr-FR" dirty="0"/>
              <a:t>Il reste alors conducteur jusqu'au moment où l'anode n'est plus positive.</a:t>
            </a:r>
          </a:p>
          <a:p>
            <a:r>
              <a:rPr lang="fr-FR" dirty="0"/>
              <a:t>Si l'ordre de phase est correct, les conditions sont remplies suffisamment longtemps pour laisser le temps au condensateur de se charger à une </a:t>
            </a:r>
            <a:r>
              <a:rPr lang="fr-FR" dirty="0" err="1"/>
              <a:t>Uc</a:t>
            </a:r>
            <a:r>
              <a:rPr lang="fr-FR" dirty="0"/>
              <a:t> suffisante pour ne pas déclencher la protection (</a:t>
            </a:r>
            <a:r>
              <a:rPr lang="fr-FR" dirty="0" err="1"/>
              <a:t>Uc</a:t>
            </a:r>
            <a:r>
              <a:rPr lang="fr-FR" dirty="0"/>
              <a:t> maintient bloqué un relais électronique).</a:t>
            </a:r>
          </a:p>
          <a:p>
            <a:r>
              <a:rPr lang="fr-FR" dirty="0"/>
              <a:t>Dans le cas d'une inversion (B et C par exemple), </a:t>
            </a:r>
            <a:r>
              <a:rPr lang="fr-FR" dirty="0" err="1"/>
              <a:t>Uc</a:t>
            </a:r>
            <a:r>
              <a:rPr lang="fr-FR" dirty="0"/>
              <a:t> n'aura jamais le temps de prendre sa valeur et la protection jouera interdisant la fermeture du relais de ligne.</a:t>
            </a:r>
          </a:p>
          <a:p>
            <a:r>
              <a:rPr lang="fr-FR" dirty="0"/>
              <a:t>Deux phases dans le bon ordre impliquent que la troisième l'est aussi.</a:t>
            </a:r>
          </a:p>
          <a:p>
            <a:endParaRPr lang="fr-FR" dirty="0"/>
          </a:p>
        </p:txBody>
      </p:sp>
      <p:sp>
        <p:nvSpPr>
          <p:cNvPr id="6" name="Rectangle 5"/>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protections</a:t>
            </a:r>
          </a:p>
        </p:txBody>
      </p:sp>
      <p:sp>
        <p:nvSpPr>
          <p:cNvPr id="7" name="Rectangle 6"/>
          <p:cNvSpPr/>
          <p:nvPr/>
        </p:nvSpPr>
        <p:spPr>
          <a:xfrm>
            <a:off x="3146667" y="567483"/>
            <a:ext cx="5582106" cy="369332"/>
          </a:xfrm>
          <a:prstGeom prst="rect">
            <a:avLst/>
          </a:prstGeom>
        </p:spPr>
        <p:txBody>
          <a:bodyPr wrap="none">
            <a:spAutoFit/>
          </a:bodyPr>
          <a:lstStyle/>
          <a:p>
            <a:r>
              <a:rPr lang="fr-FR" dirty="0"/>
              <a:t>Organes de protection: Génération à alternateurs couplés</a:t>
            </a:r>
          </a:p>
        </p:txBody>
      </p:sp>
    </p:spTree>
    <p:extLst>
      <p:ext uri="{BB962C8B-B14F-4D97-AF65-F5344CB8AC3E}">
        <p14:creationId xmlns:p14="http://schemas.microsoft.com/office/powerpoint/2010/main" val="303770972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7043081" y="1538563"/>
            <a:ext cx="5108400" cy="3662720"/>
          </a:xfrm>
          <a:prstGeom prst="rect">
            <a:avLst/>
          </a:prstGeom>
        </p:spPr>
      </p:pic>
      <p:sp>
        <p:nvSpPr>
          <p:cNvPr id="4" name="Rectangle 3"/>
          <p:cNvSpPr/>
          <p:nvPr/>
        </p:nvSpPr>
        <p:spPr>
          <a:xfrm>
            <a:off x="353785" y="1277031"/>
            <a:ext cx="11593285" cy="50783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Détection ordre de phase</a:t>
            </a:r>
          </a:p>
          <a:p>
            <a:r>
              <a:rPr lang="fr-FR" dirty="0"/>
              <a:t>La détection est basée sur un circuit à thyristor. On rappelle simplement (cours semi-conducteurs) qu'un thyristor est une sorte de diode commandée par une électrode appelée gâchette et qu'il conduit à partir du moment où la gâchette est positive, alors que l'anode </a:t>
            </a:r>
            <a:r>
              <a:rPr lang="fr-FR" dirty="0" err="1"/>
              <a:t>esl</a:t>
            </a:r>
            <a:r>
              <a:rPr lang="fr-FR" dirty="0"/>
              <a:t> positive par rapport à sa cathode.</a:t>
            </a:r>
          </a:p>
          <a:p>
            <a:r>
              <a:rPr lang="fr-FR" dirty="0"/>
              <a:t>Il reste alors conducteur jusqu'au moment où l'anode n'est plus positive.</a:t>
            </a:r>
          </a:p>
          <a:p>
            <a:r>
              <a:rPr lang="fr-FR" dirty="0"/>
              <a:t>Si l'ordre de phase est correct, les conditions sont remplies suffisamment longtemps pour laisser le temps au condensateur de se charger à une </a:t>
            </a:r>
            <a:r>
              <a:rPr lang="fr-FR" dirty="0" err="1"/>
              <a:t>Uc</a:t>
            </a:r>
            <a:r>
              <a:rPr lang="fr-FR" dirty="0"/>
              <a:t> suffisante pour ne pas déclencher la protection (</a:t>
            </a:r>
            <a:r>
              <a:rPr lang="fr-FR" dirty="0" err="1"/>
              <a:t>Uc</a:t>
            </a:r>
            <a:r>
              <a:rPr lang="fr-FR" dirty="0"/>
              <a:t> maintient bloqué un relais électronique).</a:t>
            </a:r>
          </a:p>
          <a:p>
            <a:r>
              <a:rPr lang="fr-FR" dirty="0"/>
              <a:t>Dans le cas d'une inversion (B et C par exemple), </a:t>
            </a:r>
            <a:r>
              <a:rPr lang="fr-FR" dirty="0" err="1"/>
              <a:t>Uc</a:t>
            </a:r>
            <a:r>
              <a:rPr lang="fr-FR" dirty="0"/>
              <a:t> n'aura jamais le temps de prendre sa valeur et la protection jouera interdisant la fermeture du relais de ligne.</a:t>
            </a:r>
          </a:p>
          <a:p>
            <a:r>
              <a:rPr lang="fr-FR" dirty="0"/>
              <a:t>Deux phases dans le bon ordre impliquent que la troisième l'est aussi.</a:t>
            </a:r>
          </a:p>
          <a:p>
            <a:r>
              <a:rPr lang="fr-FR" dirty="0"/>
              <a:t>O Déséquilibre de phase</a:t>
            </a:r>
          </a:p>
          <a:p>
            <a:r>
              <a:rPr lang="fr-FR" dirty="0"/>
              <a:t>Le but est de protéger l'installation en cas de une ou deux masses accidentelles sur la bus de couplage.</a:t>
            </a:r>
          </a:p>
          <a:p>
            <a:r>
              <a:rPr lang="fr-FR" dirty="0"/>
              <a:t>Une masse provoque un fort courant, et donc une chute de tension (U = E - </a:t>
            </a:r>
            <a:r>
              <a:rPr lang="fr-FR" dirty="0" err="1"/>
              <a:t>zi</a:t>
            </a:r>
            <a:r>
              <a:rPr lang="fr-FR" dirty="0"/>
              <a:t>).</a:t>
            </a:r>
          </a:p>
          <a:p>
            <a:r>
              <a:rPr lang="fr-FR" dirty="0"/>
              <a:t>S'il y a un défaut sur les trois phases, la protection est inopérante.</a:t>
            </a:r>
          </a:p>
          <a:p>
            <a:r>
              <a:rPr lang="fr-FR" dirty="0"/>
              <a:t>On mesure le taux de modulation du signal triphasé.</a:t>
            </a:r>
          </a:p>
          <a:p>
            <a:r>
              <a:rPr lang="fr-FR" dirty="0"/>
              <a:t>La protection ouvre les relais de couplage ; les alternateurs sont alors indépendants. Les boucles d'équilibrage des charges actives et réactives sont inopérantes.</a:t>
            </a:r>
          </a:p>
          <a:p>
            <a:endParaRPr lang="fr-FR" dirty="0"/>
          </a:p>
        </p:txBody>
      </p:sp>
      <p:sp>
        <p:nvSpPr>
          <p:cNvPr id="6" name="Rectangle 5"/>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protections</a:t>
            </a:r>
          </a:p>
        </p:txBody>
      </p:sp>
      <p:sp>
        <p:nvSpPr>
          <p:cNvPr id="7" name="Rectangle 6"/>
          <p:cNvSpPr/>
          <p:nvPr/>
        </p:nvSpPr>
        <p:spPr>
          <a:xfrm>
            <a:off x="3146667" y="522123"/>
            <a:ext cx="5582106" cy="369332"/>
          </a:xfrm>
          <a:prstGeom prst="rect">
            <a:avLst/>
          </a:prstGeom>
        </p:spPr>
        <p:txBody>
          <a:bodyPr wrap="none">
            <a:spAutoFit/>
          </a:bodyPr>
          <a:lstStyle/>
          <a:p>
            <a:r>
              <a:rPr lang="fr-FR" dirty="0"/>
              <a:t>Organes de protection: Génération à alternateurs couplés</a:t>
            </a:r>
          </a:p>
        </p:txBody>
      </p:sp>
    </p:spTree>
    <p:extLst>
      <p:ext uri="{BB962C8B-B14F-4D97-AF65-F5344CB8AC3E}">
        <p14:creationId xmlns:p14="http://schemas.microsoft.com/office/powerpoint/2010/main" val="197452140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7598229" y="1260786"/>
            <a:ext cx="4343399" cy="5353677"/>
          </a:xfrm>
          <a:prstGeom prst="rect">
            <a:avLst/>
          </a:prstGeom>
        </p:spPr>
      </p:pic>
      <p:sp>
        <p:nvSpPr>
          <p:cNvPr id="4" name="Rectangle 3"/>
          <p:cNvSpPr/>
          <p:nvPr/>
        </p:nvSpPr>
        <p:spPr>
          <a:xfrm>
            <a:off x="315685" y="1797247"/>
            <a:ext cx="6574995" cy="369331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Surexcitation</a:t>
            </a:r>
          </a:p>
          <a:p>
            <a:r>
              <a:rPr lang="fr-FR" dirty="0"/>
              <a:t>Lorsque plusieurs alternateurs sont couplés, une surexcitation de l'un entraîne une augmentation de FEM E sur cet alternateur (figure 9.264, page 128).</a:t>
            </a:r>
          </a:p>
          <a:p>
            <a:r>
              <a:rPr lang="fr-FR" dirty="0"/>
              <a:t>Son courant débité augmente, sa puissance réactive augmente, mais la tension du réseau (U) reste constante puisqu'ils sont en parallèle.</a:t>
            </a:r>
          </a:p>
          <a:p>
            <a:r>
              <a:rPr lang="fr-FR" dirty="0"/>
              <a:t>Le circuit de protection est analogue à la boucle d'équilibrage des charges réactives. Il ouvre le relais de couplage de l'alternateur en défaut.</a:t>
            </a:r>
          </a:p>
          <a:p>
            <a:r>
              <a:rPr lang="fr-FR" dirty="0"/>
              <a:t>L'alternateur travaille alors en isolé, et comme généralement le défaut persiste (défaut interne au régulateur de tension), la surexcitation se traduit alors par une surtension qui provoque l'ouverture du relais d'excitation, puis du relais de ligne.</a:t>
            </a:r>
          </a:p>
        </p:txBody>
      </p:sp>
      <p:sp>
        <p:nvSpPr>
          <p:cNvPr id="7" name="Rectangle 6"/>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protections</a:t>
            </a:r>
          </a:p>
        </p:txBody>
      </p:sp>
      <p:sp>
        <p:nvSpPr>
          <p:cNvPr id="8" name="Rectangle 7"/>
          <p:cNvSpPr/>
          <p:nvPr/>
        </p:nvSpPr>
        <p:spPr>
          <a:xfrm>
            <a:off x="3146667" y="522123"/>
            <a:ext cx="5582106" cy="369332"/>
          </a:xfrm>
          <a:prstGeom prst="rect">
            <a:avLst/>
          </a:prstGeom>
        </p:spPr>
        <p:txBody>
          <a:bodyPr wrap="none">
            <a:spAutoFit/>
          </a:bodyPr>
          <a:lstStyle/>
          <a:p>
            <a:r>
              <a:rPr lang="fr-FR" dirty="0"/>
              <a:t>Organes de protection: Génération à alternateurs couplés</a:t>
            </a:r>
          </a:p>
        </p:txBody>
      </p:sp>
    </p:spTree>
    <p:extLst>
      <p:ext uri="{BB962C8B-B14F-4D97-AF65-F5344CB8AC3E}">
        <p14:creationId xmlns:p14="http://schemas.microsoft.com/office/powerpoint/2010/main" val="292119079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fr-FR"/>
          </a:p>
        </p:txBody>
      </p:sp>
      <p:sp>
        <p:nvSpPr>
          <p:cNvPr id="4" name="Rectangle 3"/>
          <p:cNvSpPr/>
          <p:nvPr/>
        </p:nvSpPr>
        <p:spPr>
          <a:xfrm>
            <a:off x="696687" y="1412035"/>
            <a:ext cx="10657114" cy="258532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Sous-excitation</a:t>
            </a:r>
          </a:p>
          <a:p>
            <a:pPr algn="just"/>
            <a:r>
              <a:rPr lang="fr-FR" dirty="0"/>
              <a:t>On utilise la même boucle de détection que pour la surexcitation. Un défaut ouvre le relais de couplage puis, si l'alternateur est en sous-tension, il y a ouverture du relais d'excitation, puis du relais de ligne.</a:t>
            </a:r>
          </a:p>
          <a:p>
            <a:pPr algn="just"/>
            <a:r>
              <a:rPr lang="fr-FR" dirty="0"/>
              <a:t>Attention : ceci est la séquence d'une surexcitation (sous-excitation) mais, comme sur certains avions plus automatisés, le relais de couplage se referme automatiquement après l'ouverture du relais d'excitation et du relais de ligne afin de ne pas perdre la bus, vous pouvez trouver des questions qui ne vous proposerons qu'une ouverture des relais d'excitation et de ligne en cas de surexcitation.</a:t>
            </a:r>
          </a:p>
          <a:p>
            <a:pPr algn="just"/>
            <a:r>
              <a:rPr lang="fr-FR" dirty="0"/>
              <a:t>Mais sur un B747-200 par exemple, vous devrez le refermer manuellement lors de l'application d'une check-list, donc pendant ce temps vous avez trois relais ouverts et une bus perdue.</a:t>
            </a:r>
          </a:p>
        </p:txBody>
      </p:sp>
      <p:sp>
        <p:nvSpPr>
          <p:cNvPr id="5" name="Rectangle 4"/>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protections</a:t>
            </a:r>
          </a:p>
        </p:txBody>
      </p:sp>
      <p:sp>
        <p:nvSpPr>
          <p:cNvPr id="6" name="Rectangle 5"/>
          <p:cNvSpPr/>
          <p:nvPr/>
        </p:nvSpPr>
        <p:spPr>
          <a:xfrm>
            <a:off x="3146667" y="522123"/>
            <a:ext cx="5582106" cy="369332"/>
          </a:xfrm>
          <a:prstGeom prst="rect">
            <a:avLst/>
          </a:prstGeom>
        </p:spPr>
        <p:txBody>
          <a:bodyPr wrap="none">
            <a:spAutoFit/>
          </a:bodyPr>
          <a:lstStyle/>
          <a:p>
            <a:r>
              <a:rPr lang="fr-FR" dirty="0"/>
              <a:t>Organes de protection: Génération à alternateurs couplés</a:t>
            </a:r>
          </a:p>
        </p:txBody>
      </p:sp>
    </p:spTree>
    <p:extLst>
      <p:ext uri="{BB962C8B-B14F-4D97-AF65-F5344CB8AC3E}">
        <p14:creationId xmlns:p14="http://schemas.microsoft.com/office/powerpoint/2010/main" val="277501824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8511857" y="2542268"/>
            <a:ext cx="3560400" cy="1994320"/>
          </a:xfrm>
          <a:prstGeom prst="rect">
            <a:avLst/>
          </a:prstGeom>
        </p:spPr>
      </p:pic>
      <p:sp>
        <p:nvSpPr>
          <p:cNvPr id="4" name="Rectangle 3"/>
          <p:cNvSpPr/>
          <p:nvPr/>
        </p:nvSpPr>
        <p:spPr>
          <a:xfrm>
            <a:off x="141078" y="1048453"/>
            <a:ext cx="8186493" cy="563231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Plafond d'excitation</a:t>
            </a:r>
          </a:p>
          <a:p>
            <a:r>
              <a:rPr lang="fr-FR" dirty="0"/>
              <a:t>Dans le cas où la protection de surexcitation n'a pas fonctionné, le système de détection du plafond d'excitation protégera le système. Ce système mesure directement la tension d'excitation de l'alternateur principal.</a:t>
            </a:r>
          </a:p>
          <a:p>
            <a:r>
              <a:rPr lang="fr-FR" dirty="0"/>
              <a:t>O Quelques autres protections</a:t>
            </a:r>
          </a:p>
          <a:p>
            <a:r>
              <a:rPr lang="fr-FR" dirty="0"/>
              <a:t>•Sur ou sous-vitesse CSD</a:t>
            </a:r>
          </a:p>
          <a:p>
            <a:r>
              <a:rPr lang="fr-FR" dirty="0"/>
              <a:t>Sur les avions anciens, un contact centrifuge assure cette protection. Une sur ou sous-vitesse entraîne une sur ou sous-fréquence du signal délivré. Cette sur ou sous-fréquence est maintenant détectée de manière électronique par le CGU.</a:t>
            </a:r>
          </a:p>
          <a:p>
            <a:r>
              <a:rPr lang="fr-FR" dirty="0"/>
              <a:t>Une sur ou sous-fréquence ouvre le relais de ligne.</a:t>
            </a:r>
          </a:p>
          <a:p>
            <a:r>
              <a:rPr lang="fr-FR" dirty="0"/>
              <a:t>•</a:t>
            </a:r>
            <a:r>
              <a:rPr lang="fr-FR" dirty="0" err="1"/>
              <a:t>Décrabotage</a:t>
            </a:r>
            <a:r>
              <a:rPr lang="fr-FR" dirty="0"/>
              <a:t> CSD</a:t>
            </a:r>
          </a:p>
          <a:p>
            <a:r>
              <a:rPr lang="fr-FR" dirty="0"/>
              <a:t>Jamais automatique.</a:t>
            </a:r>
          </a:p>
          <a:p>
            <a:r>
              <a:rPr lang="fr-FR" dirty="0"/>
              <a:t>Un </a:t>
            </a:r>
            <a:r>
              <a:rPr lang="fr-FR" dirty="0" err="1"/>
              <a:t>décrabotage</a:t>
            </a:r>
            <a:r>
              <a:rPr lang="fr-FR" dirty="0"/>
              <a:t> entraîne une ouverture du relais de ligne.</a:t>
            </a:r>
          </a:p>
          <a:p>
            <a:r>
              <a:rPr lang="fr-FR" dirty="0"/>
              <a:t>•Coupe-feu</a:t>
            </a:r>
          </a:p>
          <a:p>
            <a:r>
              <a:rPr lang="fr-FR" dirty="0"/>
              <a:t>Le fait d'actionner la commande coupe-feu d'un réacteur a des conséquences sur le circuit carburant, hydraulique, mais aussi électrique.</a:t>
            </a:r>
          </a:p>
          <a:p>
            <a:r>
              <a:rPr lang="fr-FR" dirty="0"/>
              <a:t>La commande coupe-feu actionne, après une temporisation de 5 à 10 secondes nécessaire à la fermeture du robinet basse pression carburant, le relais d'excitation et le relais de ligne.</a:t>
            </a:r>
          </a:p>
          <a:p>
            <a:r>
              <a:rPr lang="fr-FR" dirty="0"/>
              <a:t>Le relais de couplage reste fermé pour ne pas perdre la bus.</a:t>
            </a:r>
          </a:p>
        </p:txBody>
      </p:sp>
      <p:sp>
        <p:nvSpPr>
          <p:cNvPr id="6" name="Rectangle 5"/>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protections</a:t>
            </a:r>
          </a:p>
        </p:txBody>
      </p:sp>
      <p:sp>
        <p:nvSpPr>
          <p:cNvPr id="7" name="Rectangle 6"/>
          <p:cNvSpPr/>
          <p:nvPr/>
        </p:nvSpPr>
        <p:spPr>
          <a:xfrm>
            <a:off x="3146667" y="522123"/>
            <a:ext cx="5582106" cy="369332"/>
          </a:xfrm>
          <a:prstGeom prst="rect">
            <a:avLst/>
          </a:prstGeom>
        </p:spPr>
        <p:txBody>
          <a:bodyPr wrap="none">
            <a:spAutoFit/>
          </a:bodyPr>
          <a:lstStyle/>
          <a:p>
            <a:r>
              <a:rPr lang="fr-FR" dirty="0"/>
              <a:t>Organes de protection: Génération à alternateurs couplés</a:t>
            </a:r>
          </a:p>
        </p:txBody>
      </p:sp>
    </p:spTree>
    <p:extLst>
      <p:ext uri="{BB962C8B-B14F-4D97-AF65-F5344CB8AC3E}">
        <p14:creationId xmlns:p14="http://schemas.microsoft.com/office/powerpoint/2010/main" val="327794872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6847114" y="1027906"/>
            <a:ext cx="4704143" cy="5368258"/>
          </a:xfrm>
          <a:prstGeom prst="rect">
            <a:avLst/>
          </a:prstGeom>
        </p:spPr>
      </p:pic>
      <p:sp>
        <p:nvSpPr>
          <p:cNvPr id="5" name="Rectangle 4"/>
          <p:cNvSpPr/>
          <p:nvPr/>
        </p:nvSpPr>
        <p:spPr>
          <a:xfrm>
            <a:off x="261258" y="1633914"/>
            <a:ext cx="6346372" cy="258532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Surexcitation/sous-excitation : le relais de couplage peut se refermer automatiquement après ouverture des relais excitation et de ligne. Toutes ces protections peuvent être intégrées dans un seul module : le GCU.</a:t>
            </a:r>
          </a:p>
          <a:p>
            <a:r>
              <a:rPr lang="fr-FR" dirty="0"/>
              <a:t>Le relais d'excitation n'est plus à proprement parler un relais au sens physique du terme et le module coupant l'excitation est interne au GCU.</a:t>
            </a:r>
          </a:p>
          <a:p>
            <a:r>
              <a:rPr lang="fr-FR" dirty="0"/>
              <a:t>Le GCU contient également les éléments nécessaires à l'équilibrage des charges réactives.</a:t>
            </a:r>
          </a:p>
        </p:txBody>
      </p:sp>
      <p:sp>
        <p:nvSpPr>
          <p:cNvPr id="6" name="Rectangle 5"/>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protections</a:t>
            </a:r>
          </a:p>
        </p:txBody>
      </p:sp>
      <p:sp>
        <p:nvSpPr>
          <p:cNvPr id="7" name="Rectangle 6"/>
          <p:cNvSpPr/>
          <p:nvPr/>
        </p:nvSpPr>
        <p:spPr>
          <a:xfrm>
            <a:off x="3146667" y="522123"/>
            <a:ext cx="5582106" cy="369332"/>
          </a:xfrm>
          <a:prstGeom prst="rect">
            <a:avLst/>
          </a:prstGeom>
        </p:spPr>
        <p:txBody>
          <a:bodyPr wrap="none">
            <a:spAutoFit/>
          </a:bodyPr>
          <a:lstStyle/>
          <a:p>
            <a:r>
              <a:rPr lang="fr-FR" dirty="0"/>
              <a:t>Organes de protection: Génération à alternateurs couplés</a:t>
            </a:r>
          </a:p>
        </p:txBody>
      </p:sp>
    </p:spTree>
    <p:extLst>
      <p:ext uri="{BB962C8B-B14F-4D97-AF65-F5344CB8AC3E}">
        <p14:creationId xmlns:p14="http://schemas.microsoft.com/office/powerpoint/2010/main" val="216817292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p:cNvPicPr>
            <a:picLocks noGrp="1" noChangeAspect="1"/>
          </p:cNvPicPr>
          <p:nvPr>
            <p:ph idx="1"/>
          </p:nvPr>
        </p:nvPicPr>
        <p:blipFill>
          <a:blip r:embed="rId2"/>
          <a:stretch>
            <a:fillRect/>
          </a:stretch>
        </p:blipFill>
        <p:spPr>
          <a:xfrm>
            <a:off x="7701805" y="1726339"/>
            <a:ext cx="4272480" cy="4252481"/>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315687" y="1052989"/>
            <a:ext cx="6955970"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Le principe d'une génératrice : </a:t>
            </a:r>
          </a:p>
          <a:p>
            <a:pPr algn="just"/>
            <a:r>
              <a:rPr lang="fr-FR" dirty="0"/>
              <a:t>des conducteurs se déplaçant dans un champ magnétique sont le siège d'une FEM induite.</a:t>
            </a:r>
          </a:p>
        </p:txBody>
      </p:sp>
      <p:sp>
        <p:nvSpPr>
          <p:cNvPr id="5" name="Rectangle 4"/>
          <p:cNvSpPr/>
          <p:nvPr/>
        </p:nvSpPr>
        <p:spPr>
          <a:xfrm>
            <a:off x="5058729" y="129659"/>
            <a:ext cx="207454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Moteurs électriques</a:t>
            </a:r>
          </a:p>
        </p:txBody>
      </p:sp>
      <p:sp>
        <p:nvSpPr>
          <p:cNvPr id="6" name="Rectangle 5"/>
          <p:cNvSpPr/>
          <p:nvPr/>
        </p:nvSpPr>
        <p:spPr>
          <a:xfrm>
            <a:off x="5468680" y="498991"/>
            <a:ext cx="1254639" cy="369332"/>
          </a:xfrm>
          <a:prstGeom prst="rect">
            <a:avLst/>
          </a:prstGeom>
        </p:spPr>
        <p:txBody>
          <a:bodyPr wrap="none">
            <a:spAutoFit/>
          </a:bodyPr>
          <a:lstStyle/>
          <a:p>
            <a:r>
              <a:rPr lang="fr-FR" dirty="0"/>
              <a:t>Généralités</a:t>
            </a:r>
          </a:p>
        </p:txBody>
      </p:sp>
      <p:sp>
        <p:nvSpPr>
          <p:cNvPr id="8" name="Rectangle 7"/>
          <p:cNvSpPr/>
          <p:nvPr/>
        </p:nvSpPr>
        <p:spPr>
          <a:xfrm>
            <a:off x="315687" y="2160985"/>
            <a:ext cx="6955970" cy="424731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A l'inverse:</a:t>
            </a:r>
          </a:p>
          <a:p>
            <a:pPr marL="285750" indent="-285750" algn="just">
              <a:buFont typeface="Arial" panose="020B0604020202020204" pitchFamily="34" charset="0"/>
              <a:buChar char="•"/>
            </a:pPr>
            <a:r>
              <a:rPr lang="fr-FR" dirty="0"/>
              <a:t>Nous pouvons faire l'expérience d'un conducteur</a:t>
            </a:r>
          </a:p>
          <a:p>
            <a:pPr marL="742950" lvl="1" indent="-285750" algn="just">
              <a:buFont typeface="Courier New" panose="02070309020205020404" pitchFamily="49" charset="0"/>
              <a:buChar char="o"/>
            </a:pPr>
            <a:r>
              <a:rPr lang="fr-FR" dirty="0"/>
              <a:t>immobile de longueur L</a:t>
            </a:r>
          </a:p>
          <a:p>
            <a:pPr marL="742950" lvl="1" indent="-285750" algn="just">
              <a:buFont typeface="Courier New" panose="02070309020205020404" pitchFamily="49" charset="0"/>
              <a:buChar char="o"/>
            </a:pPr>
            <a:r>
              <a:rPr lang="fr-FR" dirty="0"/>
              <a:t>Il est parcouru par un courant I </a:t>
            </a:r>
          </a:p>
          <a:p>
            <a:pPr marL="742950" lvl="1" indent="-285750" algn="just">
              <a:buFont typeface="Courier New" panose="02070309020205020404" pitchFamily="49" charset="0"/>
              <a:buChar char="o"/>
            </a:pPr>
            <a:r>
              <a:rPr lang="fr-FR" dirty="0"/>
              <a:t>placé dans un champ magnétique d'induction </a:t>
            </a:r>
            <a:r>
              <a:rPr lang="el-GR" dirty="0"/>
              <a:t>β</a:t>
            </a:r>
            <a:r>
              <a:rPr lang="fr-FR" dirty="0"/>
              <a:t>.</a:t>
            </a:r>
          </a:p>
          <a:p>
            <a:pPr marL="285750" indent="-285750">
              <a:buFont typeface="Arial" panose="020B0604020202020204" pitchFamily="34" charset="0"/>
              <a:buChar char="•"/>
            </a:pPr>
            <a:r>
              <a:rPr lang="fr-FR" dirty="0"/>
              <a:t>On constate que le conducteur est soumis à une force (F) qui l'entraîne de 1 vers 2.</a:t>
            </a:r>
          </a:p>
          <a:p>
            <a:pPr marL="285750" indent="-285750">
              <a:buFont typeface="Arial" panose="020B0604020202020204" pitchFamily="34" charset="0"/>
              <a:buChar char="•"/>
            </a:pPr>
            <a:r>
              <a:rPr lang="fr-FR" dirty="0"/>
              <a:t>Laplace a démontré que la force F a pour expression :</a:t>
            </a:r>
          </a:p>
          <a:p>
            <a:pPr algn="ctr"/>
            <a:r>
              <a:rPr lang="fr-FR" b="1" dirty="0"/>
              <a:t> F = </a:t>
            </a:r>
            <a:r>
              <a:rPr lang="el-GR" b="1" dirty="0"/>
              <a:t>β</a:t>
            </a:r>
            <a:r>
              <a:rPr lang="fr-FR" b="1" dirty="0"/>
              <a:t> x I x L</a:t>
            </a:r>
          </a:p>
          <a:p>
            <a:pPr marL="285750" indent="-285750">
              <a:buFont typeface="Arial" panose="020B0604020202020204" pitchFamily="34" charset="0"/>
              <a:buChar char="•"/>
            </a:pPr>
            <a:r>
              <a:rPr lang="fr-FR" dirty="0"/>
              <a:t>Cette expérience nous montre le principe du moteur à courant continu, à savoir :</a:t>
            </a:r>
          </a:p>
          <a:p>
            <a:r>
              <a:rPr lang="fr-FR" dirty="0"/>
              <a:t>des conducteurs alimentés et subissant un champ magnétique sont soumis à une force d'entraînement ;</a:t>
            </a:r>
          </a:p>
          <a:p>
            <a:r>
              <a:rPr lang="fr-FR" dirty="0"/>
              <a:t>un moteur convertit une puissance électrique en une puissance mécanique.</a:t>
            </a:r>
          </a:p>
        </p:txBody>
      </p:sp>
    </p:spTree>
    <p:extLst>
      <p:ext uri="{BB962C8B-B14F-4D97-AF65-F5344CB8AC3E}">
        <p14:creationId xmlns:p14="http://schemas.microsoft.com/office/powerpoint/2010/main" val="426521767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7925058" y="1100193"/>
            <a:ext cx="4179600" cy="2397840"/>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299358" y="1100193"/>
            <a:ext cx="7331528"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Moteurs à courant continu</a:t>
            </a:r>
          </a:p>
          <a:p>
            <a:pPr marL="285750" indent="-285750">
              <a:buFont typeface="Arial" panose="020B0604020202020204" pitchFamily="34" charset="0"/>
              <a:buChar char="•"/>
            </a:pPr>
            <a:r>
              <a:rPr lang="fr-FR" dirty="0"/>
              <a:t>ils sont constitués, comme une génératrice, </a:t>
            </a:r>
          </a:p>
          <a:p>
            <a:pPr marL="742950" lvl="1" indent="-285750">
              <a:buFont typeface="Courier New" panose="02070309020205020404" pitchFamily="49" charset="0"/>
              <a:buChar char="o"/>
            </a:pPr>
            <a:r>
              <a:rPr lang="fr-FR" dirty="0"/>
              <a:t>d'un stator alimenté générant un champ magnétique</a:t>
            </a:r>
          </a:p>
          <a:p>
            <a:pPr marL="742950" lvl="1" indent="-285750">
              <a:buFont typeface="Courier New" panose="02070309020205020404" pitchFamily="49" charset="0"/>
              <a:buChar char="o"/>
            </a:pPr>
            <a:r>
              <a:rPr lang="fr-FR" dirty="0"/>
              <a:t>d'un rotor, lui aussi alimenté, dont les conducteurs subissant la force de Lorentz l'entraînent en rotation.</a:t>
            </a:r>
          </a:p>
          <a:p>
            <a:pPr marL="285750" indent="-285750">
              <a:buFont typeface="Arial" panose="020B0604020202020204" pitchFamily="34" charset="0"/>
              <a:buChar char="•"/>
            </a:pPr>
            <a:r>
              <a:rPr lang="fr-FR" dirty="0"/>
              <a:t>C'est donc une génératrice dont le rotor est alimenté. </a:t>
            </a:r>
          </a:p>
          <a:p>
            <a:pPr marL="285750" indent="-285750">
              <a:buFont typeface="Arial" panose="020B0604020202020204" pitchFamily="34" charset="0"/>
              <a:buChar char="•"/>
            </a:pPr>
            <a:r>
              <a:rPr lang="fr-FR" dirty="0"/>
              <a:t>C'est ce principe de réversibilité qui est la base de la </a:t>
            </a:r>
            <a:r>
              <a:rPr lang="fr-FR" dirty="0" err="1"/>
              <a:t>géné</a:t>
            </a:r>
            <a:r>
              <a:rPr lang="fr-FR" dirty="0"/>
              <a:t>-starter </a:t>
            </a:r>
          </a:p>
          <a:p>
            <a:r>
              <a:rPr lang="fr-FR" dirty="0"/>
              <a:t>(la même machine fonctionne tantôt en moteur, tantôt en génératrice).</a:t>
            </a:r>
          </a:p>
        </p:txBody>
      </p:sp>
      <p:sp>
        <p:nvSpPr>
          <p:cNvPr id="5" name="Rectangle 4"/>
          <p:cNvSpPr/>
          <p:nvPr/>
        </p:nvSpPr>
        <p:spPr>
          <a:xfrm>
            <a:off x="5423636" y="587595"/>
            <a:ext cx="1344727" cy="369332"/>
          </a:xfrm>
          <a:prstGeom prst="rect">
            <a:avLst/>
          </a:prstGeom>
        </p:spPr>
        <p:txBody>
          <a:bodyPr wrap="none">
            <a:spAutoFit/>
          </a:bodyPr>
          <a:lstStyle/>
          <a:p>
            <a:r>
              <a:rPr lang="fr-FR" dirty="0"/>
              <a:t>Composants</a:t>
            </a:r>
          </a:p>
        </p:txBody>
      </p:sp>
      <p:sp>
        <p:nvSpPr>
          <p:cNvPr id="7" name="Rectangle 6"/>
          <p:cNvSpPr/>
          <p:nvPr/>
        </p:nvSpPr>
        <p:spPr>
          <a:xfrm>
            <a:off x="5058729" y="129659"/>
            <a:ext cx="207454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Moteurs électriques</a:t>
            </a:r>
          </a:p>
        </p:txBody>
      </p:sp>
      <p:sp>
        <p:nvSpPr>
          <p:cNvPr id="8" name="Rectangle 7"/>
          <p:cNvSpPr/>
          <p:nvPr/>
        </p:nvSpPr>
        <p:spPr>
          <a:xfrm>
            <a:off x="386442" y="4099235"/>
            <a:ext cx="11598729"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Principe</a:t>
            </a:r>
          </a:p>
          <a:p>
            <a:pPr marL="285750" indent="-285750">
              <a:buFont typeface="Arial" panose="020B0604020202020204" pitchFamily="34" charset="0"/>
              <a:buChar char="•"/>
            </a:pPr>
            <a:r>
              <a:rPr lang="fr-FR" dirty="0"/>
              <a:t>Le moteur à courant continu est dans son principe une génératrice fonctionnant en réversibilité.</a:t>
            </a:r>
          </a:p>
          <a:p>
            <a:pPr marL="285750" indent="-285750">
              <a:buFont typeface="Arial" panose="020B0604020202020204" pitchFamily="34" charset="0"/>
              <a:buChar char="•"/>
            </a:pPr>
            <a:r>
              <a:rPr lang="fr-FR" dirty="0"/>
              <a:t>On lui fournit une puissance électrique P = U x I qu'il transforme (aux pertes près) en puissance mécanique P = Cx </a:t>
            </a:r>
            <a:r>
              <a:rPr lang="el-GR" dirty="0"/>
              <a:t>ω</a:t>
            </a:r>
            <a:r>
              <a:rPr lang="fr-FR" dirty="0"/>
              <a:t>.</a:t>
            </a:r>
          </a:p>
          <a:p>
            <a:pPr marL="285750" indent="-285750">
              <a:buFont typeface="Arial" panose="020B0604020202020204" pitchFamily="34" charset="0"/>
              <a:buChar char="•"/>
            </a:pPr>
            <a:r>
              <a:rPr lang="fr-FR" dirty="0"/>
              <a:t>On retrouvera, comme pour les génératrices, des moteurs shunt, série et compound.</a:t>
            </a:r>
          </a:p>
          <a:p>
            <a:pPr marL="285750" indent="-285750">
              <a:buFont typeface="Arial" panose="020B0604020202020204" pitchFamily="34" charset="0"/>
              <a:buChar char="•"/>
            </a:pPr>
            <a:r>
              <a:rPr lang="fr-FR" dirty="0"/>
              <a:t>Certains moteurs disposent d'une résistance de démarrage. </a:t>
            </a:r>
          </a:p>
          <a:p>
            <a:pPr marL="285750" indent="-285750">
              <a:buFont typeface="Arial" panose="020B0604020202020204" pitchFamily="34" charset="0"/>
              <a:buChar char="•"/>
            </a:pPr>
            <a:r>
              <a:rPr lang="fr-FR" dirty="0"/>
              <a:t>Cette résistance, montée en série dans le circuit d'alimentation du moteur, limite le courant I au démarrage avant que la force contre-électro motrice (FCEM) ne se développe, puis elle est court-circuitée.</a:t>
            </a:r>
          </a:p>
        </p:txBody>
      </p:sp>
    </p:spTree>
    <p:extLst>
      <p:ext uri="{BB962C8B-B14F-4D97-AF65-F5344CB8AC3E}">
        <p14:creationId xmlns:p14="http://schemas.microsoft.com/office/powerpoint/2010/main" val="333214749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9015521" y="2100511"/>
            <a:ext cx="2736575" cy="2645659"/>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174173" y="1252294"/>
            <a:ext cx="8447313" cy="480131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Comme pour la génératrice série, le moteur série a son enroulement d'excitation connecté en série avec le bobinage du rotor.</a:t>
            </a:r>
          </a:p>
          <a:p>
            <a:r>
              <a:rPr lang="fr-FR" b="1" dirty="0"/>
              <a:t>Si le moteur est freiné</a:t>
            </a:r>
            <a:r>
              <a:rPr lang="fr-FR" dirty="0"/>
              <a:t>, </a:t>
            </a:r>
          </a:p>
          <a:p>
            <a:r>
              <a:rPr lang="fr-FR" dirty="0"/>
              <a:t>la FCEM décroît ; </a:t>
            </a:r>
          </a:p>
          <a:p>
            <a:r>
              <a:rPr lang="fr-FR" dirty="0"/>
              <a:t>elle s'oppose moins à I (courant d'alimentation), qui augmente permettant d'augmenter le couple fourni par le moteur.</a:t>
            </a:r>
          </a:p>
          <a:p>
            <a:r>
              <a:rPr lang="fr-FR" b="1" dirty="0"/>
              <a:t>Si aucune charge ne freine le moteur</a:t>
            </a:r>
            <a:r>
              <a:rPr lang="fr-FR" dirty="0"/>
              <a:t>, </a:t>
            </a:r>
          </a:p>
          <a:p>
            <a:r>
              <a:rPr lang="fr-FR" dirty="0"/>
              <a:t>un petit courant est nécessaire à sa rotation.</a:t>
            </a:r>
          </a:p>
          <a:p>
            <a:r>
              <a:rPr lang="fr-FR" dirty="0"/>
              <a:t>Mais comme le flux d'excitation dépend de ce courant, le flux produit est faible. </a:t>
            </a:r>
          </a:p>
          <a:p>
            <a:r>
              <a:rPr lang="fr-FR" dirty="0"/>
              <a:t>Comme ce flux est faible, la FCEM produite est faible et le moteur accélère.</a:t>
            </a:r>
          </a:p>
          <a:p>
            <a:r>
              <a:rPr lang="fr-FR" dirty="0"/>
              <a:t>La vitesse peut augmenter considérablement, jusqu'à la destruction du moteur.</a:t>
            </a:r>
          </a:p>
          <a:p>
            <a:r>
              <a:rPr lang="fr-FR" b="1" dirty="0"/>
              <a:t>Un moteur série s'emballe à vide.</a:t>
            </a:r>
          </a:p>
          <a:p>
            <a:pPr marL="285750" indent="-285750">
              <a:buFont typeface="Arial" panose="020B0604020202020204" pitchFamily="34" charset="0"/>
              <a:buChar char="•"/>
            </a:pPr>
            <a:r>
              <a:rPr lang="fr-FR" dirty="0"/>
              <a:t>Il doit toujours être utilisé en charge.</a:t>
            </a:r>
          </a:p>
          <a:p>
            <a:pPr marL="285750" indent="-285750">
              <a:buFont typeface="Arial" panose="020B0604020202020204" pitchFamily="34" charset="0"/>
              <a:buChar char="•"/>
            </a:pPr>
            <a:r>
              <a:rPr lang="fr-FR" dirty="0"/>
              <a:t>Il a un couple important au démarrage.</a:t>
            </a:r>
          </a:p>
          <a:p>
            <a:pPr marL="285750" indent="-285750">
              <a:buFont typeface="Arial" panose="020B0604020202020204" pitchFamily="34" charset="0"/>
              <a:buChar char="•"/>
            </a:pPr>
            <a:r>
              <a:rPr lang="fr-FR" dirty="0"/>
              <a:t>Il n'est pas apte à un entraînement à vitesse constante.</a:t>
            </a:r>
          </a:p>
          <a:p>
            <a:r>
              <a:rPr lang="fr-FR" dirty="0"/>
              <a:t>On l'utilise surtout pour les démarreurs, vérins électriques ou moteurs d'entraînement des trains d'atterrissage.</a:t>
            </a:r>
          </a:p>
        </p:txBody>
      </p:sp>
      <p:sp>
        <p:nvSpPr>
          <p:cNvPr id="7" name="Rectangle 6"/>
          <p:cNvSpPr/>
          <p:nvPr/>
        </p:nvSpPr>
        <p:spPr>
          <a:xfrm>
            <a:off x="5058729" y="129659"/>
            <a:ext cx="207454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Moteurs électriques</a:t>
            </a:r>
          </a:p>
        </p:txBody>
      </p:sp>
      <p:sp>
        <p:nvSpPr>
          <p:cNvPr id="8" name="Rectangle 7"/>
          <p:cNvSpPr/>
          <p:nvPr/>
        </p:nvSpPr>
        <p:spPr>
          <a:xfrm>
            <a:off x="4207928" y="631309"/>
            <a:ext cx="4079130" cy="369332"/>
          </a:xfrm>
          <a:prstGeom prst="rect">
            <a:avLst/>
          </a:prstGeom>
        </p:spPr>
        <p:txBody>
          <a:bodyPr wrap="none">
            <a:spAutoFit/>
          </a:bodyPr>
          <a:lstStyle/>
          <a:p>
            <a:r>
              <a:rPr lang="fr-FR" b="1" dirty="0"/>
              <a:t>Moteurs à courant continu: Moteur série</a:t>
            </a:r>
          </a:p>
        </p:txBody>
      </p:sp>
    </p:spTree>
    <p:extLst>
      <p:ext uri="{BB962C8B-B14F-4D97-AF65-F5344CB8AC3E}">
        <p14:creationId xmlns:p14="http://schemas.microsoft.com/office/powerpoint/2010/main" val="28351804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8425542" y="1828375"/>
            <a:ext cx="3468776" cy="3024122"/>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598713" y="1436177"/>
            <a:ext cx="7151915" cy="34163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Dans un moteur shunt, l'enroulement d'excitation est connecté en parallèle sur l'induit. </a:t>
            </a:r>
          </a:p>
          <a:p>
            <a:pPr marL="285750" indent="-285750">
              <a:buFont typeface="Arial" panose="020B0604020202020204" pitchFamily="34" charset="0"/>
              <a:buChar char="•"/>
            </a:pPr>
            <a:r>
              <a:rPr lang="fr-FR" dirty="0"/>
              <a:t>Si la charge du moteur augmente, </a:t>
            </a:r>
          </a:p>
          <a:p>
            <a:pPr marL="285750" indent="-285750">
              <a:buFont typeface="Arial" panose="020B0604020202020204" pitchFamily="34" charset="0"/>
              <a:buChar char="•"/>
            </a:pPr>
            <a:r>
              <a:rPr lang="fr-FR" dirty="0"/>
              <a:t>le moteur ralentit,</a:t>
            </a:r>
          </a:p>
          <a:p>
            <a:pPr marL="285750" indent="-285750">
              <a:buFont typeface="Arial" panose="020B0604020202020204" pitchFamily="34" charset="0"/>
              <a:buChar char="•"/>
            </a:pPr>
            <a:r>
              <a:rPr lang="fr-FR" dirty="0"/>
              <a:t> la FCEM diminue, </a:t>
            </a:r>
          </a:p>
          <a:p>
            <a:pPr marL="285750" indent="-285750">
              <a:buFont typeface="Arial" panose="020B0604020202020204" pitchFamily="34" charset="0"/>
              <a:buChar char="•"/>
            </a:pPr>
            <a:r>
              <a:rPr lang="fr-FR" dirty="0"/>
              <a:t> dans l'induit augmente, donc le couple fourni </a:t>
            </a:r>
          </a:p>
          <a:p>
            <a:pPr marL="285750" indent="-285750">
              <a:buFont typeface="Arial" panose="020B0604020202020204" pitchFamily="34" charset="0"/>
              <a:buChar char="•"/>
            </a:pPr>
            <a:r>
              <a:rPr lang="fr-FR" dirty="0"/>
              <a:t>mais le flux ne change pas, puisque le courant d'excitation n'est pas comme dans le moteur série commun avec le courant de l'inducteur.</a:t>
            </a:r>
          </a:p>
          <a:p>
            <a:pPr marL="285750" indent="-285750">
              <a:buFont typeface="Arial" panose="020B0604020202020204" pitchFamily="34" charset="0"/>
              <a:buChar char="•"/>
            </a:pPr>
            <a:r>
              <a:rPr lang="fr-FR" dirty="0"/>
              <a:t>Le moteur shunt ne s'emballe pas à vide et la variation de vitesse entre pleine charge et à vide est de l'ordre de 10 %.</a:t>
            </a:r>
          </a:p>
          <a:p>
            <a:pPr marL="285750" indent="-285750">
              <a:buFont typeface="Arial" panose="020B0604020202020204" pitchFamily="34" charset="0"/>
              <a:buChar char="•"/>
            </a:pPr>
            <a:r>
              <a:rPr lang="fr-FR" dirty="0"/>
              <a:t>On l'utilise pour l'entraînement de systèmes nécessitant un faible couple, tels les ventilateurs ou les moteurs de pompes.</a:t>
            </a:r>
          </a:p>
        </p:txBody>
      </p:sp>
      <p:sp>
        <p:nvSpPr>
          <p:cNvPr id="6" name="Rectangle 5"/>
          <p:cNvSpPr/>
          <p:nvPr/>
        </p:nvSpPr>
        <p:spPr>
          <a:xfrm>
            <a:off x="5058729" y="129659"/>
            <a:ext cx="207454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Moteurs électriques</a:t>
            </a:r>
          </a:p>
        </p:txBody>
      </p:sp>
      <p:sp>
        <p:nvSpPr>
          <p:cNvPr id="7" name="Rectangle 6"/>
          <p:cNvSpPr/>
          <p:nvPr/>
        </p:nvSpPr>
        <p:spPr>
          <a:xfrm>
            <a:off x="4207928" y="631309"/>
            <a:ext cx="4136645" cy="369332"/>
          </a:xfrm>
          <a:prstGeom prst="rect">
            <a:avLst/>
          </a:prstGeom>
        </p:spPr>
        <p:txBody>
          <a:bodyPr wrap="none">
            <a:spAutoFit/>
          </a:bodyPr>
          <a:lstStyle/>
          <a:p>
            <a:r>
              <a:rPr lang="fr-FR" b="1" dirty="0"/>
              <a:t>Moteurs à courant continu: Moteur</a:t>
            </a:r>
            <a:r>
              <a:rPr lang="fr-FR" dirty="0"/>
              <a:t> shunt</a:t>
            </a:r>
          </a:p>
        </p:txBody>
      </p:sp>
    </p:spTree>
    <p:extLst>
      <p:ext uri="{BB962C8B-B14F-4D97-AF65-F5344CB8AC3E}">
        <p14:creationId xmlns:p14="http://schemas.microsoft.com/office/powerpoint/2010/main" val="1866051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7D4CE16A-9E3E-67FF-D489-B420F36860DD}"/>
              </a:ext>
            </a:extLst>
          </p:cNvPr>
          <p:cNvSpPr txBox="1"/>
          <p:nvPr/>
        </p:nvSpPr>
        <p:spPr>
          <a:xfrm>
            <a:off x="176660" y="3827246"/>
            <a:ext cx="8017314" cy="286232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Dans les semi-conducteurs</a:t>
            </a:r>
            <a:r>
              <a:rPr lang="fr-FR" dirty="0"/>
              <a:t>:</a:t>
            </a:r>
          </a:p>
          <a:p>
            <a:pPr marL="285750" indent="-285750">
              <a:buFont typeface="Arial" panose="020B0604020202020204" pitchFamily="34" charset="0"/>
              <a:buChar char="•"/>
            </a:pPr>
            <a:r>
              <a:rPr lang="fr-FR" dirty="0"/>
              <a:t>la mobilité diminue lorsque la température augmente, </a:t>
            </a:r>
          </a:p>
          <a:p>
            <a:pPr marL="285750" indent="-285750">
              <a:buFont typeface="Arial" panose="020B0604020202020204" pitchFamily="34" charset="0"/>
              <a:buChar char="•"/>
            </a:pPr>
            <a:r>
              <a:rPr lang="fr-FR" dirty="0"/>
              <a:t>mais le nombre de porteurs de charge augmente très rapidement avec la température, </a:t>
            </a:r>
          </a:p>
          <a:p>
            <a:pPr marL="285750" indent="-285750">
              <a:buFont typeface="Arial" panose="020B0604020202020204" pitchFamily="34" charset="0"/>
              <a:buChar char="•"/>
            </a:pPr>
            <a:r>
              <a:rPr lang="fr-FR" dirty="0"/>
              <a:t>cette augmentation l’emporte largement sur la diminution de la mobilité ; </a:t>
            </a:r>
          </a:p>
          <a:p>
            <a:pPr marL="285750" indent="-285750">
              <a:buFont typeface="Arial" panose="020B0604020202020204" pitchFamily="34" charset="0"/>
              <a:buChar char="•"/>
            </a:pPr>
            <a:r>
              <a:rPr lang="fr-FR" dirty="0"/>
              <a:t>La résistivité diminue très rapidement avec la température ; </a:t>
            </a:r>
          </a:p>
          <a:p>
            <a:pPr marL="285750" indent="-285750">
              <a:buFont typeface="Arial" panose="020B0604020202020204" pitchFamily="34" charset="0"/>
              <a:buChar char="•"/>
            </a:pPr>
            <a:r>
              <a:rPr lang="fr-FR" dirty="0"/>
              <a:t>ces corps tels le germanium, le silicium, le carbone sont appelés CTN (Coefficient de Température Négatif) ou thermistances.</a:t>
            </a:r>
          </a:p>
          <a:p>
            <a:r>
              <a:rPr lang="fr-FR" dirty="0"/>
              <a:t>Cet effet est mis à profit pour mesurer une température, ou pour compenser un effet thermique.</a:t>
            </a:r>
          </a:p>
        </p:txBody>
      </p:sp>
      <p:sp>
        <p:nvSpPr>
          <p:cNvPr id="3" name="Rectangle 2"/>
          <p:cNvSpPr/>
          <p:nvPr/>
        </p:nvSpPr>
        <p:spPr>
          <a:xfrm>
            <a:off x="176660" y="2587132"/>
            <a:ext cx="8017314"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Dans la plupart des métaux:</a:t>
            </a:r>
          </a:p>
          <a:p>
            <a:pPr marL="285750" indent="-285750">
              <a:buFont typeface="Arial" panose="020B0604020202020204" pitchFamily="34" charset="0"/>
              <a:buChar char="•"/>
            </a:pPr>
            <a:r>
              <a:rPr lang="fr-FR" dirty="0"/>
              <a:t>l’élévation de température engendre une agitation thermique des électrons, </a:t>
            </a:r>
          </a:p>
          <a:p>
            <a:pPr marL="285750" indent="-285750">
              <a:buFont typeface="Arial" panose="020B0604020202020204" pitchFamily="34" charset="0"/>
              <a:buChar char="•"/>
            </a:pPr>
            <a:r>
              <a:rPr lang="fr-FR" dirty="0"/>
              <a:t>le nombre de chocs électrons ions augmente, ce qui accroît l’effet de freinage ; </a:t>
            </a:r>
          </a:p>
          <a:p>
            <a:pPr marL="285750" indent="-285750">
              <a:buFont typeface="Arial" panose="020B0604020202020204" pitchFamily="34" charset="0"/>
              <a:buChar char="•"/>
            </a:pPr>
            <a:r>
              <a:rPr lang="fr-FR" dirty="0"/>
              <a:t>La mobilité diminue, </a:t>
            </a:r>
            <a:r>
              <a:rPr lang="fr-FR" b="1" dirty="0"/>
              <a:t>la résistivité croît avec la température</a:t>
            </a:r>
            <a:r>
              <a:rPr lang="fr-FR" dirty="0"/>
              <a:t>.</a:t>
            </a:r>
          </a:p>
        </p:txBody>
      </p:sp>
      <p:pic>
        <p:nvPicPr>
          <p:cNvPr id="4" name="Image 3"/>
          <p:cNvPicPr>
            <a:picLocks noChangeAspect="1"/>
          </p:cNvPicPr>
          <p:nvPr/>
        </p:nvPicPr>
        <p:blipFill rotWithShape="1">
          <a:blip r:embed="rId2"/>
          <a:srcRect r="49067"/>
          <a:stretch/>
        </p:blipFill>
        <p:spPr>
          <a:xfrm>
            <a:off x="8341001" y="2257714"/>
            <a:ext cx="3459703" cy="2490054"/>
          </a:xfrm>
          <a:prstGeom prst="rect">
            <a:avLst/>
          </a:prstGeom>
        </p:spPr>
      </p:pic>
      <p:sp>
        <p:nvSpPr>
          <p:cNvPr id="6" name="Rectangle 5"/>
          <p:cNvSpPr/>
          <p:nvPr/>
        </p:nvSpPr>
        <p:spPr>
          <a:xfrm>
            <a:off x="4988188" y="35169"/>
            <a:ext cx="206530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b="1" dirty="0">
                <a:latin typeface="Calibri Light" panose="020F0302020204030204" pitchFamily="34" charset="0"/>
                <a:ea typeface="Times New Roman" panose="02020603050405020304" pitchFamily="18" charset="0"/>
                <a:cs typeface="Times New Roman" panose="02020603050405020304" pitchFamily="18" charset="0"/>
              </a:rPr>
              <a:t>COURANT CONTINU </a:t>
            </a:r>
            <a:endParaRPr lang="fr-FR" b="1" dirty="0"/>
          </a:p>
        </p:txBody>
      </p:sp>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DCD32C52-5F09-83B9-C50F-92E10C745D80}"/>
                  </a:ext>
                </a:extLst>
              </p:cNvPr>
              <p:cNvSpPr txBox="1"/>
              <p:nvPr/>
            </p:nvSpPr>
            <p:spPr>
              <a:xfrm>
                <a:off x="176660" y="844986"/>
                <a:ext cx="8017314" cy="136704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r>
                  <a:rPr lang="fr-FR" sz="1800" spc="-50" dirty="0">
                    <a:effectLst/>
                    <a:ea typeface="Times New Roman" panose="02020603050405020304" pitchFamily="18" charset="0"/>
                  </a:rPr>
                  <a:t>La résistance électrique d’un conducteur est par définition la propriété qu’il a de s’opposer au passage du courant.</a:t>
                </a:r>
              </a:p>
              <a:p>
                <a:pPr indent="-1295400" algn="just"/>
                <a:r>
                  <a:rPr lang="fr-FR" sz="1800" spc="-50" dirty="0">
                    <a:effectLst/>
                    <a:ea typeface="Times New Roman" panose="02020603050405020304" pitchFamily="18" charset="0"/>
                  </a:rPr>
                  <a:t>La détermination d’une résistance est donnée par la relation </a:t>
                </a:r>
                <a:r>
                  <a:rPr lang="fr-FR" sz="2000" spc="-50" dirty="0">
                    <a:effectLst/>
                    <a:ea typeface="Times New Roman" panose="02020603050405020304" pitchFamily="18" charset="0"/>
                  </a:rPr>
                  <a:t>:</a:t>
                </a:r>
                <a14:m>
                  <m:oMath xmlns:m="http://schemas.openxmlformats.org/officeDocument/2006/math">
                    <m:r>
                      <a:rPr lang="fr-FR" sz="2000" b="0" i="0" spc="-50" smtClean="0">
                        <a:effectLst/>
                        <a:latin typeface="Cambria Math" panose="02040503050406030204" pitchFamily="18" charset="0"/>
                        <a:ea typeface="Times New Roman" panose="02020603050405020304" pitchFamily="18" charset="0"/>
                      </a:rPr>
                      <m:t>      </m:t>
                    </m:r>
                    <m:r>
                      <a:rPr lang="de-DE" sz="2000" b="0" i="1" spc="-50" smtClean="0">
                        <a:effectLst/>
                        <a:latin typeface="Cambria Math" panose="02040503050406030204" pitchFamily="18" charset="0"/>
                        <a:ea typeface="Times New Roman" panose="02020603050405020304" pitchFamily="18" charset="0"/>
                      </a:rPr>
                      <m:t>𝑅</m:t>
                    </m:r>
                    <m:r>
                      <a:rPr lang="de-DE" sz="2000" b="0" i="1" spc="-50" smtClean="0">
                        <a:effectLst/>
                        <a:latin typeface="Cambria Math" panose="02040503050406030204" pitchFamily="18" charset="0"/>
                        <a:ea typeface="Times New Roman" panose="02020603050405020304" pitchFamily="18" charset="0"/>
                      </a:rPr>
                      <m:t>=</m:t>
                    </m:r>
                    <m:r>
                      <a:rPr lang="de-DE" sz="2000" b="0" i="1" spc="-50" smtClean="0">
                        <a:effectLst/>
                        <a:latin typeface="Cambria Math" panose="02040503050406030204" pitchFamily="18" charset="0"/>
                        <a:ea typeface="Cambria Math" panose="02040503050406030204" pitchFamily="18" charset="0"/>
                      </a:rPr>
                      <m:t>𝜚</m:t>
                    </m:r>
                    <m:f>
                      <m:fPr>
                        <m:ctrlPr>
                          <a:rPr lang="de-DE" sz="2000" b="0" i="1" spc="-50" smtClean="0">
                            <a:effectLst/>
                            <a:latin typeface="Cambria Math" panose="02040503050406030204" pitchFamily="18" charset="0"/>
                            <a:ea typeface="Cambria Math" panose="02040503050406030204" pitchFamily="18" charset="0"/>
                          </a:rPr>
                        </m:ctrlPr>
                      </m:fPr>
                      <m:num>
                        <m:r>
                          <a:rPr lang="de-DE" sz="2000" b="0" i="1" spc="-50" smtClean="0">
                            <a:effectLst/>
                            <a:latin typeface="Cambria Math" panose="02040503050406030204" pitchFamily="18" charset="0"/>
                            <a:ea typeface="Cambria Math" panose="02040503050406030204" pitchFamily="18" charset="0"/>
                          </a:rPr>
                          <m:t>𝑙</m:t>
                        </m:r>
                      </m:num>
                      <m:den>
                        <m:r>
                          <a:rPr lang="de-DE" sz="2000" b="0" i="1" spc="-50" smtClean="0">
                            <a:effectLst/>
                            <a:latin typeface="Cambria Math" panose="02040503050406030204" pitchFamily="18" charset="0"/>
                            <a:ea typeface="Cambria Math" panose="02040503050406030204" pitchFamily="18" charset="0"/>
                          </a:rPr>
                          <m:t>𝑆</m:t>
                        </m:r>
                      </m:den>
                    </m:f>
                  </m:oMath>
                </a14:m>
                <a:endParaRPr lang="fr-FR" sz="2000" spc="-50" dirty="0">
                  <a:effectLst/>
                  <a:ea typeface="Times New Roman" panose="02020603050405020304" pitchFamily="18" charset="0"/>
                </a:endParaRPr>
              </a:p>
              <a:p>
                <a:pPr marL="1168400" indent="-1295400" algn="l"/>
                <a14:m>
                  <m:oMath xmlns:m="http://schemas.openxmlformats.org/officeDocument/2006/math">
                    <m:r>
                      <a:rPr lang="de-DE" sz="1800" b="0" i="1" spc="-50" smtClean="0">
                        <a:effectLst/>
                        <a:latin typeface="Cambria Math" panose="02040503050406030204" pitchFamily="18" charset="0"/>
                        <a:ea typeface="Cambria Math" panose="02040503050406030204" pitchFamily="18" charset="0"/>
                      </a:rPr>
                      <m:t>𝜚</m:t>
                    </m:r>
                  </m:oMath>
                </a14:m>
                <a:r>
                  <a:rPr lang="fr-FR" sz="1800" spc="-50" dirty="0">
                    <a:effectLst/>
                    <a:ea typeface="Times New Roman" panose="02020603050405020304" pitchFamily="18" charset="0"/>
                  </a:rPr>
                  <a:t> coefficient de résistivité</a:t>
                </a:r>
                <a:endParaRPr lang="fr-FR" dirty="0"/>
              </a:p>
            </p:txBody>
          </p:sp>
        </mc:Choice>
        <mc:Fallback xmlns="">
          <p:sp>
            <p:nvSpPr>
              <p:cNvPr id="7" name="ZoneTexte 6">
                <a:extLst>
                  <a:ext uri="{FF2B5EF4-FFF2-40B4-BE49-F238E27FC236}">
                    <a16:creationId xmlns:a16="http://schemas.microsoft.com/office/drawing/2014/main" id="{DCD32C52-5F09-83B9-C50F-92E10C745D80}"/>
                  </a:ext>
                </a:extLst>
              </p:cNvPr>
              <p:cNvSpPr txBox="1">
                <a:spLocks noRot="1" noChangeAspect="1" noMove="1" noResize="1" noEditPoints="1" noAdjustHandles="1" noChangeArrowheads="1" noChangeShapeType="1" noTextEdit="1"/>
              </p:cNvSpPr>
              <p:nvPr/>
            </p:nvSpPr>
            <p:spPr>
              <a:xfrm>
                <a:off x="176660" y="844986"/>
                <a:ext cx="8017314" cy="1367041"/>
              </a:xfrm>
              <a:prstGeom prst="rect">
                <a:avLst/>
              </a:prstGeom>
              <a:blipFill>
                <a:blip r:embed="rId3"/>
                <a:stretch>
                  <a:fillRect l="-607" t="-2212" r="-532" b="-5752"/>
                </a:stretch>
              </a:blipFill>
              <a:ln w="12700" cap="flat" cmpd="sng" algn="ctr">
                <a:solidFill>
                  <a:schemeClr val="accent2"/>
                </a:solidFill>
                <a:prstDash val="solid"/>
                <a:miter lim="800000"/>
              </a:ln>
              <a:effectLst/>
            </p:spPr>
            <p:txBody>
              <a:bodyPr/>
              <a:lstStyle/>
              <a:p>
                <a:r>
                  <a:rPr lang="fr-FR">
                    <a:noFill/>
                  </a:rPr>
                  <a:t> </a:t>
                </a:r>
              </a:p>
            </p:txBody>
          </p:sp>
        </mc:Fallback>
      </mc:AlternateContent>
      <p:sp>
        <p:nvSpPr>
          <p:cNvPr id="8" name="Rectangle 7"/>
          <p:cNvSpPr/>
          <p:nvPr/>
        </p:nvSpPr>
        <p:spPr>
          <a:xfrm>
            <a:off x="4348525" y="404501"/>
            <a:ext cx="3344634" cy="369332"/>
          </a:xfrm>
          <a:prstGeom prst="rect">
            <a:avLst/>
          </a:prstGeom>
        </p:spPr>
        <p:txBody>
          <a:bodyPr wrap="none">
            <a:spAutoFit/>
          </a:bodyPr>
          <a:lstStyle/>
          <a:p>
            <a:r>
              <a:rPr lang="fr-FR" b="1" dirty="0">
                <a:solidFill>
                  <a:srgbClr val="000000"/>
                </a:solidFill>
                <a:ea typeface="DejaVu Sans" panose="020B0603030804020204" pitchFamily="34" charset="0"/>
                <a:cs typeface="DejaVu Sans" panose="020B0603030804020204" pitchFamily="34" charset="0"/>
              </a:rPr>
              <a:t>RESISTANCE D’UN CONDUCTEUR </a:t>
            </a:r>
            <a:endParaRPr lang="fr-FR" dirty="0"/>
          </a:p>
        </p:txBody>
      </p:sp>
      <p:sp>
        <p:nvSpPr>
          <p:cNvPr id="9" name="Rectangle 8"/>
          <p:cNvSpPr/>
          <p:nvPr/>
        </p:nvSpPr>
        <p:spPr>
          <a:xfrm>
            <a:off x="176660" y="2245717"/>
            <a:ext cx="4510466" cy="369332"/>
          </a:xfrm>
          <a:prstGeom prst="rect">
            <a:avLst/>
          </a:prstGeom>
        </p:spPr>
        <p:txBody>
          <a:bodyPr wrap="none">
            <a:spAutoFit/>
          </a:bodyPr>
          <a:lstStyle/>
          <a:p>
            <a:pPr algn="ctr"/>
            <a:r>
              <a:rPr lang="fr-FR" b="1" dirty="0"/>
              <a:t>Variation de la résistivité avec la température</a:t>
            </a:r>
          </a:p>
        </p:txBody>
      </p:sp>
    </p:spTree>
    <p:extLst>
      <p:ext uri="{BB962C8B-B14F-4D97-AF65-F5344CB8AC3E}">
        <p14:creationId xmlns:p14="http://schemas.microsoft.com/office/powerpoint/2010/main" val="371229402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6368943" y="1352176"/>
            <a:ext cx="5593655" cy="4351338"/>
          </a:xfrm>
          <a:prstGeom prst="rect">
            <a:avLst/>
          </a:prstGeom>
        </p:spPr>
      </p:pic>
      <p:sp>
        <p:nvSpPr>
          <p:cNvPr id="4" name="Rectangle 3"/>
          <p:cNvSpPr/>
          <p:nvPr/>
        </p:nvSpPr>
        <p:spPr>
          <a:xfrm>
            <a:off x="141515" y="2129642"/>
            <a:ext cx="6096000" cy="3416320"/>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285750" indent="-285750">
              <a:buFont typeface="Arial" panose="020B0604020202020204" pitchFamily="34" charset="0"/>
              <a:buChar char="•"/>
            </a:pPr>
            <a:r>
              <a:rPr lang="fr-FR" dirty="0"/>
              <a:t>Une génératrice starter est un ensemble comprenant </a:t>
            </a:r>
          </a:p>
          <a:p>
            <a:pPr marL="285750" indent="-285750">
              <a:buFont typeface="Arial" panose="020B0604020202020204" pitchFamily="34" charset="0"/>
              <a:buChar char="•"/>
            </a:pPr>
            <a:r>
              <a:rPr lang="fr-FR" dirty="0"/>
              <a:t>un rotor </a:t>
            </a:r>
          </a:p>
          <a:p>
            <a:pPr marL="285750" indent="-285750">
              <a:buFont typeface="Arial" panose="020B0604020202020204" pitchFamily="34" charset="0"/>
              <a:buChar char="•"/>
            </a:pPr>
            <a:r>
              <a:rPr lang="fr-FR" dirty="0"/>
              <a:t>deux enroulements d'excitation : </a:t>
            </a:r>
          </a:p>
          <a:p>
            <a:pPr marL="742950" lvl="1" indent="-285750">
              <a:buFont typeface="Courier New" panose="02070309020205020404" pitchFamily="49" charset="0"/>
              <a:buChar char="o"/>
            </a:pPr>
            <a:r>
              <a:rPr lang="fr-FR" dirty="0"/>
              <a:t>un enroulement série </a:t>
            </a:r>
          </a:p>
          <a:p>
            <a:pPr marL="742950" lvl="1" indent="-285750">
              <a:buFont typeface="Courier New" panose="02070309020205020404" pitchFamily="49" charset="0"/>
              <a:buChar char="o"/>
            </a:pPr>
            <a:r>
              <a:rPr lang="fr-FR" dirty="0"/>
              <a:t>et un enroulement shunt.</a:t>
            </a:r>
          </a:p>
          <a:p>
            <a:pPr marL="285750" indent="-285750">
              <a:buFont typeface="Arial" panose="020B0604020202020204" pitchFamily="34" charset="0"/>
              <a:buChar char="•"/>
            </a:pPr>
            <a:r>
              <a:rPr lang="fr-FR" dirty="0"/>
              <a:t>Utilisé en démarreur, l'enroulement série est alimenté et nous avons alors un moteur en série.</a:t>
            </a:r>
          </a:p>
          <a:p>
            <a:pPr marL="285750" indent="-285750">
              <a:buFont typeface="Arial" panose="020B0604020202020204" pitchFamily="34" charset="0"/>
              <a:buChar char="•"/>
            </a:pPr>
            <a:r>
              <a:rPr lang="fr-FR" dirty="0"/>
              <a:t>Après le démarrage, le moteur de l'aéronef entraîne le rotor en génératrice.</a:t>
            </a:r>
          </a:p>
          <a:p>
            <a:pPr marL="285750" indent="-285750">
              <a:buFont typeface="Arial" panose="020B0604020202020204" pitchFamily="34" charset="0"/>
              <a:buChar char="•"/>
            </a:pPr>
            <a:r>
              <a:rPr lang="fr-FR" dirty="0"/>
              <a:t>L'enroulement d'excitation série est déconnecté, </a:t>
            </a:r>
          </a:p>
          <a:p>
            <a:pPr marL="285750" indent="-285750">
              <a:buFont typeface="Arial" panose="020B0604020202020204" pitchFamily="34" charset="0"/>
              <a:buChar char="•"/>
            </a:pPr>
            <a:r>
              <a:rPr lang="fr-FR" dirty="0"/>
              <a:t>l'enroulement shunt connecté et la génératrice est une génératrice shunt.</a:t>
            </a:r>
          </a:p>
        </p:txBody>
      </p:sp>
      <p:sp>
        <p:nvSpPr>
          <p:cNvPr id="6" name="Rectangle 5"/>
          <p:cNvSpPr/>
          <p:nvPr/>
        </p:nvSpPr>
        <p:spPr>
          <a:xfrm>
            <a:off x="5058729" y="129659"/>
            <a:ext cx="207454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Moteurs électriques</a:t>
            </a:r>
          </a:p>
        </p:txBody>
      </p:sp>
      <p:sp>
        <p:nvSpPr>
          <p:cNvPr id="7" name="Rectangle 6"/>
          <p:cNvSpPr/>
          <p:nvPr/>
        </p:nvSpPr>
        <p:spPr>
          <a:xfrm>
            <a:off x="5104542" y="556251"/>
            <a:ext cx="1982915" cy="369332"/>
          </a:xfrm>
          <a:prstGeom prst="rect">
            <a:avLst/>
          </a:prstGeom>
        </p:spPr>
        <p:txBody>
          <a:bodyPr wrap="none">
            <a:spAutoFit/>
          </a:bodyPr>
          <a:lstStyle/>
          <a:p>
            <a:r>
              <a:rPr lang="fr-FR" dirty="0"/>
              <a:t>Génératrice-starter</a:t>
            </a:r>
          </a:p>
        </p:txBody>
      </p:sp>
    </p:spTree>
    <p:extLst>
      <p:ext uri="{BB962C8B-B14F-4D97-AF65-F5344CB8AC3E}">
        <p14:creationId xmlns:p14="http://schemas.microsoft.com/office/powerpoint/2010/main" val="312982873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32856" y="2011740"/>
            <a:ext cx="8926286" cy="337335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Une génératrice à courant continu fonctionne en réversibilité. Si le rotor est alimenté, elle tourne en moteur. </a:t>
            </a:r>
          </a:p>
          <a:p>
            <a:pPr marL="285750" indent="-285750">
              <a:lnSpc>
                <a:spcPct val="150000"/>
              </a:lnSpc>
              <a:buFont typeface="Arial" panose="020B0604020202020204" pitchFamily="34" charset="0"/>
              <a:buChar char="•"/>
            </a:pPr>
            <a:r>
              <a:rPr lang="fr-FR" dirty="0"/>
              <a:t>Les moteurs à courant continu sont peu utilisés sur les aéronefs. </a:t>
            </a:r>
          </a:p>
          <a:p>
            <a:pPr marL="285750" indent="-285750">
              <a:lnSpc>
                <a:spcPct val="150000"/>
              </a:lnSpc>
              <a:buFont typeface="Arial" panose="020B0604020202020204" pitchFamily="34" charset="0"/>
              <a:buChar char="•"/>
            </a:pPr>
            <a:r>
              <a:rPr lang="fr-FR" dirty="0"/>
              <a:t>Le système de collecteur à arc et balais est source d'arcs électriques, de pannes, etc. </a:t>
            </a:r>
          </a:p>
          <a:p>
            <a:pPr marL="285750" indent="-285750">
              <a:lnSpc>
                <a:spcPct val="150000"/>
              </a:lnSpc>
              <a:buFont typeface="Arial" panose="020B0604020202020204" pitchFamily="34" charset="0"/>
              <a:buChar char="•"/>
            </a:pPr>
            <a:r>
              <a:rPr lang="fr-FR" dirty="0"/>
              <a:t>On leur préfère les moteurs alternatifs.</a:t>
            </a:r>
          </a:p>
          <a:p>
            <a:pPr marL="285750" indent="-285750">
              <a:lnSpc>
                <a:spcPct val="150000"/>
              </a:lnSpc>
              <a:buFont typeface="Arial" panose="020B0604020202020204" pitchFamily="34" charset="0"/>
              <a:buChar char="•"/>
            </a:pPr>
            <a:r>
              <a:rPr lang="fr-FR" dirty="0"/>
              <a:t>Les moteurs alternatifs se déclinent en deux types : </a:t>
            </a:r>
          </a:p>
          <a:p>
            <a:pPr marL="742950" lvl="1" indent="-285750">
              <a:lnSpc>
                <a:spcPct val="150000"/>
              </a:lnSpc>
              <a:buFont typeface="Courier New" panose="02070309020205020404" pitchFamily="49" charset="0"/>
              <a:buChar char="o"/>
            </a:pPr>
            <a:r>
              <a:rPr lang="fr-FR" dirty="0"/>
              <a:t>les moteurs synchrones ;</a:t>
            </a:r>
          </a:p>
          <a:p>
            <a:pPr marL="742950" lvl="1" indent="-285750">
              <a:lnSpc>
                <a:spcPct val="150000"/>
              </a:lnSpc>
              <a:buFont typeface="Courier New" panose="02070309020205020404" pitchFamily="49" charset="0"/>
              <a:buChar char="o"/>
            </a:pPr>
            <a:r>
              <a:rPr lang="fr-FR" dirty="0"/>
              <a:t>les moteurs asynchrones, aussi appelés moteurs à induction.</a:t>
            </a:r>
          </a:p>
        </p:txBody>
      </p:sp>
      <p:sp>
        <p:nvSpPr>
          <p:cNvPr id="5" name="Rectangle 4"/>
          <p:cNvSpPr/>
          <p:nvPr/>
        </p:nvSpPr>
        <p:spPr>
          <a:xfrm>
            <a:off x="5058729" y="129659"/>
            <a:ext cx="207454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Moteurs électriques</a:t>
            </a:r>
          </a:p>
        </p:txBody>
      </p:sp>
      <p:sp>
        <p:nvSpPr>
          <p:cNvPr id="6" name="Rectangle 5"/>
          <p:cNvSpPr/>
          <p:nvPr/>
        </p:nvSpPr>
        <p:spPr>
          <a:xfrm>
            <a:off x="4759254" y="498991"/>
            <a:ext cx="2673489" cy="369332"/>
          </a:xfrm>
          <a:prstGeom prst="rect">
            <a:avLst/>
          </a:prstGeom>
        </p:spPr>
        <p:txBody>
          <a:bodyPr wrap="none">
            <a:spAutoFit/>
          </a:bodyPr>
          <a:lstStyle/>
          <a:p>
            <a:r>
              <a:rPr lang="fr-FR" dirty="0"/>
              <a:t>Moteurs courant alternatif</a:t>
            </a:r>
          </a:p>
        </p:txBody>
      </p:sp>
    </p:spTree>
    <p:extLst>
      <p:ext uri="{BB962C8B-B14F-4D97-AF65-F5344CB8AC3E}">
        <p14:creationId xmlns:p14="http://schemas.microsoft.com/office/powerpoint/2010/main" val="381924915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rotWithShape="1">
          <a:blip r:embed="rId2"/>
          <a:srcRect r="54012"/>
          <a:stretch/>
        </p:blipFill>
        <p:spPr>
          <a:xfrm>
            <a:off x="9300360" y="280320"/>
            <a:ext cx="2835730" cy="1254355"/>
          </a:xfrm>
          <a:prstGeom prst="rect">
            <a:avLst/>
          </a:prstGeom>
        </p:spPr>
      </p:pic>
      <p:sp>
        <p:nvSpPr>
          <p:cNvPr id="4" name="Rectangle 3"/>
          <p:cNvSpPr/>
          <p:nvPr/>
        </p:nvSpPr>
        <p:spPr>
          <a:xfrm>
            <a:off x="352303" y="1203577"/>
            <a:ext cx="8606640"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Principe</a:t>
            </a:r>
          </a:p>
          <a:p>
            <a:r>
              <a:rPr lang="fr-FR" dirty="0"/>
              <a:t>Si un aimant libre en rotation est placé entre deux aimants fixes présentant des pôles contraires, il a tendance à tourner pour venir s'aligner sur les lignes de champ.</a:t>
            </a:r>
          </a:p>
        </p:txBody>
      </p:sp>
      <p:sp>
        <p:nvSpPr>
          <p:cNvPr id="6" name="Rectangle 5"/>
          <p:cNvSpPr/>
          <p:nvPr/>
        </p:nvSpPr>
        <p:spPr>
          <a:xfrm>
            <a:off x="5058729" y="129659"/>
            <a:ext cx="207454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Moteurs électriques</a:t>
            </a:r>
          </a:p>
        </p:txBody>
      </p:sp>
      <p:sp>
        <p:nvSpPr>
          <p:cNvPr id="7" name="Rectangle 6"/>
          <p:cNvSpPr/>
          <p:nvPr/>
        </p:nvSpPr>
        <p:spPr>
          <a:xfrm>
            <a:off x="3886200" y="545492"/>
            <a:ext cx="4642809" cy="369332"/>
          </a:xfrm>
          <a:prstGeom prst="rect">
            <a:avLst/>
          </a:prstGeom>
        </p:spPr>
        <p:txBody>
          <a:bodyPr wrap="none">
            <a:spAutoFit/>
          </a:bodyPr>
          <a:lstStyle/>
          <a:p>
            <a:r>
              <a:rPr lang="fr-FR" b="1" dirty="0"/>
              <a:t>Moteurs courant alternatif: Moteur synchrone</a:t>
            </a:r>
          </a:p>
        </p:txBody>
      </p:sp>
      <p:pic>
        <p:nvPicPr>
          <p:cNvPr id="8" name="Espace réservé du contenu 4"/>
          <p:cNvPicPr>
            <a:picLocks noChangeAspect="1"/>
          </p:cNvPicPr>
          <p:nvPr/>
        </p:nvPicPr>
        <p:blipFill rotWithShape="1">
          <a:blip r:embed="rId3"/>
          <a:srcRect b="60431"/>
          <a:stretch/>
        </p:blipFill>
        <p:spPr>
          <a:xfrm>
            <a:off x="10215355" y="3042370"/>
            <a:ext cx="1920735" cy="1721780"/>
          </a:xfrm>
          <a:prstGeom prst="rect">
            <a:avLst/>
          </a:prstGeom>
        </p:spPr>
      </p:pic>
      <p:sp>
        <p:nvSpPr>
          <p:cNvPr id="9" name="Rectangle 8"/>
          <p:cNvSpPr/>
          <p:nvPr/>
        </p:nvSpPr>
        <p:spPr>
          <a:xfrm>
            <a:off x="352303" y="3524326"/>
            <a:ext cx="9586354" cy="286232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Champ </a:t>
            </a:r>
            <a:r>
              <a:rPr lang="fr-FR" b="1" dirty="0" err="1"/>
              <a:t>tourmant</a:t>
            </a:r>
            <a:endParaRPr lang="fr-FR" b="1" dirty="0"/>
          </a:p>
          <a:p>
            <a:pPr marL="285750" indent="-285750">
              <a:buFont typeface="Arial" panose="020B0604020202020204" pitchFamily="34" charset="0"/>
              <a:buChar char="•"/>
            </a:pPr>
            <a:r>
              <a:rPr lang="fr-FR" dirty="0"/>
              <a:t>Dans la figure, deux bobines alimentées délivrent chacune un champ. </a:t>
            </a:r>
          </a:p>
          <a:p>
            <a:pPr marL="285750" indent="-285750">
              <a:buFont typeface="Arial" panose="020B0604020202020204" pitchFamily="34" charset="0"/>
              <a:buChar char="•"/>
            </a:pPr>
            <a:r>
              <a:rPr lang="fr-FR" dirty="0"/>
              <a:t>Le champ résultant est la composante vectorielle des deux champs.</a:t>
            </a:r>
          </a:p>
          <a:p>
            <a:pPr marL="285750" indent="-285750">
              <a:buFont typeface="Arial" panose="020B0604020202020204" pitchFamily="34" charset="0"/>
              <a:buChar char="•"/>
            </a:pPr>
            <a:r>
              <a:rPr lang="fr-FR" dirty="0"/>
              <a:t>Si trois bobines sont alimentées par un réseau triphasé, elles délivrent chacune un champ déphasé de 120° par rapport aux autres. </a:t>
            </a:r>
          </a:p>
          <a:p>
            <a:pPr marL="285750" indent="-285750">
              <a:buFont typeface="Arial" panose="020B0604020202020204" pitchFamily="34" charset="0"/>
              <a:buChar char="•"/>
            </a:pPr>
            <a:r>
              <a:rPr lang="fr-FR" dirty="0"/>
              <a:t>La somme des trois champs est un vecteur champ d'amplitude constante, mais dont la direction au temps t dépend de la valeur de chaque phase à ce temps t.</a:t>
            </a:r>
          </a:p>
          <a:p>
            <a:pPr marL="285750" indent="-285750">
              <a:buFont typeface="Arial" panose="020B0604020202020204" pitchFamily="34" charset="0"/>
              <a:buChar char="•"/>
            </a:pPr>
            <a:r>
              <a:rPr lang="fr-FR" dirty="0"/>
              <a:t>Le vecteur champ résultant est donc un champ tournant à une vitesse </a:t>
            </a:r>
            <a:r>
              <a:rPr lang="el-GR" dirty="0"/>
              <a:t>ω</a:t>
            </a:r>
            <a:r>
              <a:rPr lang="fr-FR" dirty="0"/>
              <a:t> fonction de la fréquence de la tension d'alimentation.</a:t>
            </a:r>
          </a:p>
          <a:p>
            <a:pPr marL="285750" indent="-285750">
              <a:buFont typeface="Arial" panose="020B0604020202020204" pitchFamily="34" charset="0"/>
              <a:buChar char="•"/>
            </a:pPr>
            <a:r>
              <a:rPr lang="fr-FR" dirty="0"/>
              <a:t>Si l'on croise deux phases, le vecteur champ résultant tourne en sens inverse.</a:t>
            </a:r>
          </a:p>
        </p:txBody>
      </p:sp>
      <p:pic>
        <p:nvPicPr>
          <p:cNvPr id="10" name="Espace réservé du contenu 4"/>
          <p:cNvPicPr>
            <a:picLocks noChangeAspect="1"/>
          </p:cNvPicPr>
          <p:nvPr/>
        </p:nvPicPr>
        <p:blipFill rotWithShape="1">
          <a:blip r:embed="rId2"/>
          <a:srcRect l="51284" r="1934"/>
          <a:stretch/>
        </p:blipFill>
        <p:spPr>
          <a:xfrm>
            <a:off x="9275868" y="1709761"/>
            <a:ext cx="2884714" cy="1254355"/>
          </a:xfrm>
          <a:prstGeom prst="rect">
            <a:avLst/>
          </a:prstGeom>
        </p:spPr>
      </p:pic>
      <p:pic>
        <p:nvPicPr>
          <p:cNvPr id="11" name="Espace réservé du contenu 4"/>
          <p:cNvPicPr>
            <a:picLocks noChangeAspect="1"/>
          </p:cNvPicPr>
          <p:nvPr/>
        </p:nvPicPr>
        <p:blipFill rotWithShape="1">
          <a:blip r:embed="rId3"/>
          <a:srcRect t="42925" b="3788"/>
          <a:stretch/>
        </p:blipFill>
        <p:spPr>
          <a:xfrm>
            <a:off x="10215356" y="4851238"/>
            <a:ext cx="1920734" cy="1976169"/>
          </a:xfrm>
          <a:prstGeom prst="rect">
            <a:avLst/>
          </a:prstGeom>
        </p:spPr>
      </p:pic>
    </p:spTree>
    <p:extLst>
      <p:ext uri="{BB962C8B-B14F-4D97-AF65-F5344CB8AC3E}">
        <p14:creationId xmlns:p14="http://schemas.microsoft.com/office/powerpoint/2010/main" val="88949516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8696657" y="1467099"/>
            <a:ext cx="2941200" cy="2956560"/>
          </a:xfrm>
          <a:prstGeom prst="rect">
            <a:avLst/>
          </a:prstGeom>
        </p:spPr>
      </p:pic>
      <p:sp>
        <p:nvSpPr>
          <p:cNvPr id="4" name="Rectangle 3"/>
          <p:cNvSpPr/>
          <p:nvPr/>
        </p:nvSpPr>
        <p:spPr>
          <a:xfrm>
            <a:off x="244929" y="1336664"/>
            <a:ext cx="8066366" cy="452431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Constitution</a:t>
            </a:r>
          </a:p>
          <a:p>
            <a:r>
              <a:rPr lang="fr-FR" dirty="0"/>
              <a:t>Le moteur est composé :</a:t>
            </a:r>
          </a:p>
          <a:p>
            <a:pPr marL="285750" indent="-285750">
              <a:buFont typeface="Arial" panose="020B0604020202020204" pitchFamily="34" charset="0"/>
              <a:buChar char="•"/>
            </a:pPr>
            <a:r>
              <a:rPr lang="fr-FR" dirty="0"/>
              <a:t>d'un stator </a:t>
            </a:r>
            <a:r>
              <a:rPr lang="fr-FR" dirty="0" err="1"/>
              <a:t>hexapolaire</a:t>
            </a:r>
            <a:r>
              <a:rPr lang="fr-FR" dirty="0"/>
              <a:t> sur lequel sont bobinés les enroulements triphasés, qui délivre le champ tournant ;</a:t>
            </a:r>
          </a:p>
          <a:p>
            <a:pPr marL="285750" indent="-285750">
              <a:buFont typeface="Arial" panose="020B0604020202020204" pitchFamily="34" charset="0"/>
              <a:buChar char="•"/>
            </a:pPr>
            <a:r>
              <a:rPr lang="fr-FR" dirty="0"/>
              <a:t>d'un rotor accueillant un bobinage alimenté en continu se comportant comme un aimant permanent dont on peut faire varier l'intensité du champ.</a:t>
            </a:r>
          </a:p>
          <a:p>
            <a:pPr marL="285750" indent="-285750">
              <a:buFont typeface="Arial" panose="020B0604020202020204" pitchFamily="34" charset="0"/>
              <a:buChar char="•"/>
            </a:pPr>
            <a:r>
              <a:rPr lang="fr-FR" dirty="0"/>
              <a:t>Le rotor, accroché sur le champ tournant, tourne à la vitesse de synchronisme.</a:t>
            </a:r>
          </a:p>
          <a:p>
            <a:pPr marL="285750" indent="-285750">
              <a:buFont typeface="Arial" panose="020B0604020202020204" pitchFamily="34" charset="0"/>
              <a:buChar char="•"/>
            </a:pPr>
            <a:r>
              <a:rPr lang="fr-FR" dirty="0"/>
              <a:t>Ce système nécessite un système d'alimentation à bagues et balais pour l'alimentation du rotor.</a:t>
            </a:r>
          </a:p>
          <a:p>
            <a:pPr marL="285750" indent="-285750">
              <a:buFont typeface="Arial" panose="020B0604020202020204" pitchFamily="34" charset="0"/>
              <a:buChar char="•"/>
            </a:pPr>
            <a:r>
              <a:rPr lang="fr-FR" dirty="0"/>
              <a:t>On fabrique cependant des moteurs à aimants permanents (</a:t>
            </a:r>
            <a:r>
              <a:rPr lang="fr-FR" dirty="0" err="1"/>
              <a:t>brushless</a:t>
            </a:r>
            <a:r>
              <a:rPr lang="fr-FR" dirty="0"/>
              <a:t>) pouvant délivrer des puissances moyennes.</a:t>
            </a:r>
          </a:p>
          <a:p>
            <a:pPr marL="285750" indent="-285750">
              <a:buFont typeface="Arial" panose="020B0604020202020204" pitchFamily="34" charset="0"/>
              <a:buChar char="•"/>
            </a:pPr>
            <a:r>
              <a:rPr lang="fr-FR" dirty="0"/>
              <a:t>Si le couple résistant (charge du moteur) augmente subitement, l'aimant ou le rotor alimenté risquent de prendre subitement un retard important sur le champ tournant et de ne plus pouvoir le rattraper : le moteur décroche.</a:t>
            </a:r>
          </a:p>
          <a:p>
            <a:pPr marL="285750" indent="-285750">
              <a:buFont typeface="Arial" panose="020B0604020202020204" pitchFamily="34" charset="0"/>
              <a:buChar char="•"/>
            </a:pPr>
            <a:r>
              <a:rPr lang="fr-FR" dirty="0"/>
              <a:t>Ce moteur n'est pas apte à l'utilisation de charges importantes.</a:t>
            </a:r>
          </a:p>
          <a:p>
            <a:pPr marL="285750" indent="-285750">
              <a:buFont typeface="Arial" panose="020B0604020202020204" pitchFamily="34" charset="0"/>
              <a:buChar char="•"/>
            </a:pPr>
            <a:r>
              <a:rPr lang="fr-FR" dirty="0"/>
              <a:t>Dans le cas du rotor alimenté, le couple est fonction du courant </a:t>
            </a:r>
            <a:r>
              <a:rPr lang="fr-FR" dirty="0" err="1"/>
              <a:t>rotorique</a:t>
            </a:r>
            <a:r>
              <a:rPr lang="fr-FR" dirty="0"/>
              <a:t>.</a:t>
            </a:r>
          </a:p>
        </p:txBody>
      </p:sp>
      <p:sp>
        <p:nvSpPr>
          <p:cNvPr id="6" name="Rectangle 5"/>
          <p:cNvSpPr/>
          <p:nvPr/>
        </p:nvSpPr>
        <p:spPr>
          <a:xfrm>
            <a:off x="5058729" y="129659"/>
            <a:ext cx="207454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Moteurs électriques</a:t>
            </a:r>
          </a:p>
        </p:txBody>
      </p:sp>
      <p:sp>
        <p:nvSpPr>
          <p:cNvPr id="7" name="Rectangle 6"/>
          <p:cNvSpPr/>
          <p:nvPr/>
        </p:nvSpPr>
        <p:spPr>
          <a:xfrm>
            <a:off x="3886200" y="545492"/>
            <a:ext cx="4642809" cy="369332"/>
          </a:xfrm>
          <a:prstGeom prst="rect">
            <a:avLst/>
          </a:prstGeom>
        </p:spPr>
        <p:txBody>
          <a:bodyPr wrap="none">
            <a:spAutoFit/>
          </a:bodyPr>
          <a:lstStyle/>
          <a:p>
            <a:r>
              <a:rPr lang="fr-FR" b="1" dirty="0"/>
              <a:t>Moteurs courant alternatif: Moteur synchrone</a:t>
            </a:r>
          </a:p>
        </p:txBody>
      </p:sp>
    </p:spTree>
    <p:extLst>
      <p:ext uri="{BB962C8B-B14F-4D97-AF65-F5344CB8AC3E}">
        <p14:creationId xmlns:p14="http://schemas.microsoft.com/office/powerpoint/2010/main" val="47945356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8456124" y="1886139"/>
            <a:ext cx="3647420" cy="2936231"/>
          </a:xfrm>
          <a:prstGeom prst="rect">
            <a:avLst/>
          </a:prstGeom>
        </p:spPr>
        <p:style>
          <a:lnRef idx="2">
            <a:schemeClr val="accent2"/>
          </a:lnRef>
          <a:fillRef idx="1">
            <a:schemeClr val="lt1"/>
          </a:fillRef>
          <a:effectRef idx="0">
            <a:schemeClr val="accent2"/>
          </a:effectRef>
          <a:fontRef idx="minor">
            <a:schemeClr val="dk1"/>
          </a:fontRef>
        </p:style>
      </p:pic>
      <mc:AlternateContent xmlns:mc="http://schemas.openxmlformats.org/markup-compatibility/2006" xmlns:a14="http://schemas.microsoft.com/office/drawing/2010/main">
        <mc:Choice Requires="a14">
          <p:sp>
            <p:nvSpPr>
              <p:cNvPr id="4" name="Rectangle 3"/>
              <p:cNvSpPr/>
              <p:nvPr/>
            </p:nvSpPr>
            <p:spPr>
              <a:xfrm>
                <a:off x="275272" y="961325"/>
                <a:ext cx="8008757" cy="527574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Principe</a:t>
                </a:r>
              </a:p>
              <a:p>
                <a:pPr marL="285750" indent="-285750" algn="just">
                  <a:buFont typeface="Arial" panose="020B0604020202020204" pitchFamily="34" charset="0"/>
                  <a:buChar char="•"/>
                </a:pPr>
                <a:r>
                  <a:rPr lang="fr-FR" dirty="0"/>
                  <a:t>Si un disque de métal amagnétique (cuivre ou aluminium) subit un champ magnétique tournant </a:t>
                </a:r>
              </a:p>
              <a:p>
                <a:pPr marL="285750" indent="-285750" algn="just">
                  <a:buFont typeface="Arial" panose="020B0604020202020204" pitchFamily="34" charset="0"/>
                  <a:buChar char="•"/>
                </a:pPr>
                <a:r>
                  <a:rPr lang="fr-FR" dirty="0"/>
                  <a:t>il se produit dans le disque des courants induits qui, d'après la loi de Lenz, tendent à s'opposer à la cause qui leur donne naissance (la rotation du champ).</a:t>
                </a:r>
              </a:p>
              <a:p>
                <a:pPr marL="285750" indent="-285750" algn="just">
                  <a:buFont typeface="Arial" panose="020B0604020202020204" pitchFamily="34" charset="0"/>
                  <a:buChar char="•"/>
                </a:pPr>
                <a:r>
                  <a:rPr lang="fr-FR" dirty="0"/>
                  <a:t>Ces courants engendrent un couple (force de Laplace) qui entraîne le disque en rotation pour essayer d'annuler la vitesse relative du champ par rapport au disque, sans jamais y parvenir sinon il n'y aurait plus de courant induit, donc plus de couple.</a:t>
                </a:r>
              </a:p>
              <a:p>
                <a:pPr marL="285750" indent="-285750" algn="just">
                  <a:buFont typeface="Arial" panose="020B0604020202020204" pitchFamily="34" charset="0"/>
                  <a:buChar char="•"/>
                </a:pPr>
                <a:r>
                  <a:rPr lang="fr-FR" dirty="0"/>
                  <a:t>Le disque ne tourne donc pas en synchronisme avec le champ tournant, d'où le nom de moteur asynchrone.</a:t>
                </a:r>
              </a:p>
              <a:p>
                <a:pPr marL="285750" indent="-285750" algn="just">
                  <a:buFont typeface="Arial" panose="020B0604020202020204" pitchFamily="34" charset="0"/>
                  <a:buChar char="•"/>
                </a:pPr>
                <a:r>
                  <a:rPr lang="fr-FR" dirty="0"/>
                  <a:t>Si le rotor (ici le disque) tourne à une vitesse angulaire </a:t>
                </a:r>
                <a:r>
                  <a:rPr lang="el-GR" dirty="0"/>
                  <a:t>ω</a:t>
                </a:r>
                <a:r>
                  <a:rPr lang="fr-FR" dirty="0"/>
                  <a:t>r et le champ tournant </a:t>
                </a:r>
                <a:r>
                  <a:rPr lang="fr-FR" dirty="0" err="1"/>
                  <a:t>statorique</a:t>
                </a:r>
                <a:r>
                  <a:rPr lang="fr-FR" dirty="0"/>
                  <a:t> (ici le champ de l'aimant permanent tournant) à une vitesse </a:t>
                </a:r>
                <a:r>
                  <a:rPr lang="el-GR" dirty="0"/>
                  <a:t>ω</a:t>
                </a:r>
                <a:r>
                  <a:rPr lang="fr-FR" dirty="0"/>
                  <a:t>s, on appelle glissement l'expression </a:t>
                </a:r>
              </a:p>
              <a:p>
                <a:pPr algn="just"/>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𝑔</m:t>
                      </m:r>
                      <m:r>
                        <a:rPr lang="fr-FR" b="0" i="1" smtClean="0">
                          <a:latin typeface="Cambria Math" panose="02040503050406030204" pitchFamily="18" charset="0"/>
                        </a:rPr>
                        <m:t>=</m:t>
                      </m:r>
                      <m:f>
                        <m:fPr>
                          <m:ctrlPr>
                            <a:rPr lang="fr-FR" b="0" i="1" smtClean="0">
                              <a:latin typeface="Cambria Math" panose="02040503050406030204" pitchFamily="18" charset="0"/>
                            </a:rPr>
                          </m:ctrlPr>
                        </m:fPr>
                        <m:num>
                          <m:r>
                            <a:rPr lang="fr-FR" b="0" i="1" smtClean="0">
                              <a:latin typeface="Cambria Math" panose="02040503050406030204" pitchFamily="18" charset="0"/>
                              <a:ea typeface="Cambria Math" panose="02040503050406030204" pitchFamily="18" charset="0"/>
                            </a:rPr>
                            <m:t>𝜔</m:t>
                          </m:r>
                          <m:r>
                            <a:rPr lang="fr-FR" b="0" i="1" smtClean="0">
                              <a:latin typeface="Cambria Math" panose="02040503050406030204" pitchFamily="18" charset="0"/>
                              <a:ea typeface="Cambria Math" panose="02040503050406030204" pitchFamily="18" charset="0"/>
                            </a:rPr>
                            <m:t>𝑟</m:t>
                          </m:r>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𝜔</m:t>
                          </m:r>
                          <m:r>
                            <a:rPr lang="fr-FR" b="0" i="1" smtClean="0">
                              <a:latin typeface="Cambria Math" panose="02040503050406030204" pitchFamily="18" charset="0"/>
                              <a:ea typeface="Cambria Math" panose="02040503050406030204" pitchFamily="18" charset="0"/>
                            </a:rPr>
                            <m:t>𝑠</m:t>
                          </m:r>
                        </m:num>
                        <m:den>
                          <m:r>
                            <a:rPr lang="fr-FR" b="0" i="1" smtClean="0">
                              <a:latin typeface="Cambria Math" panose="02040503050406030204" pitchFamily="18" charset="0"/>
                              <a:ea typeface="Cambria Math" panose="02040503050406030204" pitchFamily="18" charset="0"/>
                            </a:rPr>
                            <m:t>𝜔</m:t>
                          </m:r>
                          <m:r>
                            <a:rPr lang="fr-FR" b="0" i="1" smtClean="0">
                              <a:latin typeface="Cambria Math" panose="02040503050406030204" pitchFamily="18" charset="0"/>
                              <a:ea typeface="Cambria Math" panose="02040503050406030204" pitchFamily="18" charset="0"/>
                            </a:rPr>
                            <m:t>𝑠</m:t>
                          </m:r>
                        </m:den>
                      </m:f>
                      <m:r>
                        <a:rPr lang="fr-FR" b="0" i="1" smtClean="0">
                          <a:latin typeface="Cambria Math" panose="02040503050406030204" pitchFamily="18" charset="0"/>
                        </a:rPr>
                        <m:t>=1−</m:t>
                      </m:r>
                      <m:f>
                        <m:fPr>
                          <m:ctrlPr>
                            <a:rPr lang="fr-FR" i="1">
                              <a:latin typeface="Cambria Math" panose="02040503050406030204" pitchFamily="18" charset="0"/>
                            </a:rPr>
                          </m:ctrlPr>
                        </m:fPr>
                        <m:num>
                          <m:r>
                            <a:rPr lang="fr-FR" i="1">
                              <a:latin typeface="Cambria Math" panose="02040503050406030204" pitchFamily="18" charset="0"/>
                              <a:ea typeface="Cambria Math" panose="02040503050406030204" pitchFamily="18" charset="0"/>
                            </a:rPr>
                            <m:t>𝜔</m:t>
                          </m:r>
                          <m:r>
                            <a:rPr lang="fr-FR" i="1">
                              <a:latin typeface="Cambria Math" panose="02040503050406030204" pitchFamily="18" charset="0"/>
                              <a:ea typeface="Cambria Math" panose="02040503050406030204" pitchFamily="18" charset="0"/>
                            </a:rPr>
                            <m:t>𝑟</m:t>
                          </m:r>
                        </m:num>
                        <m:den>
                          <m:r>
                            <a:rPr lang="fr-FR" i="1">
                              <a:latin typeface="Cambria Math" panose="02040503050406030204" pitchFamily="18" charset="0"/>
                              <a:ea typeface="Cambria Math" panose="02040503050406030204" pitchFamily="18" charset="0"/>
                            </a:rPr>
                            <m:t>𝜔</m:t>
                          </m:r>
                          <m:r>
                            <a:rPr lang="fr-FR" i="1">
                              <a:latin typeface="Cambria Math" panose="02040503050406030204" pitchFamily="18" charset="0"/>
                              <a:ea typeface="Cambria Math" panose="02040503050406030204" pitchFamily="18" charset="0"/>
                            </a:rPr>
                            <m:t>𝑠</m:t>
                          </m:r>
                        </m:den>
                      </m:f>
                    </m:oMath>
                  </m:oMathPara>
                </a14:m>
                <a:endParaRPr lang="fr-FR" dirty="0"/>
              </a:p>
              <a:p>
                <a:pPr marL="285750" indent="-285750" algn="just">
                  <a:buFont typeface="Arial" panose="020B0604020202020204" pitchFamily="34" charset="0"/>
                  <a:buChar char="•"/>
                </a:pPr>
                <a:r>
                  <a:rPr lang="fr-FR" dirty="0"/>
                  <a:t>Le glissement est exprimé en pourcentage.</a:t>
                </a:r>
              </a:p>
              <a:p>
                <a:pPr marL="285750" indent="-285750" algn="just">
                  <a:buFont typeface="Arial" panose="020B0604020202020204" pitchFamily="34" charset="0"/>
                  <a:buChar char="•"/>
                </a:pPr>
                <a:r>
                  <a:rPr lang="fr-FR" dirty="0"/>
                  <a:t>Il est de l'ordre de 1 à 2 % lorsque le moteur est à vide, et de 5 % maximum en charge.</a:t>
                </a:r>
              </a:p>
            </p:txBody>
          </p:sp>
        </mc:Choice>
        <mc:Fallback xmlns="">
          <p:sp>
            <p:nvSpPr>
              <p:cNvPr id="4" name="Rectangle 3"/>
              <p:cNvSpPr>
                <a:spLocks noRot="1" noChangeAspect="1" noMove="1" noResize="1" noEditPoints="1" noAdjustHandles="1" noChangeArrowheads="1" noChangeShapeType="1" noTextEdit="1"/>
              </p:cNvSpPr>
              <p:nvPr/>
            </p:nvSpPr>
            <p:spPr>
              <a:xfrm>
                <a:off x="275272" y="961325"/>
                <a:ext cx="8008757" cy="5275740"/>
              </a:xfrm>
              <a:prstGeom prst="rect">
                <a:avLst/>
              </a:prstGeom>
              <a:blipFill>
                <a:blip r:embed="rId3"/>
                <a:stretch>
                  <a:fillRect l="-532" t="-577" r="-608" b="-807"/>
                </a:stretch>
              </a:blipFill>
            </p:spPr>
            <p:txBody>
              <a:bodyPr/>
              <a:lstStyle/>
              <a:p>
                <a:r>
                  <a:rPr lang="fr-FR">
                    <a:noFill/>
                  </a:rPr>
                  <a:t> </a:t>
                </a:r>
              </a:p>
            </p:txBody>
          </p:sp>
        </mc:Fallback>
      </mc:AlternateContent>
      <p:sp>
        <p:nvSpPr>
          <p:cNvPr id="7" name="Rectangle 6"/>
          <p:cNvSpPr/>
          <p:nvPr/>
        </p:nvSpPr>
        <p:spPr>
          <a:xfrm>
            <a:off x="5058729" y="129659"/>
            <a:ext cx="207454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Moteurs électriques</a:t>
            </a:r>
          </a:p>
        </p:txBody>
      </p:sp>
      <p:sp>
        <p:nvSpPr>
          <p:cNvPr id="8" name="Rectangle 7"/>
          <p:cNvSpPr/>
          <p:nvPr/>
        </p:nvSpPr>
        <p:spPr>
          <a:xfrm>
            <a:off x="3886200" y="545492"/>
            <a:ext cx="4683846" cy="369332"/>
          </a:xfrm>
          <a:prstGeom prst="rect">
            <a:avLst/>
          </a:prstGeom>
        </p:spPr>
        <p:txBody>
          <a:bodyPr wrap="none">
            <a:spAutoFit/>
          </a:bodyPr>
          <a:lstStyle/>
          <a:p>
            <a:r>
              <a:rPr lang="fr-FR" b="1" dirty="0"/>
              <a:t>Moteurs courant alternatif: Moteur asynchrone</a:t>
            </a:r>
          </a:p>
        </p:txBody>
      </p:sp>
    </p:spTree>
    <p:extLst>
      <p:ext uri="{BB962C8B-B14F-4D97-AF65-F5344CB8AC3E}">
        <p14:creationId xmlns:p14="http://schemas.microsoft.com/office/powerpoint/2010/main" val="90646448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9289286" y="1919282"/>
            <a:ext cx="2322000" cy="2048640"/>
          </a:xfrm>
          <a:prstGeom prst="rect">
            <a:avLst/>
          </a:prstGeom>
        </p:spPr>
      </p:pic>
      <mc:AlternateContent xmlns:mc="http://schemas.openxmlformats.org/markup-compatibility/2006" xmlns:a14="http://schemas.microsoft.com/office/drawing/2010/main">
        <mc:Choice Requires="a14">
          <p:sp>
            <p:nvSpPr>
              <p:cNvPr id="4" name="Rectangle 3"/>
              <p:cNvSpPr/>
              <p:nvPr/>
            </p:nvSpPr>
            <p:spPr>
              <a:xfrm>
                <a:off x="166275" y="1164771"/>
                <a:ext cx="8403771" cy="421006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Constitution</a:t>
                </a:r>
              </a:p>
              <a:p>
                <a:r>
                  <a:rPr lang="fr-FR" dirty="0"/>
                  <a:t>Le rotor est constitué non plus d'un disque, mais d’un ensemble de barres d'aluminium court-circuitées à leurs extrémités par des flasques du même métal. </a:t>
                </a:r>
              </a:p>
              <a:p>
                <a:r>
                  <a:rPr lang="fr-FR" dirty="0"/>
                  <a:t>Les courants induits circulant dans les barres créent le couple moteur. </a:t>
                </a:r>
              </a:p>
              <a:p>
                <a:r>
                  <a:rPr lang="fr-FR" dirty="0"/>
                  <a:t>On appelle cet ensemble une cage d'écureuil.</a:t>
                </a:r>
              </a:p>
              <a:p>
                <a:r>
                  <a:rPr lang="fr-FR" dirty="0"/>
                  <a:t>Le stator chargé de créer le champ tournant est identique à celui du moteur asynchrone triphasé vu précédemment.</a:t>
                </a:r>
              </a:p>
              <a:p>
                <a:r>
                  <a:rPr lang="fr-FR" dirty="0"/>
                  <a:t>Le stator peut être biphasé ou monophasé.</a:t>
                </a:r>
              </a:p>
              <a:p>
                <a:r>
                  <a:rPr lang="fr-FR" dirty="0"/>
                  <a:t>La vitesse de rotation de ce moteur est indépendante de la tension appliquée, seule la fréquence intervient.</a:t>
                </a:r>
              </a:p>
              <a:p>
                <a:r>
                  <a:rPr lang="fr-FR" dirty="0"/>
                  <a:t>Au glissement près, il tourne à une vitesse :</a:t>
                </a:r>
              </a:p>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𝑛</m:t>
                      </m:r>
                      <m:r>
                        <a:rPr lang="fr-FR" b="0" i="1" smtClean="0">
                          <a:latin typeface="Cambria Math" panose="02040503050406030204" pitchFamily="18" charset="0"/>
                        </a:rPr>
                        <m:t>=</m:t>
                      </m:r>
                      <m:f>
                        <m:fPr>
                          <m:ctrlPr>
                            <a:rPr lang="fr-FR" b="0" i="1" smtClean="0">
                              <a:latin typeface="Cambria Math" panose="02040503050406030204" pitchFamily="18" charset="0"/>
                            </a:rPr>
                          </m:ctrlPr>
                        </m:fPr>
                        <m:num>
                          <m:r>
                            <a:rPr lang="fr-FR" b="0" i="1" smtClean="0">
                              <a:latin typeface="Cambria Math" panose="02040503050406030204" pitchFamily="18" charset="0"/>
                            </a:rPr>
                            <m:t>𝐹</m:t>
                          </m:r>
                        </m:num>
                        <m:den>
                          <m:r>
                            <a:rPr lang="fr-FR" b="0" i="1" smtClean="0">
                              <a:latin typeface="Cambria Math" panose="02040503050406030204" pitchFamily="18" charset="0"/>
                            </a:rPr>
                            <m:t>𝑃</m:t>
                          </m:r>
                        </m:den>
                      </m:f>
                    </m:oMath>
                  </m:oMathPara>
                </a14:m>
                <a:endParaRPr lang="fr-FR" dirty="0"/>
              </a:p>
              <a:p>
                <a:r>
                  <a:rPr lang="fr-FR" dirty="0"/>
                  <a:t>F : fréquence</a:t>
                </a:r>
              </a:p>
              <a:p>
                <a:r>
                  <a:rPr lang="fr-FR" dirty="0"/>
                  <a:t>P : nombre de paires de pôles</a:t>
                </a:r>
              </a:p>
            </p:txBody>
          </p:sp>
        </mc:Choice>
        <mc:Fallback xmlns="">
          <p:sp>
            <p:nvSpPr>
              <p:cNvPr id="4" name="Rectangle 3"/>
              <p:cNvSpPr>
                <a:spLocks noRot="1" noChangeAspect="1" noMove="1" noResize="1" noEditPoints="1" noAdjustHandles="1" noChangeArrowheads="1" noChangeShapeType="1" noTextEdit="1"/>
              </p:cNvSpPr>
              <p:nvPr/>
            </p:nvSpPr>
            <p:spPr>
              <a:xfrm>
                <a:off x="166275" y="1164771"/>
                <a:ext cx="8403771" cy="4210063"/>
              </a:xfrm>
              <a:prstGeom prst="rect">
                <a:avLst/>
              </a:prstGeom>
              <a:blipFill>
                <a:blip r:embed="rId3"/>
                <a:stretch>
                  <a:fillRect l="-507" t="-577" r="-362" b="-1154"/>
                </a:stretch>
              </a:blipFill>
            </p:spPr>
            <p:txBody>
              <a:bodyPr/>
              <a:lstStyle/>
              <a:p>
                <a:r>
                  <a:rPr lang="fr-FR">
                    <a:noFill/>
                  </a:rPr>
                  <a:t> </a:t>
                </a:r>
              </a:p>
            </p:txBody>
          </p:sp>
        </mc:Fallback>
      </mc:AlternateContent>
      <p:sp>
        <p:nvSpPr>
          <p:cNvPr id="7" name="Rectangle 6"/>
          <p:cNvSpPr/>
          <p:nvPr/>
        </p:nvSpPr>
        <p:spPr>
          <a:xfrm>
            <a:off x="5058729" y="129659"/>
            <a:ext cx="207454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Moteurs électriques</a:t>
            </a:r>
          </a:p>
        </p:txBody>
      </p:sp>
      <p:sp>
        <p:nvSpPr>
          <p:cNvPr id="8" name="Rectangle 7"/>
          <p:cNvSpPr/>
          <p:nvPr/>
        </p:nvSpPr>
        <p:spPr>
          <a:xfrm>
            <a:off x="3886200" y="545492"/>
            <a:ext cx="4683846" cy="369332"/>
          </a:xfrm>
          <a:prstGeom prst="rect">
            <a:avLst/>
          </a:prstGeom>
        </p:spPr>
        <p:txBody>
          <a:bodyPr wrap="none">
            <a:spAutoFit/>
          </a:bodyPr>
          <a:lstStyle/>
          <a:p>
            <a:r>
              <a:rPr lang="fr-FR" b="1" dirty="0"/>
              <a:t>Moteurs courant alternatif: Moteur asynchrone</a:t>
            </a:r>
          </a:p>
        </p:txBody>
      </p:sp>
    </p:spTree>
    <p:extLst>
      <p:ext uri="{BB962C8B-B14F-4D97-AF65-F5344CB8AC3E}">
        <p14:creationId xmlns:p14="http://schemas.microsoft.com/office/powerpoint/2010/main" val="30996160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1" y="1070045"/>
            <a:ext cx="11190514"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Exemple</a:t>
            </a:r>
          </a:p>
          <a:p>
            <a:r>
              <a:rPr lang="fr-FR" dirty="0"/>
              <a:t>Un stator triphasé bipolaire est alimenté en 400 Hz, avec un glissement de 5 %. </a:t>
            </a:r>
          </a:p>
          <a:p>
            <a:r>
              <a:rPr lang="fr-FR" dirty="0"/>
              <a:t>A quelle vitesse tourne le rotor ?</a:t>
            </a:r>
          </a:p>
          <a:p>
            <a:endParaRPr lang="fr-FR" dirty="0"/>
          </a:p>
          <a:p>
            <a:r>
              <a:rPr lang="fr-FR" b="1" dirty="0"/>
              <a:t>Réponse</a:t>
            </a:r>
          </a:p>
          <a:p>
            <a:pPr marL="285750" indent="-285750">
              <a:buFont typeface="Arial" panose="020B0604020202020204" pitchFamily="34" charset="0"/>
              <a:buChar char="•"/>
            </a:pPr>
            <a:r>
              <a:rPr lang="fr-FR" dirty="0"/>
              <a:t>On compte une paire de pôles. </a:t>
            </a:r>
          </a:p>
          <a:p>
            <a:pPr marL="285750" indent="-285750">
              <a:buFont typeface="Arial" panose="020B0604020202020204" pitchFamily="34" charset="0"/>
              <a:buChar char="•"/>
            </a:pPr>
            <a:r>
              <a:rPr lang="fr-FR" dirty="0"/>
              <a:t>Le champ tourne donc à n = 400/1, soit 400 t/s ou 24 000 t/min.</a:t>
            </a:r>
          </a:p>
          <a:p>
            <a:pPr marL="285750" indent="-285750">
              <a:buFont typeface="Arial" panose="020B0604020202020204" pitchFamily="34" charset="0"/>
              <a:buChar char="•"/>
            </a:pPr>
            <a:r>
              <a:rPr lang="fr-FR" dirty="0"/>
              <a:t>Comme g = 5 %, le rotor tourne à 24 000 - (24 000 x 5 %), soit 22 800 t/min.</a:t>
            </a:r>
          </a:p>
        </p:txBody>
      </p:sp>
      <p:sp>
        <p:nvSpPr>
          <p:cNvPr id="5" name="Rectangle 4"/>
          <p:cNvSpPr/>
          <p:nvPr/>
        </p:nvSpPr>
        <p:spPr>
          <a:xfrm>
            <a:off x="5058729" y="129659"/>
            <a:ext cx="207454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Moteurs électriques</a:t>
            </a:r>
          </a:p>
        </p:txBody>
      </p:sp>
      <p:sp>
        <p:nvSpPr>
          <p:cNvPr id="6" name="Rectangle 5"/>
          <p:cNvSpPr/>
          <p:nvPr/>
        </p:nvSpPr>
        <p:spPr>
          <a:xfrm>
            <a:off x="3886200" y="545492"/>
            <a:ext cx="4683846" cy="369332"/>
          </a:xfrm>
          <a:prstGeom prst="rect">
            <a:avLst/>
          </a:prstGeom>
        </p:spPr>
        <p:txBody>
          <a:bodyPr wrap="none">
            <a:spAutoFit/>
          </a:bodyPr>
          <a:lstStyle/>
          <a:p>
            <a:r>
              <a:rPr lang="fr-FR" b="1" dirty="0"/>
              <a:t>Moteurs courant alternatif: Moteur asynchrone</a:t>
            </a:r>
          </a:p>
        </p:txBody>
      </p:sp>
      <p:sp>
        <p:nvSpPr>
          <p:cNvPr id="7" name="Rectangle 6"/>
          <p:cNvSpPr/>
          <p:nvPr/>
        </p:nvSpPr>
        <p:spPr>
          <a:xfrm>
            <a:off x="304801" y="4094594"/>
            <a:ext cx="11190513"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Utilisatio</a:t>
            </a:r>
            <a:r>
              <a:rPr lang="fr-FR" dirty="0"/>
              <a:t>n</a:t>
            </a:r>
          </a:p>
          <a:p>
            <a:r>
              <a:rPr lang="fr-FR" dirty="0"/>
              <a:t>Les moteurs triphasés sont utilisés pour </a:t>
            </a:r>
          </a:p>
          <a:p>
            <a:pPr marL="285750" indent="-285750">
              <a:buFont typeface="Arial" panose="020B0604020202020204" pitchFamily="34" charset="0"/>
              <a:buChar char="•"/>
            </a:pPr>
            <a:r>
              <a:rPr lang="fr-FR" dirty="0"/>
              <a:t>les pompes carburant, </a:t>
            </a:r>
          </a:p>
          <a:p>
            <a:pPr marL="285750" indent="-285750">
              <a:buFont typeface="Arial" panose="020B0604020202020204" pitchFamily="34" charset="0"/>
              <a:buChar char="•"/>
            </a:pPr>
            <a:r>
              <a:rPr lang="fr-FR" dirty="0"/>
              <a:t>et les moteurs biphasés comme moteurs d'entraînement des vérins électriques (facilité d'inversion du sens de rotation).</a:t>
            </a:r>
          </a:p>
        </p:txBody>
      </p:sp>
    </p:spTree>
    <p:extLst>
      <p:ext uri="{BB962C8B-B14F-4D97-AF65-F5344CB8AC3E}">
        <p14:creationId xmlns:p14="http://schemas.microsoft.com/office/powerpoint/2010/main" val="12524032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E32DC122-27E5-93D9-62F2-23EB8398AF63}"/>
              </a:ext>
            </a:extLst>
          </p:cNvPr>
          <p:cNvPicPr>
            <a:picLocks noGrp="1" noChangeAspect="1"/>
          </p:cNvPicPr>
          <p:nvPr>
            <p:ph idx="1"/>
          </p:nvPr>
        </p:nvPicPr>
        <p:blipFill>
          <a:blip r:embed="rId2"/>
          <a:stretch>
            <a:fillRect/>
          </a:stretch>
        </p:blipFill>
        <p:spPr>
          <a:xfrm>
            <a:off x="596435" y="2121806"/>
            <a:ext cx="5796366" cy="1015139"/>
          </a:xfrm>
        </p:spPr>
      </p:pic>
      <p:pic>
        <p:nvPicPr>
          <p:cNvPr id="7" name="Image 6">
            <a:extLst>
              <a:ext uri="{FF2B5EF4-FFF2-40B4-BE49-F238E27FC236}">
                <a16:creationId xmlns:a16="http://schemas.microsoft.com/office/drawing/2014/main" id="{59D808DC-654E-876A-2117-6E94B928D97F}"/>
              </a:ext>
            </a:extLst>
          </p:cNvPr>
          <p:cNvPicPr>
            <a:picLocks noChangeAspect="1"/>
          </p:cNvPicPr>
          <p:nvPr/>
        </p:nvPicPr>
        <p:blipFill>
          <a:blip r:embed="rId3"/>
          <a:stretch>
            <a:fillRect/>
          </a:stretch>
        </p:blipFill>
        <p:spPr>
          <a:xfrm>
            <a:off x="7229819" y="1483963"/>
            <a:ext cx="4091553" cy="1945037"/>
          </a:xfrm>
          <a:prstGeom prst="rect">
            <a:avLst/>
          </a:prstGeom>
        </p:spPr>
      </p:pic>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1960790D-E236-F9C6-F28B-A8BF5B8C0962}"/>
                  </a:ext>
                </a:extLst>
              </p:cNvPr>
              <p:cNvSpPr txBox="1"/>
              <p:nvPr/>
            </p:nvSpPr>
            <p:spPr>
              <a:xfrm>
                <a:off x="6797407" y="3943758"/>
                <a:ext cx="4891489" cy="126784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GOUPEMENT PARALLELE:</a:t>
                </a:r>
              </a:p>
              <a:p>
                <a:pPr/>
                <a14:m>
                  <m:oMathPara xmlns:m="http://schemas.openxmlformats.org/officeDocument/2006/math">
                    <m:oMathParaPr>
                      <m:jc m:val="centerGroup"/>
                    </m:oMathParaPr>
                    <m:oMath xmlns:m="http://schemas.openxmlformats.org/officeDocument/2006/math">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sSub>
                            <m:sSubPr>
                              <m:ctrlPr>
                                <a:rPr lang="fr-FR" i="1">
                                  <a:latin typeface="Cambria Math" panose="02040503050406030204" pitchFamily="18" charset="0"/>
                                </a:rPr>
                              </m:ctrlPr>
                            </m:sSubPr>
                            <m:e>
                              <m:r>
                                <a:rPr lang="de-DE" i="1">
                                  <a:latin typeface="Cambria Math" panose="02040503050406030204" pitchFamily="18" charset="0"/>
                                </a:rPr>
                                <m:t>𝑅</m:t>
                              </m:r>
                            </m:e>
                            <m:sub>
                              <m:r>
                                <a:rPr lang="de-DE" i="1">
                                  <a:latin typeface="Cambria Math" panose="02040503050406030204" pitchFamily="18" charset="0"/>
                                </a:rPr>
                                <m:t>𝑒𝑞</m:t>
                              </m:r>
                            </m:sub>
                          </m:sSub>
                        </m:den>
                      </m:f>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𝑅</m:t>
                          </m:r>
                          <m:r>
                            <a:rPr lang="de-DE" b="0" i="1" smtClean="0">
                              <a:latin typeface="Cambria Math" panose="02040503050406030204" pitchFamily="18" charset="0"/>
                            </a:rPr>
                            <m:t>1</m:t>
                          </m:r>
                        </m:den>
                      </m:f>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𝑅</m:t>
                          </m:r>
                          <m:r>
                            <a:rPr lang="de-DE" b="0" i="1" smtClean="0">
                              <a:latin typeface="Cambria Math" panose="02040503050406030204" pitchFamily="18" charset="0"/>
                            </a:rPr>
                            <m:t>2</m:t>
                          </m:r>
                        </m:den>
                      </m:f>
                      <m:r>
                        <a:rPr lang="de-DE" b="0" i="1" smtClean="0">
                          <a:latin typeface="Cambria Math" panose="02040503050406030204" pitchFamily="18" charset="0"/>
                        </a:rPr>
                        <m:t>+</m:t>
                      </m:r>
                      <m:f>
                        <m:fPr>
                          <m:ctrlPr>
                            <a:rPr lang="de-DE" i="1">
                              <a:latin typeface="Cambria Math" panose="02040503050406030204" pitchFamily="18" charset="0"/>
                            </a:rPr>
                          </m:ctrlPr>
                        </m:fPr>
                        <m:num>
                          <m:r>
                            <a:rPr lang="de-DE" i="1">
                              <a:latin typeface="Cambria Math" panose="02040503050406030204" pitchFamily="18" charset="0"/>
                            </a:rPr>
                            <m:t>1</m:t>
                          </m:r>
                        </m:num>
                        <m:den>
                          <m:r>
                            <a:rPr lang="de-DE" i="1">
                              <a:latin typeface="Cambria Math" panose="02040503050406030204" pitchFamily="18" charset="0"/>
                            </a:rPr>
                            <m:t>𝑅</m:t>
                          </m:r>
                          <m:r>
                            <a:rPr lang="de-DE" b="0" i="1" smtClean="0">
                              <a:latin typeface="Cambria Math" panose="02040503050406030204" pitchFamily="18" charset="0"/>
                            </a:rPr>
                            <m:t>3</m:t>
                          </m:r>
                        </m:den>
                      </m:f>
                    </m:oMath>
                  </m:oMathPara>
                </a14:m>
                <a:endParaRPr lang="fr-FR" dirty="0"/>
              </a:p>
              <a:p>
                <a:endParaRPr lang="fr-FR" dirty="0"/>
              </a:p>
            </p:txBody>
          </p:sp>
        </mc:Choice>
        <mc:Fallback xmlns="">
          <p:sp>
            <p:nvSpPr>
              <p:cNvPr id="9" name="ZoneTexte 8">
                <a:extLst>
                  <a:ext uri="{FF2B5EF4-FFF2-40B4-BE49-F238E27FC236}">
                    <a16:creationId xmlns:a16="http://schemas.microsoft.com/office/drawing/2014/main" id="{1960790D-E236-F9C6-F28B-A8BF5B8C0962}"/>
                  </a:ext>
                </a:extLst>
              </p:cNvPr>
              <p:cNvSpPr txBox="1">
                <a:spLocks noRot="1" noChangeAspect="1" noMove="1" noResize="1" noEditPoints="1" noAdjustHandles="1" noChangeArrowheads="1" noChangeShapeType="1" noTextEdit="1"/>
              </p:cNvSpPr>
              <p:nvPr/>
            </p:nvSpPr>
            <p:spPr>
              <a:xfrm>
                <a:off x="6797407" y="3943758"/>
                <a:ext cx="4891489" cy="1267848"/>
              </a:xfrm>
              <a:prstGeom prst="rect">
                <a:avLst/>
              </a:prstGeom>
              <a:blipFill>
                <a:blip r:embed="rId4"/>
                <a:stretch>
                  <a:fillRect l="-871" t="-2381"/>
                </a:stretch>
              </a:blipFill>
              <a:ln w="12700" cap="flat" cmpd="sng" algn="ctr">
                <a:solidFill>
                  <a:schemeClr val="accent2"/>
                </a:solidFill>
                <a:prstDash val="solid"/>
                <a:miter lim="800000"/>
              </a:ln>
              <a:effectLst/>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B2858A0B-6517-4E1E-0DBB-1604282E489D}"/>
                  </a:ext>
                </a:extLst>
              </p:cNvPr>
              <p:cNvSpPr txBox="1"/>
              <p:nvPr/>
            </p:nvSpPr>
            <p:spPr>
              <a:xfrm>
                <a:off x="596435" y="3943758"/>
                <a:ext cx="5796366" cy="667747"/>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GROUPEMENT SERIE</a:t>
                </a:r>
              </a:p>
              <a:p>
                <a:pP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rPr>
                          </m:ctrlPr>
                        </m:sSubPr>
                        <m:e>
                          <m:r>
                            <a:rPr lang="de-DE" b="0" i="1" smtClean="0">
                              <a:latin typeface="Cambria Math" panose="02040503050406030204" pitchFamily="18" charset="0"/>
                            </a:rPr>
                            <m:t>𝑅</m:t>
                          </m:r>
                        </m:e>
                        <m:sub>
                          <m:r>
                            <a:rPr lang="de-DE" b="0" i="1" smtClean="0">
                              <a:latin typeface="Cambria Math" panose="02040503050406030204" pitchFamily="18" charset="0"/>
                            </a:rPr>
                            <m:t>𝑒𝑞</m:t>
                          </m:r>
                        </m:sub>
                      </m:sSub>
                      <m:r>
                        <a:rPr lang="de-DE" b="0" i="1" smtClean="0">
                          <a:latin typeface="Cambria Math" panose="02040503050406030204" pitchFamily="18" charset="0"/>
                        </a:rPr>
                        <m:t>=</m:t>
                      </m:r>
                      <m:r>
                        <a:rPr lang="de-DE" b="0" i="1" smtClean="0">
                          <a:latin typeface="Cambria Math" panose="02040503050406030204" pitchFamily="18" charset="0"/>
                        </a:rPr>
                        <m:t>𝑅</m:t>
                      </m:r>
                      <m:r>
                        <a:rPr lang="de-DE" b="0" i="1" smtClean="0">
                          <a:latin typeface="Cambria Math" panose="02040503050406030204" pitchFamily="18" charset="0"/>
                        </a:rPr>
                        <m:t>1+</m:t>
                      </m:r>
                      <m:r>
                        <a:rPr lang="de-DE" b="0" i="1" smtClean="0">
                          <a:latin typeface="Cambria Math" panose="02040503050406030204" pitchFamily="18" charset="0"/>
                        </a:rPr>
                        <m:t>𝑅</m:t>
                      </m:r>
                      <m:r>
                        <a:rPr lang="de-DE" b="0" i="1" smtClean="0">
                          <a:latin typeface="Cambria Math" panose="02040503050406030204" pitchFamily="18" charset="0"/>
                        </a:rPr>
                        <m:t>2+</m:t>
                      </m:r>
                      <m:r>
                        <a:rPr lang="de-DE" b="0" i="1" smtClean="0">
                          <a:latin typeface="Cambria Math" panose="02040503050406030204" pitchFamily="18" charset="0"/>
                        </a:rPr>
                        <m:t>𝑅</m:t>
                      </m:r>
                      <m:r>
                        <a:rPr lang="de-DE" b="0" i="1" smtClean="0">
                          <a:latin typeface="Cambria Math" panose="02040503050406030204" pitchFamily="18" charset="0"/>
                        </a:rPr>
                        <m:t>3</m:t>
                      </m:r>
                    </m:oMath>
                  </m:oMathPara>
                </a14:m>
                <a:endParaRPr lang="fr-FR" dirty="0"/>
              </a:p>
            </p:txBody>
          </p:sp>
        </mc:Choice>
        <mc:Fallback xmlns="">
          <p:sp>
            <p:nvSpPr>
              <p:cNvPr id="11" name="ZoneTexte 10">
                <a:extLst>
                  <a:ext uri="{FF2B5EF4-FFF2-40B4-BE49-F238E27FC236}">
                    <a16:creationId xmlns:a16="http://schemas.microsoft.com/office/drawing/2014/main" id="{B2858A0B-6517-4E1E-0DBB-1604282E489D}"/>
                  </a:ext>
                </a:extLst>
              </p:cNvPr>
              <p:cNvSpPr txBox="1">
                <a:spLocks noRot="1" noChangeAspect="1" noMove="1" noResize="1" noEditPoints="1" noAdjustHandles="1" noChangeArrowheads="1" noChangeShapeType="1" noTextEdit="1"/>
              </p:cNvSpPr>
              <p:nvPr/>
            </p:nvSpPr>
            <p:spPr>
              <a:xfrm>
                <a:off x="596435" y="3943758"/>
                <a:ext cx="5796366" cy="667747"/>
              </a:xfrm>
              <a:prstGeom prst="rect">
                <a:avLst/>
              </a:prstGeom>
              <a:blipFill>
                <a:blip r:embed="rId5"/>
                <a:stretch>
                  <a:fillRect l="-839" t="-4505" b="-901"/>
                </a:stretch>
              </a:blipFill>
              <a:ln w="12700" cap="flat" cmpd="sng" algn="ctr">
                <a:solidFill>
                  <a:schemeClr val="accent2"/>
                </a:solidFill>
                <a:prstDash val="solid"/>
                <a:miter lim="800000"/>
              </a:ln>
              <a:effectLst/>
            </p:spPr>
            <p:txBody>
              <a:bodyPr/>
              <a:lstStyle/>
              <a:p>
                <a:r>
                  <a:rPr lang="fr-FR">
                    <a:noFill/>
                  </a:rPr>
                  <a:t> </a:t>
                </a:r>
              </a:p>
            </p:txBody>
          </p:sp>
        </mc:Fallback>
      </mc:AlternateContent>
      <p:sp>
        <p:nvSpPr>
          <p:cNvPr id="13" name="ZoneTexte 12">
            <a:extLst>
              <a:ext uri="{FF2B5EF4-FFF2-40B4-BE49-F238E27FC236}">
                <a16:creationId xmlns:a16="http://schemas.microsoft.com/office/drawing/2014/main" id="{766B10A9-11F2-51A0-FCF8-5D9BECF023F5}"/>
              </a:ext>
            </a:extLst>
          </p:cNvPr>
          <p:cNvSpPr txBox="1"/>
          <p:nvPr/>
        </p:nvSpPr>
        <p:spPr>
          <a:xfrm>
            <a:off x="4446356" y="585343"/>
            <a:ext cx="329928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GROUPEMENT DES RESISTANCES</a:t>
            </a:r>
          </a:p>
        </p:txBody>
      </p:sp>
    </p:spTree>
    <p:extLst>
      <p:ext uri="{BB962C8B-B14F-4D97-AF65-F5344CB8AC3E}">
        <p14:creationId xmlns:p14="http://schemas.microsoft.com/office/powerpoint/2010/main" val="16041352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Espace réservé du contenu 10">
            <a:extLst>
              <a:ext uri="{FF2B5EF4-FFF2-40B4-BE49-F238E27FC236}">
                <a16:creationId xmlns:a16="http://schemas.microsoft.com/office/drawing/2014/main" id="{EC1841A7-242F-7AEA-B567-579D8D99A6D9}"/>
              </a:ext>
            </a:extLst>
          </p:cNvPr>
          <p:cNvPicPr>
            <a:picLocks noGrp="1" noChangeAspect="1"/>
          </p:cNvPicPr>
          <p:nvPr>
            <p:ph idx="1"/>
          </p:nvPr>
        </p:nvPicPr>
        <p:blipFill>
          <a:blip r:embed="rId2"/>
          <a:stretch>
            <a:fillRect/>
          </a:stretch>
        </p:blipFill>
        <p:spPr>
          <a:xfrm>
            <a:off x="7397858" y="1690688"/>
            <a:ext cx="4277532" cy="2456481"/>
          </a:xfrm>
        </p:spPr>
      </p:pic>
      <p:sp>
        <p:nvSpPr>
          <p:cNvPr id="9" name="ZoneTexte 8">
            <a:extLst>
              <a:ext uri="{FF2B5EF4-FFF2-40B4-BE49-F238E27FC236}">
                <a16:creationId xmlns:a16="http://schemas.microsoft.com/office/drawing/2014/main" id="{A1ADEDCF-AB38-C67C-1EFF-22443C8A8DE6}"/>
              </a:ext>
            </a:extLst>
          </p:cNvPr>
          <p:cNvSpPr txBox="1"/>
          <p:nvPr/>
        </p:nvSpPr>
        <p:spPr>
          <a:xfrm>
            <a:off x="606846" y="4805174"/>
            <a:ext cx="4967689"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RHEOSTAT</a:t>
            </a:r>
          </a:p>
          <a:p>
            <a:r>
              <a:rPr lang="fr-FR" dirty="0"/>
              <a:t>C’est une résistance variable, branchée en série avec l’élément dont on veut contrôler l’intensité I.</a:t>
            </a:r>
          </a:p>
        </p:txBody>
      </p:sp>
      <p:pic>
        <p:nvPicPr>
          <p:cNvPr id="13" name="Image 12">
            <a:extLst>
              <a:ext uri="{FF2B5EF4-FFF2-40B4-BE49-F238E27FC236}">
                <a16:creationId xmlns:a16="http://schemas.microsoft.com/office/drawing/2014/main" id="{379F3E76-32D1-9135-2F45-504DF3EAD88E}"/>
              </a:ext>
            </a:extLst>
          </p:cNvPr>
          <p:cNvPicPr>
            <a:picLocks noChangeAspect="1"/>
          </p:cNvPicPr>
          <p:nvPr/>
        </p:nvPicPr>
        <p:blipFill>
          <a:blip r:embed="rId3"/>
          <a:stretch>
            <a:fillRect/>
          </a:stretch>
        </p:blipFill>
        <p:spPr>
          <a:xfrm>
            <a:off x="516610" y="2167322"/>
            <a:ext cx="5579390" cy="1534332"/>
          </a:xfrm>
          <a:prstGeom prst="rect">
            <a:avLst/>
          </a:prstGeom>
        </p:spPr>
      </p:pic>
      <p:sp>
        <p:nvSpPr>
          <p:cNvPr id="15" name="ZoneTexte 14">
            <a:extLst>
              <a:ext uri="{FF2B5EF4-FFF2-40B4-BE49-F238E27FC236}">
                <a16:creationId xmlns:a16="http://schemas.microsoft.com/office/drawing/2014/main" id="{39162D4F-AE58-4508-F9EA-55463B7CC854}"/>
              </a:ext>
            </a:extLst>
          </p:cNvPr>
          <p:cNvSpPr txBox="1"/>
          <p:nvPr/>
        </p:nvSpPr>
        <p:spPr>
          <a:xfrm>
            <a:off x="6243810" y="4666675"/>
            <a:ext cx="5341344"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POTENTIOMETRE (DIVISEUR DE TENSION)</a:t>
            </a:r>
          </a:p>
          <a:p>
            <a:r>
              <a:rPr lang="fr-FR" dirty="0"/>
              <a:t>Il permet d’appliquer à un récepteur, une tension déterminée en déplaçant le curseur. </a:t>
            </a:r>
          </a:p>
          <a:p>
            <a:r>
              <a:rPr lang="fr-FR" dirty="0"/>
              <a:t>La valeur peut varier de 0 à la valeur U appliquée entre A et B.</a:t>
            </a:r>
          </a:p>
        </p:txBody>
      </p:sp>
      <p:sp>
        <p:nvSpPr>
          <p:cNvPr id="6" name="Rectangle 5"/>
          <p:cNvSpPr/>
          <p:nvPr/>
        </p:nvSpPr>
        <p:spPr>
          <a:xfrm>
            <a:off x="5063344" y="150189"/>
            <a:ext cx="206530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b="1" dirty="0">
                <a:latin typeface="Calibri Light" panose="020F0302020204030204" pitchFamily="34" charset="0"/>
                <a:ea typeface="Times New Roman" panose="02020603050405020304" pitchFamily="18" charset="0"/>
                <a:cs typeface="Times New Roman" panose="02020603050405020304" pitchFamily="18" charset="0"/>
              </a:rPr>
              <a:t>COURANT CONTINU </a:t>
            </a:r>
            <a:endParaRPr lang="fr-FR" b="1" dirty="0"/>
          </a:p>
        </p:txBody>
      </p:sp>
    </p:spTree>
    <p:extLst>
      <p:ext uri="{BB962C8B-B14F-4D97-AF65-F5344CB8AC3E}">
        <p14:creationId xmlns:p14="http://schemas.microsoft.com/office/powerpoint/2010/main" val="34362926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rotWithShape="1">
          <a:blip r:embed="rId2"/>
          <a:srcRect b="14316"/>
          <a:stretch/>
        </p:blipFill>
        <p:spPr>
          <a:xfrm>
            <a:off x="8320338" y="2432793"/>
            <a:ext cx="3503355" cy="1972952"/>
          </a:xfrm>
          <a:prstGeom prst="rect">
            <a:avLst/>
          </a:prstGeom>
        </p:spPr>
      </p:pic>
      <p:sp>
        <p:nvSpPr>
          <p:cNvPr id="4" name="Rectangle 3"/>
          <p:cNvSpPr/>
          <p:nvPr/>
        </p:nvSpPr>
        <p:spPr>
          <a:xfrm>
            <a:off x="150419" y="732505"/>
            <a:ext cx="7901222" cy="31393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En utilisant deux armatures planes et une feuille d'isolant (par exemple, du mica) en guise de diélectrique, il est possible de réaliser un condensateur de grande capacité de stockage et de plus faible encombrement.</a:t>
            </a:r>
          </a:p>
          <a:p>
            <a:pPr marL="285750" indent="-285750" algn="just">
              <a:buFont typeface="Arial" panose="020B0604020202020204" pitchFamily="34" charset="0"/>
              <a:buChar char="•"/>
            </a:pPr>
            <a:r>
              <a:rPr lang="fr-FR" dirty="0"/>
              <a:t>La capacité du condensateur est proportionnelle à la surface S commune aux deux armatures, et inversement proportionnelle à la distance séparant les armatures (donc à l'épaisseur du diélectrique).</a:t>
            </a:r>
          </a:p>
          <a:p>
            <a:pPr marL="285750" indent="-285750" algn="just">
              <a:buFont typeface="Arial" panose="020B0604020202020204" pitchFamily="34" charset="0"/>
              <a:buChar char="•"/>
            </a:pPr>
            <a:r>
              <a:rPr lang="fr-FR" dirty="0"/>
              <a:t>Cette surface peut être augmentée en multipliant les couches armature/diélectrique.</a:t>
            </a:r>
          </a:p>
          <a:p>
            <a:pPr marL="285750" indent="-285750" algn="just">
              <a:buFont typeface="Arial" panose="020B0604020202020204" pitchFamily="34" charset="0"/>
              <a:buChar char="•"/>
            </a:pPr>
            <a:r>
              <a:rPr lang="fr-FR" dirty="0"/>
              <a:t>la nature de l'isolant utilisé comme diélectrique influe sur la capacité du condensateur.</a:t>
            </a:r>
          </a:p>
          <a:p>
            <a:pPr marL="285750" indent="-285750" algn="just">
              <a:buFont typeface="Arial" panose="020B0604020202020204" pitchFamily="34" charset="0"/>
              <a:buChar char="•"/>
            </a:pPr>
            <a:endParaRPr lang="fr-FR" dirty="0"/>
          </a:p>
        </p:txBody>
      </p:sp>
      <p:sp>
        <p:nvSpPr>
          <p:cNvPr id="6" name="ZoneTexte 5">
            <a:extLst>
              <a:ext uri="{FF2B5EF4-FFF2-40B4-BE49-F238E27FC236}">
                <a16:creationId xmlns:a16="http://schemas.microsoft.com/office/drawing/2014/main" id="{766B10A9-11F2-51A0-FCF8-5D9BECF023F5}"/>
              </a:ext>
            </a:extLst>
          </p:cNvPr>
          <p:cNvSpPr txBox="1"/>
          <p:nvPr/>
        </p:nvSpPr>
        <p:spPr>
          <a:xfrm>
            <a:off x="4256351" y="169707"/>
            <a:ext cx="329928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b="1" dirty="0"/>
              <a:t>Les Capacités</a:t>
            </a:r>
          </a:p>
        </p:txBody>
      </p:sp>
      <p:pic>
        <p:nvPicPr>
          <p:cNvPr id="7" name="Espace réservé du contenu 3"/>
          <p:cNvPicPr>
            <a:picLocks noChangeAspect="1"/>
          </p:cNvPicPr>
          <p:nvPr/>
        </p:nvPicPr>
        <p:blipFill>
          <a:blip r:embed="rId3"/>
          <a:stretch>
            <a:fillRect/>
          </a:stretch>
        </p:blipFill>
        <p:spPr>
          <a:xfrm>
            <a:off x="312990" y="4065292"/>
            <a:ext cx="6517347" cy="2549264"/>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033991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91E98B6C-7909-7BB5-650D-ACE477A3E2F7}"/>
              </a:ext>
            </a:extLst>
          </p:cNvPr>
          <p:cNvSpPr txBox="1"/>
          <p:nvPr/>
        </p:nvSpPr>
        <p:spPr>
          <a:xfrm>
            <a:off x="3302306" y="249947"/>
            <a:ext cx="6097836" cy="32637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R="317500" lvl="0" algn="ctr">
              <a:lnSpc>
                <a:spcPts val="1800"/>
              </a:lnSpc>
              <a:spcBef>
                <a:spcPts val="1200"/>
              </a:spcBef>
              <a:spcAft>
                <a:spcPts val="6765"/>
              </a:spcAft>
              <a:buSzPts val="1600"/>
            </a:pPr>
            <a:r>
              <a:rPr lang="fr-FR" sz="1800" b="1" kern="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ENERGIES UTILISEES A BORD DES AVIONS</a:t>
            </a:r>
            <a:endPar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13" name="ZoneTexte 12">
            <a:extLst>
              <a:ext uri="{FF2B5EF4-FFF2-40B4-BE49-F238E27FC236}">
                <a16:creationId xmlns:a16="http://schemas.microsoft.com/office/drawing/2014/main" id="{73BA4726-B82D-535E-02E2-2F57A1ACEAD1}"/>
              </a:ext>
            </a:extLst>
          </p:cNvPr>
          <p:cNvSpPr txBox="1"/>
          <p:nvPr/>
        </p:nvSpPr>
        <p:spPr>
          <a:xfrm>
            <a:off x="4877259" y="710770"/>
            <a:ext cx="2437482" cy="369332"/>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pPr lvl="1"/>
            <a:r>
              <a:rPr lang="fr-FR" b="1" dirty="0">
                <a:solidFill>
                  <a:srgbClr val="2F5496"/>
                </a:solidFill>
                <a:effectLst/>
                <a:ea typeface="Times New Roman" panose="02020603050405020304" pitchFamily="18" charset="0"/>
                <a:cs typeface="Times New Roman" panose="02020603050405020304" pitchFamily="18" charset="0"/>
              </a:rPr>
              <a:t>GENERALITES</a:t>
            </a:r>
          </a:p>
        </p:txBody>
      </p:sp>
      <p:sp>
        <p:nvSpPr>
          <p:cNvPr id="15" name="ZoneTexte 14">
            <a:extLst>
              <a:ext uri="{FF2B5EF4-FFF2-40B4-BE49-F238E27FC236}">
                <a16:creationId xmlns:a16="http://schemas.microsoft.com/office/drawing/2014/main" id="{95DDA314-4449-C741-9288-6B461891A8F6}"/>
              </a:ext>
            </a:extLst>
          </p:cNvPr>
          <p:cNvSpPr txBox="1"/>
          <p:nvPr/>
        </p:nvSpPr>
        <p:spPr>
          <a:xfrm>
            <a:off x="679046" y="2138139"/>
            <a:ext cx="7321954" cy="300082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Wingdings" panose="05000000000000000000" pitchFamily="2" charset="2"/>
              <a:buChar char="q"/>
            </a:pPr>
            <a:r>
              <a:rPr lang="fr-FR" spc="-50" dirty="0">
                <a:effectLst/>
                <a:ea typeface="Times New Roman" panose="02020603050405020304" pitchFamily="18" charset="0"/>
              </a:rPr>
              <a:t>Les énergies utilisées à bord des avions sont des énergies dites de servitudes, </a:t>
            </a:r>
          </a:p>
          <a:p>
            <a:pPr marL="285750" indent="-285750" algn="just">
              <a:lnSpc>
                <a:spcPct val="150000"/>
              </a:lnSpc>
              <a:buFont typeface="Wingdings" panose="05000000000000000000" pitchFamily="2" charset="2"/>
              <a:buChar char="q"/>
            </a:pPr>
            <a:r>
              <a:rPr lang="fr-FR" spc="-50" dirty="0">
                <a:ea typeface="Times New Roman" panose="02020603050405020304" pitchFamily="18" charset="0"/>
              </a:rPr>
              <a:t>E</a:t>
            </a:r>
            <a:r>
              <a:rPr lang="fr-FR" spc="-50" dirty="0">
                <a:effectLst/>
                <a:ea typeface="Times New Roman" panose="02020603050405020304" pitchFamily="18" charset="0"/>
              </a:rPr>
              <a:t>lles ne servent pas directement à la propulsion de l'avion mais elles sont indispensables.</a:t>
            </a:r>
          </a:p>
          <a:p>
            <a:pPr marL="285750" indent="-285750" algn="just">
              <a:lnSpc>
                <a:spcPct val="150000"/>
              </a:lnSpc>
              <a:buFont typeface="Wingdings" panose="05000000000000000000" pitchFamily="2" charset="2"/>
              <a:buChar char="q"/>
            </a:pPr>
            <a:r>
              <a:rPr lang="fr-FR" spc="-50" dirty="0">
                <a:effectLst/>
                <a:ea typeface="Times New Roman" panose="02020603050405020304" pitchFamily="18" charset="0"/>
              </a:rPr>
              <a:t>Elles permettent d'améliorer :</a:t>
            </a:r>
          </a:p>
          <a:p>
            <a:pPr marL="800100" lvl="1" indent="-342900" algn="just">
              <a:lnSpc>
                <a:spcPct val="150000"/>
              </a:lnSpc>
              <a:buFont typeface="+mj-lt"/>
              <a:buAutoNum type="arabicPeriod"/>
            </a:pPr>
            <a:r>
              <a:rPr lang="fr-FR" u="none" strike="noStrike" spc="150" dirty="0">
                <a:effectLst/>
                <a:ea typeface="Times New Roman" panose="02020603050405020304" pitchFamily="18" charset="0"/>
                <a:cs typeface="Times New Roman" panose="02020603050405020304" pitchFamily="18" charset="0"/>
              </a:rPr>
              <a:t>LES PERFORMANCES DE VOL</a:t>
            </a:r>
          </a:p>
          <a:p>
            <a:pPr marL="800100" lvl="1" indent="-342900" algn="just">
              <a:lnSpc>
                <a:spcPct val="150000"/>
              </a:lnSpc>
              <a:buFont typeface="+mj-lt"/>
              <a:buAutoNum type="arabicPeriod"/>
            </a:pPr>
            <a:r>
              <a:rPr lang="fr-FR" u="none" strike="noStrike" spc="150" dirty="0">
                <a:effectLst/>
                <a:ea typeface="Times New Roman" panose="02020603050405020304" pitchFamily="18" charset="0"/>
                <a:cs typeface="Times New Roman" panose="02020603050405020304" pitchFamily="18" charset="0"/>
              </a:rPr>
              <a:t>LA SECURITE DU VOL</a:t>
            </a:r>
          </a:p>
          <a:p>
            <a:pPr marL="800100" lvl="1" indent="-342900" algn="just">
              <a:lnSpc>
                <a:spcPct val="150000"/>
              </a:lnSpc>
              <a:buFont typeface="+mj-lt"/>
              <a:buAutoNum type="arabicPeriod"/>
            </a:pPr>
            <a:r>
              <a:rPr lang="fr-FR" u="none" strike="noStrike" spc="150" dirty="0">
                <a:effectLst/>
                <a:ea typeface="Times New Roman" panose="02020603050405020304" pitchFamily="18" charset="0"/>
                <a:cs typeface="Times New Roman" panose="02020603050405020304" pitchFamily="18" charset="0"/>
              </a:rPr>
              <a:t>LE CONFORT DE L'EQUIPAGE ET DES PASSAGERS</a:t>
            </a:r>
            <a:endParaRPr lang="fr-FR" spc="-50" dirty="0">
              <a:effectLst/>
              <a:ea typeface="Times New Roman" panose="02020603050405020304" pitchFamily="18" charset="0"/>
            </a:endParaRPr>
          </a:p>
        </p:txBody>
      </p:sp>
      <p:pic>
        <p:nvPicPr>
          <p:cNvPr id="2" name="Image 1"/>
          <p:cNvPicPr>
            <a:picLocks noChangeAspect="1"/>
          </p:cNvPicPr>
          <p:nvPr/>
        </p:nvPicPr>
        <p:blipFill>
          <a:blip r:embed="rId2"/>
          <a:stretch>
            <a:fillRect/>
          </a:stretch>
        </p:blipFill>
        <p:spPr>
          <a:xfrm>
            <a:off x="8646432" y="2764037"/>
            <a:ext cx="2952750" cy="1749023"/>
          </a:xfrm>
          <a:prstGeom prst="rect">
            <a:avLst/>
          </a:prstGeom>
        </p:spPr>
      </p:pic>
      <p:pic>
        <p:nvPicPr>
          <p:cNvPr id="9218" name="Picture 2" descr="Les progrès et les nouveaux enjeux de la sécurité aérienne - Capital.f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6432" y="1080102"/>
            <a:ext cx="2952750" cy="1552576"/>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p:cNvPicPr>
            <a:picLocks noChangeAspect="1"/>
          </p:cNvPicPr>
          <p:nvPr/>
        </p:nvPicPr>
        <p:blipFill>
          <a:blip r:embed="rId4"/>
          <a:stretch>
            <a:fillRect/>
          </a:stretch>
        </p:blipFill>
        <p:spPr>
          <a:xfrm>
            <a:off x="8646432" y="4644419"/>
            <a:ext cx="2952750" cy="1743075"/>
          </a:xfrm>
          <a:prstGeom prst="rect">
            <a:avLst/>
          </a:prstGeom>
        </p:spPr>
      </p:pic>
    </p:spTree>
    <p:extLst>
      <p:ext uri="{BB962C8B-B14F-4D97-AF65-F5344CB8AC3E}">
        <p14:creationId xmlns:p14="http://schemas.microsoft.com/office/powerpoint/2010/main" val="2561373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rotWithShape="1">
          <a:blip r:embed="rId2"/>
          <a:srcRect l="4603" r="5793" b="15329"/>
          <a:stretch/>
        </p:blipFill>
        <p:spPr>
          <a:xfrm>
            <a:off x="2848098" y="3954591"/>
            <a:ext cx="6852062" cy="2279955"/>
          </a:xfrm>
          <a:prstGeom prst="rect">
            <a:avLst/>
          </a:prstGeom>
        </p:spPr>
      </p:pic>
      <p:sp>
        <p:nvSpPr>
          <p:cNvPr id="5" name="Rectangle 4"/>
          <p:cNvSpPr/>
          <p:nvPr/>
        </p:nvSpPr>
        <p:spPr>
          <a:xfrm>
            <a:off x="304800" y="898397"/>
            <a:ext cx="11606151" cy="286232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Types de condensateurs</a:t>
            </a:r>
          </a:p>
          <a:p>
            <a:endParaRPr lang="fr-FR" dirty="0"/>
          </a:p>
          <a:p>
            <a:r>
              <a:rPr lang="fr-FR" dirty="0"/>
              <a:t>Les condensateurs sont, fixes ou variables, polarisés ou non polarisés.</a:t>
            </a:r>
          </a:p>
          <a:p>
            <a:endParaRPr lang="fr-FR" dirty="0"/>
          </a:p>
          <a:p>
            <a:pPr marL="285750" indent="-285750">
              <a:buFont typeface="Arial" panose="020B0604020202020204" pitchFamily="34" charset="0"/>
              <a:buChar char="•"/>
            </a:pPr>
            <a:r>
              <a:rPr lang="fr-FR" dirty="0"/>
              <a:t>Les condensateurs fixes sont souvent fabriqués avec un isolant de type papier et avec des armatures en feuilles d'aluminium roulées en cylindre.</a:t>
            </a:r>
          </a:p>
          <a:p>
            <a:pPr marL="285750" indent="-285750">
              <a:buFont typeface="Arial" panose="020B0604020202020204" pitchFamily="34" charset="0"/>
              <a:buChar char="•"/>
            </a:pPr>
            <a:r>
              <a:rPr lang="fr-FR" dirty="0"/>
              <a:t>Les condensateurs variables sont constitués d'armatures métalliques : l'une est fixe, l'autre mobile et montée sur un axe.</a:t>
            </a:r>
          </a:p>
          <a:p>
            <a:pPr marL="285750" indent="-285750">
              <a:buFont typeface="Arial" panose="020B0604020202020204" pitchFamily="34" charset="0"/>
              <a:buChar char="•"/>
            </a:pPr>
            <a:r>
              <a:rPr lang="fr-FR" dirty="0"/>
              <a:t>On peut ainsi faire varier la surface des armatures en regard, et donc la capacité.(ils n'ont d'usage qu'en radio).</a:t>
            </a:r>
          </a:p>
          <a:p>
            <a:pPr marL="285750" indent="-285750">
              <a:buFont typeface="Arial" panose="020B0604020202020204" pitchFamily="34" charset="0"/>
              <a:buChar char="•"/>
            </a:pPr>
            <a:r>
              <a:rPr lang="fr-FR" dirty="0"/>
              <a:t>Les condensateurs polarisés doivent respecter un sens de branchement sous peine de destruction.</a:t>
            </a:r>
          </a:p>
        </p:txBody>
      </p:sp>
      <p:sp>
        <p:nvSpPr>
          <p:cNvPr id="7" name="ZoneTexte 6">
            <a:extLst>
              <a:ext uri="{FF2B5EF4-FFF2-40B4-BE49-F238E27FC236}">
                <a16:creationId xmlns:a16="http://schemas.microsoft.com/office/drawing/2014/main" id="{766B10A9-11F2-51A0-FCF8-5D9BECF023F5}"/>
              </a:ext>
            </a:extLst>
          </p:cNvPr>
          <p:cNvSpPr txBox="1"/>
          <p:nvPr/>
        </p:nvSpPr>
        <p:spPr>
          <a:xfrm>
            <a:off x="4256351" y="169707"/>
            <a:ext cx="329928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b="1" dirty="0"/>
              <a:t>Les Capacités</a:t>
            </a:r>
          </a:p>
        </p:txBody>
      </p:sp>
    </p:spTree>
    <p:extLst>
      <p:ext uri="{BB962C8B-B14F-4D97-AF65-F5344CB8AC3E}">
        <p14:creationId xmlns:p14="http://schemas.microsoft.com/office/powerpoint/2010/main" val="82881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stretch>
            <a:fillRect/>
          </a:stretch>
        </p:blipFill>
        <p:spPr>
          <a:xfrm>
            <a:off x="6209308" y="1757548"/>
            <a:ext cx="5672680" cy="3811375"/>
          </a:xfrm>
          <a:prstGeom prst="rect">
            <a:avLst/>
          </a:prstGeom>
        </p:spPr>
        <p:style>
          <a:lnRef idx="2">
            <a:schemeClr val="accent2"/>
          </a:lnRef>
          <a:fillRef idx="1">
            <a:schemeClr val="lt1"/>
          </a:fillRef>
          <a:effectRef idx="0">
            <a:schemeClr val="accent2"/>
          </a:effectRef>
          <a:fontRef idx="minor">
            <a:schemeClr val="dk1"/>
          </a:fontRef>
        </p:style>
      </p:pic>
      <p:pic>
        <p:nvPicPr>
          <p:cNvPr id="7" name="Espace réservé du contenu 6"/>
          <p:cNvPicPr>
            <a:picLocks noGrp="1" noChangeAspect="1"/>
          </p:cNvPicPr>
          <p:nvPr>
            <p:ph idx="1"/>
          </p:nvPr>
        </p:nvPicPr>
        <p:blipFill>
          <a:blip r:embed="rId3"/>
          <a:stretch>
            <a:fillRect/>
          </a:stretch>
        </p:blipFill>
        <p:spPr>
          <a:xfrm>
            <a:off x="171386" y="1781299"/>
            <a:ext cx="5846429" cy="3811375"/>
          </a:xfrm>
          <a:prstGeom prst="rect">
            <a:avLst/>
          </a:prstGeom>
        </p:spPr>
        <p:style>
          <a:lnRef idx="2">
            <a:schemeClr val="accent2"/>
          </a:lnRef>
          <a:fillRef idx="1">
            <a:schemeClr val="lt1"/>
          </a:fillRef>
          <a:effectRef idx="0">
            <a:schemeClr val="accent2"/>
          </a:effectRef>
          <a:fontRef idx="minor">
            <a:schemeClr val="dk1"/>
          </a:fontRef>
        </p:style>
      </p:pic>
      <p:sp>
        <p:nvSpPr>
          <p:cNvPr id="3" name="Rectangle 2"/>
          <p:cNvSpPr/>
          <p:nvPr/>
        </p:nvSpPr>
        <p:spPr>
          <a:xfrm>
            <a:off x="4582773" y="156749"/>
            <a:ext cx="325307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GROUPEMENT CONDENSATEURS</a:t>
            </a:r>
          </a:p>
        </p:txBody>
      </p:sp>
      <p:sp>
        <p:nvSpPr>
          <p:cNvPr id="4" name="Rectangle 3"/>
          <p:cNvSpPr/>
          <p:nvPr/>
        </p:nvSpPr>
        <p:spPr>
          <a:xfrm>
            <a:off x="2445253" y="968227"/>
            <a:ext cx="736099" cy="369332"/>
          </a:xfrm>
          <a:prstGeom prst="rect">
            <a:avLst/>
          </a:prstGeom>
        </p:spPr>
        <p:txBody>
          <a:bodyPr wrap="none">
            <a:spAutoFit/>
          </a:bodyPr>
          <a:lstStyle/>
          <a:p>
            <a:r>
              <a:rPr lang="fr-FR" b="1" dirty="0"/>
              <a:t>séries</a:t>
            </a:r>
          </a:p>
        </p:txBody>
      </p:sp>
      <p:sp>
        <p:nvSpPr>
          <p:cNvPr id="6" name="ZoneTexte 5"/>
          <p:cNvSpPr txBox="1"/>
          <p:nvPr/>
        </p:nvSpPr>
        <p:spPr>
          <a:xfrm>
            <a:off x="8277102" y="968227"/>
            <a:ext cx="1199408" cy="369332"/>
          </a:xfrm>
          <a:prstGeom prst="rect">
            <a:avLst/>
          </a:prstGeom>
          <a:noFill/>
        </p:spPr>
        <p:txBody>
          <a:bodyPr wrap="square" rtlCol="0">
            <a:spAutoFit/>
          </a:bodyPr>
          <a:lstStyle/>
          <a:p>
            <a:pPr algn="ctr"/>
            <a:r>
              <a:rPr lang="fr-FR" b="1" dirty="0"/>
              <a:t>Parallèle</a:t>
            </a:r>
          </a:p>
        </p:txBody>
      </p:sp>
    </p:spTree>
    <p:extLst>
      <p:ext uri="{BB962C8B-B14F-4D97-AF65-F5344CB8AC3E}">
        <p14:creationId xmlns:p14="http://schemas.microsoft.com/office/powerpoint/2010/main" val="41953235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117623-2745-316A-649A-9E5C9216D885}"/>
              </a:ext>
            </a:extLst>
          </p:cNvPr>
          <p:cNvSpPr>
            <a:spLocks noGrp="1"/>
          </p:cNvSpPr>
          <p:nvPr>
            <p:ph type="title"/>
          </p:nvPr>
        </p:nvSpPr>
        <p:spPr>
          <a:xfrm>
            <a:off x="4804778" y="410871"/>
            <a:ext cx="3272928" cy="303910"/>
          </a:xfrm>
          <a:noFill/>
          <a:ln>
            <a:noFill/>
          </a:ln>
        </p:spPr>
        <p:style>
          <a:lnRef idx="2">
            <a:schemeClr val="accent2"/>
          </a:lnRef>
          <a:fillRef idx="1">
            <a:schemeClr val="lt1"/>
          </a:fillRef>
          <a:effectRef idx="0">
            <a:schemeClr val="accent2"/>
          </a:effectRef>
          <a:fontRef idx="minor">
            <a:schemeClr val="dk1"/>
          </a:fontRef>
        </p:style>
        <p:txBody>
          <a:bodyPr>
            <a:normAutofit fontScale="90000"/>
          </a:bodyPr>
          <a:lstStyle/>
          <a:p>
            <a:pPr algn="ctr">
              <a:lnSpc>
                <a:spcPct val="100000"/>
              </a:lnSpc>
            </a:pPr>
            <a:r>
              <a:rPr lang="fr-FR" sz="2000" dirty="0">
                <a:effectLst/>
                <a:latin typeface="+mn-lt"/>
                <a:ea typeface="Calibri" panose="020F0502020204030204" pitchFamily="34" charset="0"/>
                <a:cs typeface="CourierNewPSMT"/>
              </a:rPr>
              <a:t>Tensions normalisées</a:t>
            </a:r>
            <a:endParaRPr lang="fr-FR" sz="2000" dirty="0">
              <a:latin typeface="+mn-lt"/>
            </a:endParaRPr>
          </a:p>
        </p:txBody>
      </p:sp>
      <p:sp>
        <p:nvSpPr>
          <p:cNvPr id="5" name="ZoneTexte 4">
            <a:extLst>
              <a:ext uri="{FF2B5EF4-FFF2-40B4-BE49-F238E27FC236}">
                <a16:creationId xmlns:a16="http://schemas.microsoft.com/office/drawing/2014/main" id="{741C70D2-0D80-F8D6-CE20-144A4076CDEA}"/>
              </a:ext>
            </a:extLst>
          </p:cNvPr>
          <p:cNvSpPr txBox="1"/>
          <p:nvPr/>
        </p:nvSpPr>
        <p:spPr>
          <a:xfrm>
            <a:off x="246043" y="2358110"/>
            <a:ext cx="10550487"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solidFill>
                  <a:schemeClr val="tx1"/>
                </a:solidFill>
                <a:effectLst/>
                <a:ea typeface="DejaVu Sans" panose="020B0603030804020204" pitchFamily="34" charset="0"/>
                <a:cs typeface="DejaVu Sans" panose="020B0603030804020204" pitchFamily="34" charset="0"/>
              </a:rPr>
              <a:t>AVIONS COMMERCIAUX FRANÇAIS (SE-210 - F-27 - MYST 20 - ATR 42): </a:t>
            </a:r>
          </a:p>
          <a:p>
            <a:r>
              <a:rPr lang="fr-FR" dirty="0">
                <a:solidFill>
                  <a:schemeClr val="tx1"/>
                </a:solidFill>
                <a:effectLst/>
                <a:ea typeface="DejaVu Sans" panose="020B0603030804020204" pitchFamily="34" charset="0"/>
                <a:cs typeface="DejaVu Sans" panose="020B0603030804020204" pitchFamily="34" charset="0"/>
              </a:rPr>
              <a:t>La tension nominale sur le réseau de bord est de :28v ± 0,5 </a:t>
            </a:r>
            <a:r>
              <a:rPr lang="fr-FR" dirty="0">
                <a:solidFill>
                  <a:schemeClr val="tx1"/>
                </a:solidFill>
                <a:ea typeface="DejaVu Sans" panose="020B0603030804020204" pitchFamily="34" charset="0"/>
                <a:cs typeface="DejaVu Sans" panose="020B0603030804020204" pitchFamily="34" charset="0"/>
              </a:rPr>
              <a:t>V</a:t>
            </a:r>
          </a:p>
          <a:p>
            <a:pPr algn="just"/>
            <a:endParaRPr lang="fr-FR" dirty="0">
              <a:solidFill>
                <a:schemeClr val="tx1"/>
              </a:solidFill>
              <a:effectLst/>
              <a:ea typeface="DejaVu Sans" panose="020B0603030804020204" pitchFamily="34" charset="0"/>
              <a:cs typeface="DejaVu Sans" panose="020B0603030804020204" pitchFamily="34" charset="0"/>
            </a:endParaRPr>
          </a:p>
          <a:p>
            <a:r>
              <a:rPr lang="fr-FR" b="1" dirty="0">
                <a:solidFill>
                  <a:schemeClr val="tx1"/>
                </a:solidFill>
                <a:ea typeface="DejaVu Sans" panose="020B0603030804020204" pitchFamily="34" charset="0"/>
                <a:cs typeface="DejaVu Sans" panose="020B0603030804020204" pitchFamily="34" charset="0"/>
              </a:rPr>
              <a:t>AVIONS D’ORIGINE US: </a:t>
            </a:r>
          </a:p>
          <a:p>
            <a:r>
              <a:rPr lang="fr-FR" dirty="0">
                <a:solidFill>
                  <a:schemeClr val="tx1"/>
                </a:solidFill>
                <a:effectLst/>
                <a:ea typeface="DejaVu Sans" panose="020B0603030804020204" pitchFamily="34" charset="0"/>
                <a:cs typeface="DejaVu Sans" panose="020B0603030804020204" pitchFamily="34" charset="0"/>
              </a:rPr>
              <a:t>Tension nominale 27,5 v ± 0,5 </a:t>
            </a:r>
            <a:r>
              <a:rPr lang="fr-FR" dirty="0">
                <a:solidFill>
                  <a:schemeClr val="tx1"/>
                </a:solidFill>
                <a:ea typeface="DejaVu Sans" panose="020B0603030804020204" pitchFamily="34" charset="0"/>
                <a:cs typeface="DejaVu Sans" panose="020B0603030804020204" pitchFamily="34" charset="0"/>
              </a:rPr>
              <a:t>V</a:t>
            </a:r>
            <a:r>
              <a:rPr lang="fr-FR" dirty="0">
                <a:solidFill>
                  <a:schemeClr val="tx1"/>
                </a:solidFill>
                <a:effectLst/>
                <a:ea typeface="DejaVu Sans" panose="020B0603030804020204" pitchFamily="34" charset="0"/>
                <a:cs typeface="DejaVu Sans" panose="020B0603030804020204" pitchFamily="34" charset="0"/>
              </a:rPr>
              <a:t>.</a:t>
            </a:r>
          </a:p>
        </p:txBody>
      </p:sp>
      <p:sp>
        <p:nvSpPr>
          <p:cNvPr id="7" name="ZoneTexte 6">
            <a:extLst>
              <a:ext uri="{FF2B5EF4-FFF2-40B4-BE49-F238E27FC236}">
                <a16:creationId xmlns:a16="http://schemas.microsoft.com/office/drawing/2014/main" id="{211FD181-49D2-EB67-F67B-5D91BA1A8C94}"/>
              </a:ext>
            </a:extLst>
          </p:cNvPr>
          <p:cNvSpPr txBox="1"/>
          <p:nvPr/>
        </p:nvSpPr>
        <p:spPr>
          <a:xfrm>
            <a:off x="246043" y="4067941"/>
            <a:ext cx="11699914"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sz="1800" dirty="0">
                <a:solidFill>
                  <a:srgbClr val="000000"/>
                </a:solidFill>
                <a:effectLst/>
                <a:ea typeface="DejaVu Sans" panose="020B0603030804020204" pitchFamily="34" charset="0"/>
                <a:cs typeface="DejaVu Sans" panose="020B0603030804020204" pitchFamily="34" charset="0"/>
              </a:rPr>
              <a:t>Ces réseaux sont alimentés :</a:t>
            </a:r>
          </a:p>
          <a:p>
            <a:pPr marL="342900" lvl="0" indent="-342900" algn="l">
              <a:lnSpc>
                <a:spcPct val="150000"/>
              </a:lnSpc>
              <a:buClr>
                <a:srgbClr val="000000"/>
              </a:buClr>
              <a:buSzPts val="1200"/>
              <a:buFont typeface="+mj-lt"/>
              <a:buAutoNum type="arabicPeriod"/>
              <a:tabLst>
                <a:tab pos="248920" algn="l"/>
              </a:tabLst>
            </a:pPr>
            <a:r>
              <a:rPr lang="fr-FR" sz="1800" u="none" strike="noStrike" spc="-50" dirty="0">
                <a:solidFill>
                  <a:srgbClr val="000000"/>
                </a:solidFill>
                <a:effectLst/>
                <a:ea typeface="Times New Roman" panose="02020603050405020304" pitchFamily="18" charset="0"/>
                <a:cs typeface="Times New Roman" panose="02020603050405020304" pitchFamily="18" charset="0"/>
              </a:rPr>
              <a:t>par la batterie de bord. Une tension minimum de 24 v.</a:t>
            </a:r>
          </a:p>
          <a:p>
            <a:pPr marL="342900" lvl="0" indent="-342900" algn="l">
              <a:lnSpc>
                <a:spcPct val="150000"/>
              </a:lnSpc>
              <a:buClr>
                <a:srgbClr val="000000"/>
              </a:buClr>
              <a:buSzPts val="1200"/>
              <a:buFont typeface="+mj-lt"/>
              <a:buAutoNum type="arabicPeriod"/>
              <a:tabLst>
                <a:tab pos="250190" algn="l"/>
              </a:tabLst>
            </a:pPr>
            <a:r>
              <a:rPr lang="fr-FR" sz="1800" u="none" strike="noStrike" spc="-50" dirty="0">
                <a:solidFill>
                  <a:srgbClr val="000000"/>
                </a:solidFill>
                <a:effectLst/>
                <a:ea typeface="Times New Roman" panose="02020603050405020304" pitchFamily="18" charset="0"/>
                <a:cs typeface="Times New Roman" panose="02020603050405020304" pitchFamily="18" charset="0"/>
              </a:rPr>
              <a:t>par les dynamos, ou générateurs de courant en continu entraînés par les GTP ou GTR (la tension développée doit être régulée).</a:t>
            </a:r>
          </a:p>
          <a:p>
            <a:pPr marL="342900" lvl="0" indent="-342900" algn="l">
              <a:lnSpc>
                <a:spcPct val="150000"/>
              </a:lnSpc>
              <a:buClr>
                <a:srgbClr val="000000"/>
              </a:buClr>
              <a:buSzPts val="1200"/>
              <a:buFont typeface="+mj-lt"/>
              <a:buAutoNum type="arabicPeriod"/>
              <a:tabLst>
                <a:tab pos="250190" algn="l"/>
              </a:tabLst>
            </a:pPr>
            <a:r>
              <a:rPr lang="fr-FR" sz="1800" u="none" strike="noStrike" spc="-50" dirty="0">
                <a:solidFill>
                  <a:srgbClr val="000000"/>
                </a:solidFill>
                <a:effectLst/>
                <a:ea typeface="Times New Roman" panose="02020603050405020304" pitchFamily="18" charset="0"/>
                <a:cs typeface="Times New Roman" panose="02020603050405020304" pitchFamily="18" charset="0"/>
              </a:rPr>
              <a:t>par les TR sur les avions pourvus d’une génération alternative sans dispositif de régulation.</a:t>
            </a:r>
          </a:p>
        </p:txBody>
      </p:sp>
      <p:sp>
        <p:nvSpPr>
          <p:cNvPr id="6" name="ZoneTexte 5">
            <a:extLst>
              <a:ext uri="{FF2B5EF4-FFF2-40B4-BE49-F238E27FC236}">
                <a16:creationId xmlns:a16="http://schemas.microsoft.com/office/drawing/2014/main" id="{97E7C153-5526-1B5D-090F-35715E6A79D1}"/>
              </a:ext>
            </a:extLst>
          </p:cNvPr>
          <p:cNvSpPr txBox="1"/>
          <p:nvPr/>
        </p:nvSpPr>
        <p:spPr>
          <a:xfrm>
            <a:off x="5239027" y="41539"/>
            <a:ext cx="240443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lvl="1" algn="ctr"/>
            <a:r>
              <a:rPr lang="fr-FR" b="1" dirty="0">
                <a:solidFill>
                  <a:srgbClr val="2F5496"/>
                </a:solidFill>
                <a:effectLst/>
                <a:ea typeface="Times New Roman" panose="02020603050405020304" pitchFamily="18" charset="0"/>
                <a:cs typeface="Times New Roman" panose="02020603050405020304" pitchFamily="18" charset="0"/>
              </a:rPr>
              <a:t>COURANT CONTINU</a:t>
            </a:r>
          </a:p>
        </p:txBody>
      </p:sp>
      <p:sp>
        <p:nvSpPr>
          <p:cNvPr id="8" name="ZoneTexte 7">
            <a:extLst>
              <a:ext uri="{FF2B5EF4-FFF2-40B4-BE49-F238E27FC236}">
                <a16:creationId xmlns:a16="http://schemas.microsoft.com/office/drawing/2014/main" id="{9EA6063D-78CF-18A9-2B9E-0D7F631D7318}"/>
              </a:ext>
            </a:extLst>
          </p:cNvPr>
          <p:cNvSpPr txBox="1"/>
          <p:nvPr/>
        </p:nvSpPr>
        <p:spPr>
          <a:xfrm>
            <a:off x="246042" y="1258047"/>
            <a:ext cx="10550487"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solidFill>
                  <a:srgbClr val="000000"/>
                </a:solidFill>
                <a:effectLst/>
                <a:ea typeface="DejaVu Sans" panose="020B0603030804020204" pitchFamily="34" charset="0"/>
                <a:cs typeface="DejaVu Sans" panose="020B0603030804020204" pitchFamily="34" charset="0"/>
              </a:rPr>
              <a:t>La distribution est monofilaire, </a:t>
            </a:r>
          </a:p>
          <a:p>
            <a:pPr algn="just"/>
            <a:r>
              <a:rPr lang="fr-FR" dirty="0">
                <a:solidFill>
                  <a:srgbClr val="000000"/>
                </a:solidFill>
                <a:effectLst/>
                <a:ea typeface="DejaVu Sans" panose="020B0603030804020204" pitchFamily="34" charset="0"/>
                <a:cs typeface="DejaVu Sans" panose="020B0603030804020204" pitchFamily="34" charset="0"/>
              </a:rPr>
              <a:t>le retour du courant s’effectue par la structure de l’avion (masse ) </a:t>
            </a:r>
          </a:p>
          <a:p>
            <a:pPr algn="just"/>
            <a:r>
              <a:rPr lang="fr-FR" dirty="0">
                <a:solidFill>
                  <a:srgbClr val="000000"/>
                </a:solidFill>
                <a:effectLst/>
                <a:ea typeface="DejaVu Sans" panose="020B0603030804020204" pitchFamily="34" charset="0"/>
                <a:cs typeface="DejaVu Sans" panose="020B0603030804020204" pitchFamily="34" charset="0"/>
              </a:rPr>
              <a:t>toutes les parties métalliques de l’avion doivent être soigneusement reliées.</a:t>
            </a:r>
          </a:p>
        </p:txBody>
      </p:sp>
    </p:spTree>
    <p:extLst>
      <p:ext uri="{BB962C8B-B14F-4D97-AF65-F5344CB8AC3E}">
        <p14:creationId xmlns:p14="http://schemas.microsoft.com/office/powerpoint/2010/main" val="23975765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E0AD23-BA76-CFB8-BAEF-977451F7AA5D}"/>
              </a:ext>
            </a:extLst>
          </p:cNvPr>
          <p:cNvSpPr>
            <a:spLocks noGrp="1"/>
          </p:cNvSpPr>
          <p:nvPr>
            <p:ph type="title"/>
          </p:nvPr>
        </p:nvSpPr>
        <p:spPr>
          <a:xfrm>
            <a:off x="3426246" y="99154"/>
            <a:ext cx="5977568" cy="738130"/>
          </a:xfrm>
        </p:spPr>
        <p:txBody>
          <a:bodyPr>
            <a:normAutofit/>
          </a:bodyPr>
          <a:lstStyle/>
          <a:p>
            <a:pPr algn="ct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CONCURRENCE COURANT CONTINU - COURANT ALTERNATIF</a:t>
            </a:r>
            <a:endParaRPr lang="fr-FR" sz="1800" dirty="0"/>
          </a:p>
        </p:txBody>
      </p:sp>
      <p:sp>
        <p:nvSpPr>
          <p:cNvPr id="5" name="ZoneTexte 4">
            <a:extLst>
              <a:ext uri="{FF2B5EF4-FFF2-40B4-BE49-F238E27FC236}">
                <a16:creationId xmlns:a16="http://schemas.microsoft.com/office/drawing/2014/main" id="{4818E728-CFF7-B3A8-4C5A-11E4E9441866}"/>
              </a:ext>
            </a:extLst>
          </p:cNvPr>
          <p:cNvSpPr txBox="1"/>
          <p:nvPr/>
        </p:nvSpPr>
        <p:spPr>
          <a:xfrm>
            <a:off x="488283" y="1465561"/>
            <a:ext cx="11170185" cy="300082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65113" lvl="0" indent="-265113" algn="just">
              <a:lnSpc>
                <a:spcPct val="150000"/>
              </a:lnSpc>
              <a:buClr>
                <a:srgbClr val="000000"/>
              </a:buClr>
              <a:buSzPts val="1200"/>
              <a:buFont typeface="Symbol" panose="05050102010706020507" pitchFamily="18" charset="2"/>
              <a:buChar char="-"/>
              <a:tabLst>
                <a:tab pos="717550" algn="l"/>
                <a:tab pos="10852150" algn="l"/>
              </a:tabLst>
            </a:pPr>
            <a:r>
              <a:rPr lang="fr-FR" u="none" strike="noStrike" spc="-50" dirty="0">
                <a:effectLst/>
                <a:ea typeface="Times New Roman" panose="02020603050405020304" pitchFamily="18" charset="0"/>
                <a:cs typeface="Times New Roman" panose="02020603050405020304" pitchFamily="18" charset="0"/>
              </a:rPr>
              <a:t>Possibilité de disposer à bord d'une réserve d'énergie (les batteries d’accus: en secours)</a:t>
            </a:r>
          </a:p>
          <a:p>
            <a:pPr marL="265113" lvl="0" indent="-265113" algn="just">
              <a:lnSpc>
                <a:spcPct val="150000"/>
              </a:lnSpc>
              <a:buClr>
                <a:srgbClr val="000000"/>
              </a:buClr>
              <a:buSzPts val="1200"/>
              <a:buFont typeface="Symbol" panose="05050102010706020507" pitchFamily="18" charset="2"/>
              <a:buChar char="-"/>
              <a:tabLst>
                <a:tab pos="717550" algn="l"/>
                <a:tab pos="10852150" algn="l"/>
              </a:tabLst>
            </a:pPr>
            <a:r>
              <a:rPr lang="fr-FR" u="none" strike="noStrike" spc="-50" dirty="0">
                <a:effectLst/>
                <a:ea typeface="Times New Roman" panose="02020603050405020304" pitchFamily="18" charset="0"/>
                <a:cs typeface="Times New Roman" panose="02020603050405020304" pitchFamily="18" charset="0"/>
              </a:rPr>
              <a:t>Légèreté du petit matériel (relais, contacteurs).</a:t>
            </a:r>
          </a:p>
          <a:p>
            <a:pPr marL="265113" marR="482600" lvl="0" indent="-265113" algn="just">
              <a:lnSpc>
                <a:spcPct val="150000"/>
              </a:lnSpc>
              <a:buClr>
                <a:srgbClr val="000000"/>
              </a:buClr>
              <a:buSzPts val="1200"/>
              <a:buFont typeface="Symbol" panose="05050102010706020507" pitchFamily="18" charset="2"/>
              <a:buChar char="-"/>
              <a:tabLst>
                <a:tab pos="717550" algn="l"/>
                <a:tab pos="10852150" algn="l"/>
              </a:tabLst>
            </a:pPr>
            <a:r>
              <a:rPr lang="fr-FR" u="none" strike="noStrike" spc="-50" dirty="0">
                <a:effectLst/>
                <a:ea typeface="Times New Roman" panose="02020603050405020304" pitchFamily="18" charset="0"/>
                <a:cs typeface="Times New Roman" panose="02020603050405020304" pitchFamily="18" charset="0"/>
              </a:rPr>
              <a:t>Utilisation de moteurs à courant continu:  couple de démarrage est élevé (actionneurs électromécaniques).</a:t>
            </a:r>
          </a:p>
          <a:p>
            <a:pPr marL="265113" marR="482600" lvl="0" indent="-265113" algn="just">
              <a:lnSpc>
                <a:spcPct val="150000"/>
              </a:lnSpc>
              <a:buClr>
                <a:srgbClr val="000000"/>
              </a:buClr>
              <a:buSzPts val="1200"/>
              <a:buFont typeface="Symbol" panose="05050102010706020507" pitchFamily="18" charset="2"/>
              <a:buChar char="-"/>
              <a:tabLst>
                <a:tab pos="717550" algn="l"/>
                <a:tab pos="10852150" algn="l"/>
              </a:tabLst>
            </a:pPr>
            <a:r>
              <a:rPr lang="fr-FR" u="none" strike="noStrike" spc="-50" dirty="0">
                <a:effectLst/>
                <a:ea typeface="Times New Roman" panose="02020603050405020304" pitchFamily="18" charset="0"/>
                <a:cs typeface="Times New Roman" panose="02020603050405020304" pitchFamily="18" charset="0"/>
              </a:rPr>
              <a:t>Simplicité du couplage en parallèle des dynamos (tensions développées soient identiques).</a:t>
            </a:r>
          </a:p>
          <a:p>
            <a:pPr marL="265113" marR="482600" lvl="0" indent="-265113" algn="just">
              <a:lnSpc>
                <a:spcPct val="150000"/>
              </a:lnSpc>
              <a:buClr>
                <a:srgbClr val="000000"/>
              </a:buClr>
              <a:buSzPts val="1200"/>
              <a:buFont typeface="Symbol" panose="05050102010706020507" pitchFamily="18" charset="2"/>
              <a:buChar char="-"/>
              <a:tabLst>
                <a:tab pos="717550" algn="l"/>
                <a:tab pos="10852150" algn="l"/>
              </a:tabLst>
            </a:pPr>
            <a:r>
              <a:rPr lang="fr-FR" u="none" strike="noStrike" spc="-50" dirty="0">
                <a:effectLst/>
                <a:ea typeface="Times New Roman" panose="02020603050405020304" pitchFamily="18" charset="0"/>
                <a:cs typeface="Times New Roman" panose="02020603050405020304" pitchFamily="18" charset="0"/>
              </a:rPr>
              <a:t>Possibilité sur les GMP de petite puissance, d'équiper l'avion de </a:t>
            </a:r>
            <a:r>
              <a:rPr lang="fr-FR" u="none" strike="noStrike" spc="-50" dirty="0" err="1">
                <a:effectLst/>
                <a:ea typeface="Times New Roman" panose="02020603050405020304" pitchFamily="18" charset="0"/>
                <a:cs typeface="Times New Roman" panose="02020603050405020304" pitchFamily="18" charset="0"/>
              </a:rPr>
              <a:t>Génés</a:t>
            </a:r>
            <a:r>
              <a:rPr lang="fr-FR" spc="-50" dirty="0">
                <a:ea typeface="Times New Roman" panose="02020603050405020304" pitchFamily="18" charset="0"/>
                <a:cs typeface="Times New Roman" panose="02020603050405020304" pitchFamily="18" charset="0"/>
              </a:rPr>
              <a:t>-D</a:t>
            </a:r>
            <a:r>
              <a:rPr lang="fr-FR" u="none" strike="noStrike" spc="-50" dirty="0">
                <a:effectLst/>
                <a:ea typeface="Times New Roman" panose="02020603050405020304" pitchFamily="18" charset="0"/>
                <a:cs typeface="Times New Roman" panose="02020603050405020304" pitchFamily="18" charset="0"/>
              </a:rPr>
              <a:t>émarreurs, basées sur le phénomène de réversibilité de la dynamo.</a:t>
            </a:r>
          </a:p>
          <a:p>
            <a:pPr marL="265113" lvl="0" indent="-265113" algn="just">
              <a:lnSpc>
                <a:spcPct val="150000"/>
              </a:lnSpc>
              <a:buClr>
                <a:srgbClr val="000000"/>
              </a:buClr>
              <a:buSzPts val="1200"/>
              <a:buFont typeface="Symbol" panose="05050102010706020507" pitchFamily="18" charset="2"/>
              <a:buChar char="-"/>
              <a:tabLst>
                <a:tab pos="717550" algn="l"/>
                <a:tab pos="10852150" algn="l"/>
              </a:tabLst>
            </a:pPr>
            <a:r>
              <a:rPr lang="fr-FR" u="none" strike="noStrike" spc="-50" dirty="0">
                <a:effectLst/>
                <a:ea typeface="Times New Roman" panose="02020603050405020304" pitchFamily="18" charset="0"/>
                <a:cs typeface="Times New Roman" panose="02020603050405020304" pitchFamily="18" charset="0"/>
              </a:rPr>
              <a:t>La basse tension 28v est sans danger.</a:t>
            </a:r>
          </a:p>
        </p:txBody>
      </p:sp>
      <p:sp>
        <p:nvSpPr>
          <p:cNvPr id="3" name="Rectangle 2"/>
          <p:cNvSpPr/>
          <p:nvPr/>
        </p:nvSpPr>
        <p:spPr>
          <a:xfrm>
            <a:off x="4816387" y="468219"/>
            <a:ext cx="3197286" cy="507831"/>
          </a:xfrm>
          <a:prstGeom prst="rect">
            <a:avLst/>
          </a:prstGeom>
        </p:spPr>
        <p:txBody>
          <a:bodyPr wrap="none">
            <a:spAutoFit/>
          </a:bodyPr>
          <a:lstStyle/>
          <a:p>
            <a:pPr marL="265113" indent="-265113" algn="ctr">
              <a:lnSpc>
                <a:spcPct val="150000"/>
              </a:lnSpc>
              <a:buClr>
                <a:srgbClr val="000000"/>
              </a:buClr>
              <a:buSzPts val="1200"/>
              <a:tabLst>
                <a:tab pos="717550" algn="l"/>
                <a:tab pos="10852150" algn="l"/>
              </a:tabLst>
            </a:pPr>
            <a:r>
              <a:rPr lang="fr-FR" b="1" spc="-50" dirty="0">
                <a:cs typeface="Times New Roman" panose="02020603050405020304" pitchFamily="18" charset="0"/>
              </a:rPr>
              <a:t>COURANT CONTINU: AVANTAGES</a:t>
            </a:r>
          </a:p>
        </p:txBody>
      </p:sp>
    </p:spTree>
    <p:extLst>
      <p:ext uri="{BB962C8B-B14F-4D97-AF65-F5344CB8AC3E}">
        <p14:creationId xmlns:p14="http://schemas.microsoft.com/office/powerpoint/2010/main" val="3766174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E0AD23-BA76-CFB8-BAEF-977451F7AA5D}"/>
              </a:ext>
            </a:extLst>
          </p:cNvPr>
          <p:cNvSpPr>
            <a:spLocks noGrp="1"/>
          </p:cNvSpPr>
          <p:nvPr>
            <p:ph type="title"/>
          </p:nvPr>
        </p:nvSpPr>
        <p:spPr>
          <a:xfrm>
            <a:off x="3426246" y="99154"/>
            <a:ext cx="5977568" cy="738130"/>
          </a:xfrm>
        </p:spPr>
        <p:txBody>
          <a:bodyPr>
            <a:normAutofit/>
          </a:bodyPr>
          <a:lstStyle/>
          <a:p>
            <a:pPr algn="ct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CONCURRENCE COURANT CONTINU - COURANT ALTERNATIF</a:t>
            </a:r>
            <a:endParaRPr lang="fr-FR" sz="1800" dirty="0"/>
          </a:p>
        </p:txBody>
      </p:sp>
      <p:sp>
        <p:nvSpPr>
          <p:cNvPr id="7" name="ZoneTexte 6">
            <a:extLst>
              <a:ext uri="{FF2B5EF4-FFF2-40B4-BE49-F238E27FC236}">
                <a16:creationId xmlns:a16="http://schemas.microsoft.com/office/drawing/2014/main" id="{733BCDDD-7EFC-4ECC-9C37-B455B72959E5}"/>
              </a:ext>
            </a:extLst>
          </p:cNvPr>
          <p:cNvSpPr txBox="1"/>
          <p:nvPr/>
        </p:nvSpPr>
        <p:spPr>
          <a:xfrm>
            <a:off x="588026" y="2063018"/>
            <a:ext cx="7258515" cy="383181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Tx/>
              <a:buChar char="-"/>
            </a:pPr>
            <a:r>
              <a:rPr lang="fr-FR" spc="-50" dirty="0">
                <a:effectLst/>
                <a:ea typeface="Times New Roman" panose="02020603050405020304" pitchFamily="18" charset="0"/>
              </a:rPr>
              <a:t>Les </a:t>
            </a:r>
            <a:r>
              <a:rPr lang="fr-FR" spc="-50" dirty="0">
                <a:cs typeface="Times New Roman" panose="02020603050405020304" pitchFamily="18" charset="0"/>
              </a:rPr>
              <a:t>moteurs</a:t>
            </a:r>
            <a:r>
              <a:rPr lang="fr-FR" spc="-50" dirty="0">
                <a:effectLst/>
                <a:ea typeface="Times New Roman" panose="02020603050405020304" pitchFamily="18" charset="0"/>
              </a:rPr>
              <a:t>, les dynamos, les relais, les dispositifs d'allumage sont générateurs de </a:t>
            </a:r>
            <a:r>
              <a:rPr lang="fr-FR" dirty="0">
                <a:solidFill>
                  <a:srgbClr val="000000"/>
                </a:solidFill>
                <a:effectLst/>
                <a:ea typeface="DejaVu Sans" panose="020B0603030804020204" pitchFamily="34" charset="0"/>
              </a:rPr>
              <a:t>parasites: affecter le fonctionnement des récepteurs de bord ; </a:t>
            </a:r>
          </a:p>
          <a:p>
            <a:pPr marL="285750" indent="-285750" algn="just">
              <a:lnSpc>
                <a:spcPct val="150000"/>
              </a:lnSpc>
              <a:buFontTx/>
              <a:buChar char="-"/>
            </a:pPr>
            <a:r>
              <a:rPr lang="fr-FR" dirty="0">
                <a:solidFill>
                  <a:srgbClr val="000000"/>
                </a:solidFill>
                <a:effectLst/>
                <a:ea typeface="DejaVu Sans" panose="020B0603030804020204" pitchFamily="34" charset="0"/>
              </a:rPr>
              <a:t>une </a:t>
            </a:r>
            <a:r>
              <a:rPr lang="fr-FR" spc="-50" dirty="0">
                <a:effectLst/>
                <a:ea typeface="Times New Roman" panose="02020603050405020304" pitchFamily="18" charset="0"/>
              </a:rPr>
              <a:t>commutation parfaite entre balais et collecteur  est pratiquement irréalisable: nécessite la présence de dispositifs de filtrage lourds et encombrants.</a:t>
            </a:r>
          </a:p>
          <a:p>
            <a:pPr marL="285750" indent="-285750" algn="just">
              <a:lnSpc>
                <a:spcPct val="150000"/>
              </a:lnSpc>
              <a:buFontTx/>
              <a:buChar char="-"/>
            </a:pPr>
            <a:r>
              <a:rPr lang="fr-FR" spc="-50" dirty="0">
                <a:effectLst/>
                <a:ea typeface="Times New Roman" panose="02020603050405020304" pitchFamily="18" charset="0"/>
              </a:rPr>
              <a:t>Entretien des machines et matériels rend nécessaire de la part de la  maintenance: une surveillance permanente, ainsi que des révisions périodiques.</a:t>
            </a:r>
            <a:endParaRPr lang="fr-FR" dirty="0"/>
          </a:p>
        </p:txBody>
      </p:sp>
      <p:sp>
        <p:nvSpPr>
          <p:cNvPr id="3" name="Rectangle 2"/>
          <p:cNvSpPr/>
          <p:nvPr/>
        </p:nvSpPr>
        <p:spPr>
          <a:xfrm>
            <a:off x="4605752" y="688404"/>
            <a:ext cx="3618555" cy="507831"/>
          </a:xfrm>
          <a:prstGeom prst="rect">
            <a:avLst/>
          </a:prstGeom>
        </p:spPr>
        <p:txBody>
          <a:bodyPr wrap="none">
            <a:spAutoFit/>
          </a:bodyPr>
          <a:lstStyle/>
          <a:p>
            <a:pPr marL="265113" indent="-265113" algn="ctr">
              <a:lnSpc>
                <a:spcPct val="150000"/>
              </a:lnSpc>
              <a:buClr>
                <a:srgbClr val="000000"/>
              </a:buClr>
              <a:buSzPts val="1200"/>
              <a:tabLst>
                <a:tab pos="718820" algn="l"/>
              </a:tabLst>
            </a:pPr>
            <a:r>
              <a:rPr lang="fr-FR" b="1" spc="-50" dirty="0">
                <a:ea typeface="Times New Roman" panose="02020603050405020304" pitchFamily="18" charset="0"/>
                <a:cs typeface="Times New Roman" panose="02020603050405020304" pitchFamily="18" charset="0"/>
              </a:rPr>
              <a:t>COURANT CONTINU: INCONVENIENTS</a:t>
            </a:r>
          </a:p>
        </p:txBody>
      </p:sp>
      <p:pic>
        <p:nvPicPr>
          <p:cNvPr id="4" name="Image 3"/>
          <p:cNvPicPr>
            <a:picLocks noChangeAspect="1"/>
          </p:cNvPicPr>
          <p:nvPr/>
        </p:nvPicPr>
        <p:blipFill>
          <a:blip r:embed="rId2"/>
          <a:stretch>
            <a:fillRect/>
          </a:stretch>
        </p:blipFill>
        <p:spPr>
          <a:xfrm>
            <a:off x="9201121" y="1196235"/>
            <a:ext cx="2668301" cy="2005369"/>
          </a:xfrm>
          <a:prstGeom prst="rect">
            <a:avLst/>
          </a:prstGeom>
        </p:spPr>
      </p:pic>
      <p:pic>
        <p:nvPicPr>
          <p:cNvPr id="5" name="Image 4"/>
          <p:cNvPicPr>
            <a:picLocks noChangeAspect="1"/>
          </p:cNvPicPr>
          <p:nvPr/>
        </p:nvPicPr>
        <p:blipFill>
          <a:blip r:embed="rId3"/>
          <a:stretch>
            <a:fillRect/>
          </a:stretch>
        </p:blipFill>
        <p:spPr>
          <a:xfrm>
            <a:off x="9207141" y="3671649"/>
            <a:ext cx="2662281" cy="2123669"/>
          </a:xfrm>
          <a:prstGeom prst="rect">
            <a:avLst/>
          </a:prstGeom>
        </p:spPr>
      </p:pic>
    </p:spTree>
    <p:extLst>
      <p:ext uri="{BB962C8B-B14F-4D97-AF65-F5344CB8AC3E}">
        <p14:creationId xmlns:p14="http://schemas.microsoft.com/office/powerpoint/2010/main" val="40710085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71459" y="2733696"/>
            <a:ext cx="4250844" cy="646331"/>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sz="3600" b="1" dirty="0">
                <a:latin typeface="Calibri Light" panose="020F0302020204030204" pitchFamily="34" charset="0"/>
                <a:ea typeface="Times New Roman" panose="02020603050405020304" pitchFamily="18" charset="0"/>
                <a:cs typeface="Times New Roman" panose="02020603050405020304" pitchFamily="18" charset="0"/>
              </a:rPr>
              <a:t>COURANT ALTERNATIF</a:t>
            </a:r>
            <a:endParaRPr lang="fr-FR" sz="3600" b="1" dirty="0"/>
          </a:p>
        </p:txBody>
      </p:sp>
    </p:spTree>
    <p:extLst>
      <p:ext uri="{BB962C8B-B14F-4D97-AF65-F5344CB8AC3E}">
        <p14:creationId xmlns:p14="http://schemas.microsoft.com/office/powerpoint/2010/main" val="9103814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8753" y="1498956"/>
            <a:ext cx="8237516" cy="424731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une source de tension continue présente toujours les mêmes polarités</a:t>
            </a:r>
          </a:p>
          <a:p>
            <a:pPr marL="285750" indent="-285750">
              <a:lnSpc>
                <a:spcPct val="150000"/>
              </a:lnSpc>
              <a:buFont typeface="Arial" panose="020B0604020202020204" pitchFamily="34" charset="0"/>
              <a:buChar char="•"/>
            </a:pPr>
            <a:r>
              <a:rPr lang="fr-FR" dirty="0"/>
              <a:t>une source de tension alternative présente à ses bornes une polarité qui s'inverse périodiquement.</a:t>
            </a:r>
          </a:p>
          <a:p>
            <a:pPr marL="285750" indent="-285750">
              <a:lnSpc>
                <a:spcPct val="150000"/>
              </a:lnSpc>
              <a:buFont typeface="Arial" panose="020B0604020202020204" pitchFamily="34" charset="0"/>
              <a:buChar char="•"/>
            </a:pPr>
            <a:r>
              <a:rPr lang="fr-FR" b="1" dirty="0"/>
              <a:t>Paramètres d'une grandeur alternative</a:t>
            </a:r>
          </a:p>
          <a:p>
            <a:pPr marL="285750" indent="-285750">
              <a:lnSpc>
                <a:spcPct val="150000"/>
              </a:lnSpc>
              <a:buFont typeface="Arial" panose="020B0604020202020204" pitchFamily="34" charset="0"/>
              <a:buChar char="•"/>
            </a:pPr>
            <a:r>
              <a:rPr lang="fr-FR" b="1" dirty="0"/>
              <a:t>Amplitude</a:t>
            </a:r>
            <a:r>
              <a:rPr lang="fr-FR" dirty="0"/>
              <a:t>: L'amplitude (A) est la valeur instantanée e maximale</a:t>
            </a:r>
          </a:p>
          <a:p>
            <a:pPr marL="285750" indent="-285750">
              <a:lnSpc>
                <a:spcPct val="150000"/>
              </a:lnSpc>
              <a:buFont typeface="Arial" panose="020B0604020202020204" pitchFamily="34" charset="0"/>
              <a:buChar char="•"/>
            </a:pPr>
            <a:r>
              <a:rPr lang="fr-FR" b="1" dirty="0"/>
              <a:t>Période: </a:t>
            </a:r>
            <a:r>
              <a:rPr lang="fr-FR" dirty="0"/>
              <a:t>La période (T) est le temps en secondes que met la grandeur à se reproduire strictement identique à elle-même et dans le même sens.</a:t>
            </a:r>
          </a:p>
          <a:p>
            <a:pPr marL="285750" indent="-285750">
              <a:lnSpc>
                <a:spcPct val="150000"/>
              </a:lnSpc>
              <a:buFont typeface="Arial" panose="020B0604020202020204" pitchFamily="34" charset="0"/>
              <a:buChar char="•"/>
            </a:pPr>
            <a:r>
              <a:rPr lang="fr-FR" b="1" dirty="0"/>
              <a:t>Fréquence: </a:t>
            </a:r>
            <a:r>
              <a:rPr lang="fr-FR" dirty="0"/>
              <a:t>La fréquence (F) est le nombre de cycles (ou de périodes) se produisant par seconde. Elle s'exprime en hertz (Hz).</a:t>
            </a:r>
          </a:p>
          <a:p>
            <a:pPr marL="285750" indent="-285750">
              <a:lnSpc>
                <a:spcPct val="150000"/>
              </a:lnSpc>
              <a:buFont typeface="Arial" panose="020B0604020202020204" pitchFamily="34" charset="0"/>
              <a:buChar char="•"/>
            </a:pPr>
            <a:endParaRPr lang="fr-FR" dirty="0"/>
          </a:p>
        </p:txBody>
      </p:sp>
      <p:sp>
        <p:nvSpPr>
          <p:cNvPr id="6" name="Rectangle 5"/>
          <p:cNvSpPr/>
          <p:nvPr/>
        </p:nvSpPr>
        <p:spPr>
          <a:xfrm>
            <a:off x="5275638" y="461269"/>
            <a:ext cx="1963871" cy="369332"/>
          </a:xfrm>
          <a:prstGeom prst="rect">
            <a:avLst/>
          </a:prstGeom>
        </p:spPr>
        <p:txBody>
          <a:bodyPr wrap="none">
            <a:spAutoFit/>
          </a:bodyPr>
          <a:lstStyle/>
          <a:p>
            <a:r>
              <a:rPr lang="fr-FR" dirty="0"/>
              <a:t>Tension alternative</a:t>
            </a:r>
          </a:p>
        </p:txBody>
      </p:sp>
      <p:pic>
        <p:nvPicPr>
          <p:cNvPr id="7" name="Image 6"/>
          <p:cNvPicPr>
            <a:picLocks noChangeAspect="1"/>
          </p:cNvPicPr>
          <p:nvPr/>
        </p:nvPicPr>
        <p:blipFill>
          <a:blip r:embed="rId2"/>
          <a:stretch>
            <a:fillRect/>
          </a:stretch>
        </p:blipFill>
        <p:spPr>
          <a:xfrm>
            <a:off x="8526483" y="2406656"/>
            <a:ext cx="3653280" cy="1877920"/>
          </a:xfrm>
          <a:prstGeom prst="rect">
            <a:avLst/>
          </a:prstGeom>
        </p:spPr>
      </p:pic>
      <p:sp>
        <p:nvSpPr>
          <p:cNvPr id="8" name="Rectangle 7"/>
          <p:cNvSpPr/>
          <p:nvPr/>
        </p:nvSpPr>
        <p:spPr>
          <a:xfrm>
            <a:off x="5122648" y="91937"/>
            <a:ext cx="226985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b="1" dirty="0">
                <a:latin typeface="Calibri Light" panose="020F0302020204030204" pitchFamily="34" charset="0"/>
                <a:ea typeface="Times New Roman" panose="02020603050405020304" pitchFamily="18" charset="0"/>
                <a:cs typeface="Times New Roman" panose="02020603050405020304" pitchFamily="18" charset="0"/>
              </a:rPr>
              <a:t>COURANT ALTERNATIF</a:t>
            </a:r>
            <a:endParaRPr lang="fr-FR" b="1" dirty="0"/>
          </a:p>
        </p:txBody>
      </p:sp>
      <p:sp>
        <p:nvSpPr>
          <p:cNvPr id="9" name="Rectangle 8"/>
          <p:cNvSpPr/>
          <p:nvPr/>
        </p:nvSpPr>
        <p:spPr>
          <a:xfrm>
            <a:off x="8237516" y="4410735"/>
            <a:ext cx="4057201" cy="369332"/>
          </a:xfrm>
          <a:prstGeom prst="rect">
            <a:avLst/>
          </a:prstGeom>
        </p:spPr>
        <p:txBody>
          <a:bodyPr wrap="none">
            <a:spAutoFit/>
          </a:bodyPr>
          <a:lstStyle/>
          <a:p>
            <a:r>
              <a:rPr lang="fr-FR" dirty="0"/>
              <a:t>La tension e est alternative et sinusoïdale</a:t>
            </a:r>
          </a:p>
        </p:txBody>
      </p:sp>
      <p:pic>
        <p:nvPicPr>
          <p:cNvPr id="10" name="Image 9"/>
          <p:cNvPicPr>
            <a:picLocks noChangeAspect="1"/>
          </p:cNvPicPr>
          <p:nvPr/>
        </p:nvPicPr>
        <p:blipFill>
          <a:blip r:embed="rId3"/>
          <a:stretch>
            <a:fillRect/>
          </a:stretch>
        </p:blipFill>
        <p:spPr>
          <a:xfrm>
            <a:off x="9538161" y="5169622"/>
            <a:ext cx="1238400" cy="675120"/>
          </a:xfrm>
          <a:prstGeom prst="rect">
            <a:avLst/>
          </a:prstGeom>
        </p:spPr>
      </p:pic>
    </p:spTree>
    <p:extLst>
      <p:ext uri="{BB962C8B-B14F-4D97-AF65-F5344CB8AC3E}">
        <p14:creationId xmlns:p14="http://schemas.microsoft.com/office/powerpoint/2010/main" val="33731635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rotWithShape="1">
          <a:blip r:embed="rId2"/>
          <a:srcRect l="4868" t="6688" r="9566" b="21541"/>
          <a:stretch/>
        </p:blipFill>
        <p:spPr>
          <a:xfrm>
            <a:off x="2201251" y="4794577"/>
            <a:ext cx="8327844" cy="1828800"/>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161573" y="1199933"/>
            <a:ext cx="6096000" cy="3416320"/>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285750" indent="-285750" algn="just">
              <a:lnSpc>
                <a:spcPct val="150000"/>
              </a:lnSpc>
              <a:buFont typeface="Arial" panose="020B0604020202020204" pitchFamily="34" charset="0"/>
              <a:buChar char="•"/>
            </a:pPr>
            <a:r>
              <a:rPr lang="fr-FR" dirty="0"/>
              <a:t>On appelle phase du signal, l'angle atteint au temps t.</a:t>
            </a:r>
          </a:p>
          <a:p>
            <a:pPr marL="285750" indent="-285750" algn="just">
              <a:lnSpc>
                <a:spcPct val="150000"/>
              </a:lnSpc>
              <a:buFont typeface="Arial" panose="020B0604020202020204" pitchFamily="34" charset="0"/>
              <a:buChar char="•"/>
            </a:pPr>
            <a:r>
              <a:rPr lang="fr-FR" dirty="0"/>
              <a:t>Cette notion est utile pour visualiser si deux signaux varient chronologiquement de la même manière.</a:t>
            </a:r>
          </a:p>
          <a:p>
            <a:pPr marL="285750" indent="-285750" algn="just">
              <a:lnSpc>
                <a:spcPct val="150000"/>
              </a:lnSpc>
              <a:buFont typeface="Arial" panose="020B0604020202020204" pitchFamily="34" charset="0"/>
              <a:buChar char="•"/>
            </a:pPr>
            <a:r>
              <a:rPr lang="fr-FR" dirty="0"/>
              <a:t>Si deux signaux atteignent leur maximum simultanément, nous dirons qu'ils sont en phase.</a:t>
            </a:r>
          </a:p>
          <a:p>
            <a:pPr marL="285750" indent="-285750" algn="just">
              <a:lnSpc>
                <a:spcPct val="150000"/>
              </a:lnSpc>
              <a:buFont typeface="Arial" panose="020B0604020202020204" pitchFamily="34" charset="0"/>
              <a:buChar char="•"/>
            </a:pPr>
            <a:r>
              <a:rPr lang="fr-FR" dirty="0"/>
              <a:t>Si deux signaux n'atteignent pas leur maximum simultanément, nous dirons qu'ils sont en décalage de phase ou déphasés.</a:t>
            </a:r>
          </a:p>
        </p:txBody>
      </p:sp>
      <p:sp>
        <p:nvSpPr>
          <p:cNvPr id="6" name="Rectangle 5"/>
          <p:cNvSpPr/>
          <p:nvPr/>
        </p:nvSpPr>
        <p:spPr>
          <a:xfrm>
            <a:off x="5275638" y="461269"/>
            <a:ext cx="1963871" cy="369332"/>
          </a:xfrm>
          <a:prstGeom prst="rect">
            <a:avLst/>
          </a:prstGeom>
        </p:spPr>
        <p:txBody>
          <a:bodyPr wrap="none">
            <a:spAutoFit/>
          </a:bodyPr>
          <a:lstStyle/>
          <a:p>
            <a:r>
              <a:rPr lang="fr-FR" dirty="0"/>
              <a:t>Tension alternative</a:t>
            </a:r>
          </a:p>
        </p:txBody>
      </p:sp>
      <p:sp>
        <p:nvSpPr>
          <p:cNvPr id="7" name="Rectangle 6"/>
          <p:cNvSpPr/>
          <p:nvPr/>
        </p:nvSpPr>
        <p:spPr>
          <a:xfrm>
            <a:off x="5122648" y="91937"/>
            <a:ext cx="226985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b="1" dirty="0">
                <a:latin typeface="Calibri Light" panose="020F0302020204030204" pitchFamily="34" charset="0"/>
                <a:ea typeface="Times New Roman" panose="02020603050405020304" pitchFamily="18" charset="0"/>
                <a:cs typeface="Times New Roman" panose="02020603050405020304" pitchFamily="18" charset="0"/>
              </a:rPr>
              <a:t>COURANT ALTERNATIF</a:t>
            </a:r>
            <a:endParaRPr lang="fr-FR" b="1" dirty="0"/>
          </a:p>
        </p:txBody>
      </p:sp>
      <p:pic>
        <p:nvPicPr>
          <p:cNvPr id="8" name="Image 7"/>
          <p:cNvPicPr>
            <a:picLocks noChangeAspect="1"/>
          </p:cNvPicPr>
          <p:nvPr/>
        </p:nvPicPr>
        <p:blipFill>
          <a:blip r:embed="rId3"/>
          <a:stretch>
            <a:fillRect/>
          </a:stretch>
        </p:blipFill>
        <p:spPr>
          <a:xfrm>
            <a:off x="6365173" y="1473761"/>
            <a:ext cx="5655036" cy="2868664"/>
          </a:xfrm>
          <a:prstGeom prst="rect">
            <a:avLst/>
          </a:prstGeom>
        </p:spPr>
      </p:pic>
    </p:spTree>
    <p:extLst>
      <p:ext uri="{BB962C8B-B14F-4D97-AF65-F5344CB8AC3E}">
        <p14:creationId xmlns:p14="http://schemas.microsoft.com/office/powerpoint/2010/main" val="39790323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rotWithShape="1">
          <a:blip r:embed="rId2"/>
          <a:srcRect l="3594" b="6502"/>
          <a:stretch/>
        </p:blipFill>
        <p:spPr>
          <a:xfrm>
            <a:off x="2196935" y="3906982"/>
            <a:ext cx="7990895" cy="2565070"/>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508025" y="1128704"/>
            <a:ext cx="11070772" cy="258532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Une méthode plus simple consiste à représenter la fonction sous la forme d'un vecteur de module A tournant à une vitesse angulaire </a:t>
            </a:r>
            <a:r>
              <a:rPr lang="el-GR" dirty="0"/>
              <a:t>ω</a:t>
            </a:r>
            <a:r>
              <a:rPr lang="fr-FR" dirty="0"/>
              <a:t>(rad/s) dans le sens trigonométrique. (</a:t>
            </a:r>
            <a:r>
              <a:rPr lang="el-GR" dirty="0"/>
              <a:t>ω </a:t>
            </a:r>
            <a:r>
              <a:rPr lang="fr-FR" dirty="0"/>
              <a:t> est la pulsation).</a:t>
            </a:r>
          </a:p>
          <a:p>
            <a:pPr marL="285750" indent="-285750">
              <a:lnSpc>
                <a:spcPct val="150000"/>
              </a:lnSpc>
              <a:buFont typeface="Arial" panose="020B0604020202020204" pitchFamily="34" charset="0"/>
              <a:buChar char="•"/>
            </a:pPr>
            <a:r>
              <a:rPr lang="fr-FR" dirty="0"/>
              <a:t>Pour un temps donné t, le vecteur a tourné d'un angle </a:t>
            </a:r>
            <a:r>
              <a:rPr lang="el-GR" dirty="0"/>
              <a:t>α</a:t>
            </a:r>
            <a:r>
              <a:rPr lang="fr-FR" dirty="0"/>
              <a:t>.</a:t>
            </a:r>
          </a:p>
          <a:p>
            <a:pPr marL="285750" indent="-285750">
              <a:lnSpc>
                <a:spcPct val="150000"/>
              </a:lnSpc>
              <a:buFont typeface="Arial" panose="020B0604020202020204" pitchFamily="34" charset="0"/>
              <a:buChar char="•"/>
            </a:pPr>
            <a:r>
              <a:rPr lang="fr-FR" dirty="0"/>
              <a:t>Il suffit de projeter dans un repère cartésien la valeur </a:t>
            </a:r>
            <a:r>
              <a:rPr lang="fr-FR" dirty="0" err="1"/>
              <a:t>Asin</a:t>
            </a:r>
            <a:r>
              <a:rPr lang="fr-FR" dirty="0"/>
              <a:t>(a) à cet instant pour obtenir la valeur instantanée (a) de la fonction à ce temps t (au temps t, pour at, la valeur est a).</a:t>
            </a:r>
          </a:p>
          <a:p>
            <a:pPr marL="285750" indent="-285750">
              <a:lnSpc>
                <a:spcPct val="150000"/>
              </a:lnSpc>
              <a:buFont typeface="Arial" panose="020B0604020202020204" pitchFamily="34" charset="0"/>
              <a:buChar char="•"/>
            </a:pPr>
            <a:r>
              <a:rPr lang="fr-FR" dirty="0"/>
              <a:t>Nous avons </a:t>
            </a:r>
            <a:r>
              <a:rPr lang="el-GR" dirty="0"/>
              <a:t>α</a:t>
            </a:r>
            <a:r>
              <a:rPr lang="fr-FR" dirty="0"/>
              <a:t> =</a:t>
            </a:r>
            <a:r>
              <a:rPr lang="el-GR" dirty="0"/>
              <a:t> ω</a:t>
            </a:r>
            <a:r>
              <a:rPr lang="fr-FR" dirty="0"/>
              <a:t>t, donc : a = A x sin (</a:t>
            </a:r>
            <a:r>
              <a:rPr lang="el-GR" dirty="0"/>
              <a:t>ω </a:t>
            </a:r>
            <a:r>
              <a:rPr lang="fr-FR" dirty="0"/>
              <a:t>t)</a:t>
            </a:r>
          </a:p>
        </p:txBody>
      </p:sp>
      <p:sp>
        <p:nvSpPr>
          <p:cNvPr id="6" name="Rectangle 5"/>
          <p:cNvSpPr/>
          <p:nvPr/>
        </p:nvSpPr>
        <p:spPr>
          <a:xfrm>
            <a:off x="4955366" y="206846"/>
            <a:ext cx="228126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COURANT ALTERNATIF</a:t>
            </a:r>
          </a:p>
        </p:txBody>
      </p:sp>
      <p:sp>
        <p:nvSpPr>
          <p:cNvPr id="2" name="Rectangle 1"/>
          <p:cNvSpPr/>
          <p:nvPr/>
        </p:nvSpPr>
        <p:spPr>
          <a:xfrm>
            <a:off x="4757620" y="667775"/>
            <a:ext cx="2676758" cy="369332"/>
          </a:xfrm>
          <a:prstGeom prst="rect">
            <a:avLst/>
          </a:prstGeom>
        </p:spPr>
        <p:txBody>
          <a:bodyPr wrap="none">
            <a:spAutoFit/>
          </a:bodyPr>
          <a:lstStyle/>
          <a:p>
            <a:r>
              <a:rPr lang="fr-FR" b="1" dirty="0"/>
              <a:t>Représentation de Fresnel</a:t>
            </a:r>
          </a:p>
        </p:txBody>
      </p:sp>
    </p:spTree>
    <p:extLst>
      <p:ext uri="{BB962C8B-B14F-4D97-AF65-F5344CB8AC3E}">
        <p14:creationId xmlns:p14="http://schemas.microsoft.com/office/powerpoint/2010/main" val="17054129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p:cNvPicPr>
            <a:picLocks noGrp="1" noChangeAspect="1"/>
          </p:cNvPicPr>
          <p:nvPr>
            <p:ph idx="1"/>
          </p:nvPr>
        </p:nvPicPr>
        <p:blipFill>
          <a:blip r:embed="rId2"/>
          <a:stretch>
            <a:fillRect/>
          </a:stretch>
        </p:blipFill>
        <p:spPr>
          <a:xfrm>
            <a:off x="750423" y="1995054"/>
            <a:ext cx="10691154" cy="3182821"/>
          </a:xfrm>
          <a:prstGeom prst="rect">
            <a:avLst/>
          </a:prstGeom>
        </p:spPr>
      </p:pic>
      <p:sp>
        <p:nvSpPr>
          <p:cNvPr id="8" name="Rectangle 7"/>
          <p:cNvSpPr/>
          <p:nvPr/>
        </p:nvSpPr>
        <p:spPr>
          <a:xfrm>
            <a:off x="4955366" y="206846"/>
            <a:ext cx="228126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COURANT ALTERNATIF</a:t>
            </a:r>
          </a:p>
        </p:txBody>
      </p:sp>
    </p:spTree>
    <p:extLst>
      <p:ext uri="{BB962C8B-B14F-4D97-AF65-F5344CB8AC3E}">
        <p14:creationId xmlns:p14="http://schemas.microsoft.com/office/powerpoint/2010/main" val="1852235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D4D53D6-57C7-66D5-F582-F5B18FAA1E92}"/>
              </a:ext>
            </a:extLst>
          </p:cNvPr>
          <p:cNvSpPr txBox="1"/>
          <p:nvPr/>
        </p:nvSpPr>
        <p:spPr>
          <a:xfrm>
            <a:off x="590713" y="1918624"/>
            <a:ext cx="10414744"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342900" lvl="0" indent="-342900" algn="just">
              <a:lnSpc>
                <a:spcPct val="150000"/>
              </a:lnSpc>
              <a:buClr>
                <a:srgbClr val="000000"/>
              </a:buClr>
              <a:buSzPts val="1200"/>
              <a:buFont typeface="Symbol" panose="05050102010706020507" pitchFamily="18" charset="2"/>
              <a:buChar char="-"/>
              <a:tabLst>
                <a:tab pos="801370" algn="l"/>
              </a:tabLst>
            </a:pPr>
            <a:r>
              <a:rPr lang="fr-FR" u="none" strike="noStrike" spc="-50" dirty="0">
                <a:effectLst/>
                <a:ea typeface="Times New Roman" panose="02020603050405020304" pitchFamily="18" charset="0"/>
                <a:cs typeface="Times New Roman" panose="02020603050405020304" pitchFamily="18" charset="0"/>
              </a:rPr>
              <a:t>Le train d'atterrissage escamotable.</a:t>
            </a:r>
          </a:p>
          <a:p>
            <a:pPr marL="342900" lvl="0" indent="-342900" algn="just">
              <a:lnSpc>
                <a:spcPct val="150000"/>
              </a:lnSpc>
              <a:buClr>
                <a:srgbClr val="000000"/>
              </a:buClr>
              <a:buSzPts val="1200"/>
              <a:buFont typeface="Symbol" panose="05050102010706020507" pitchFamily="18" charset="2"/>
              <a:buChar char="-"/>
              <a:tabLst>
                <a:tab pos="801370" algn="l"/>
              </a:tabLst>
            </a:pPr>
            <a:r>
              <a:rPr lang="fr-FR" u="none" strike="noStrike" spc="-50" dirty="0">
                <a:effectLst/>
                <a:ea typeface="Times New Roman" panose="02020603050405020304" pitchFamily="18" charset="0"/>
                <a:cs typeface="Times New Roman" panose="02020603050405020304" pitchFamily="18" charset="0"/>
              </a:rPr>
              <a:t>La commande des volets hypersustentateurs.</a:t>
            </a:r>
          </a:p>
          <a:p>
            <a:pPr marL="342900" lvl="0" indent="-342900" algn="just">
              <a:lnSpc>
                <a:spcPct val="150000"/>
              </a:lnSpc>
              <a:buClr>
                <a:srgbClr val="000000"/>
              </a:buClr>
              <a:buSzPts val="1200"/>
              <a:buFont typeface="Symbol" panose="05050102010706020507" pitchFamily="18" charset="2"/>
              <a:buChar char="-"/>
              <a:tabLst>
                <a:tab pos="801370" algn="l"/>
              </a:tabLst>
            </a:pPr>
            <a:r>
              <a:rPr lang="fr-FR" u="none" strike="noStrike" spc="-50" dirty="0">
                <a:effectLst/>
                <a:ea typeface="Times New Roman" panose="02020603050405020304" pitchFamily="18" charset="0"/>
                <a:cs typeface="Times New Roman" panose="02020603050405020304" pitchFamily="18" charset="0"/>
              </a:rPr>
              <a:t>Les hélices à pas variable, dont le calage peut-être optimisé à chaque vitesse de vol, afin d'obtenir un rendement optimum.</a:t>
            </a:r>
          </a:p>
        </p:txBody>
      </p:sp>
      <p:sp>
        <p:nvSpPr>
          <p:cNvPr id="5" name="ZoneTexte 4">
            <a:extLst>
              <a:ext uri="{FF2B5EF4-FFF2-40B4-BE49-F238E27FC236}">
                <a16:creationId xmlns:a16="http://schemas.microsoft.com/office/drawing/2014/main" id="{FD2CB175-88AF-329D-AE69-81647A886FBA}"/>
              </a:ext>
            </a:extLst>
          </p:cNvPr>
          <p:cNvSpPr txBox="1"/>
          <p:nvPr/>
        </p:nvSpPr>
        <p:spPr>
          <a:xfrm>
            <a:off x="3302306" y="249947"/>
            <a:ext cx="6097836" cy="32637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R="317500" lvl="0" algn="ctr">
              <a:lnSpc>
                <a:spcPts val="1800"/>
              </a:lnSpc>
              <a:spcBef>
                <a:spcPts val="1200"/>
              </a:spcBef>
              <a:spcAft>
                <a:spcPts val="6765"/>
              </a:spcAft>
              <a:buSzPts val="1600"/>
            </a:pPr>
            <a:r>
              <a:rPr lang="fr-FR" sz="1800" b="1" kern="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ENERGIES UTILISEES A BORD DES AVIONS</a:t>
            </a:r>
            <a:endPar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2" name="Rectangle 1"/>
          <p:cNvSpPr/>
          <p:nvPr/>
        </p:nvSpPr>
        <p:spPr>
          <a:xfrm>
            <a:off x="4707152" y="653534"/>
            <a:ext cx="328814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lvl="0" algn="ctr">
              <a:buClr>
                <a:srgbClr val="000000"/>
              </a:buClr>
              <a:buSzPts val="1200"/>
              <a:tabLst>
                <a:tab pos="638175" algn="l"/>
              </a:tabLst>
            </a:pPr>
            <a:r>
              <a:rPr lang="fr-FR" spc="150" dirty="0">
                <a:ea typeface="Times New Roman" panose="02020603050405020304" pitchFamily="18" charset="0"/>
                <a:cs typeface="Times New Roman" panose="02020603050405020304" pitchFamily="18" charset="0"/>
              </a:rPr>
              <a:t>LES PERFORMANCES DE VOL</a:t>
            </a:r>
          </a:p>
        </p:txBody>
      </p:sp>
      <p:pic>
        <p:nvPicPr>
          <p:cNvPr id="17410" name="Picture 2" descr="Train d'atterrissage rétractable Banque de photographies et d'images à  haute résolution - Alam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9946" y="4096092"/>
            <a:ext cx="2557462" cy="2200275"/>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 6"/>
          <p:cNvPicPr>
            <a:picLocks noChangeAspect="1"/>
          </p:cNvPicPr>
          <p:nvPr/>
        </p:nvPicPr>
        <p:blipFill>
          <a:blip r:embed="rId3"/>
          <a:stretch>
            <a:fillRect/>
          </a:stretch>
        </p:blipFill>
        <p:spPr>
          <a:xfrm>
            <a:off x="8290604" y="4096092"/>
            <a:ext cx="2619375" cy="2200275"/>
          </a:xfrm>
          <a:prstGeom prst="rect">
            <a:avLst/>
          </a:prstGeom>
        </p:spPr>
      </p:pic>
      <p:pic>
        <p:nvPicPr>
          <p:cNvPr id="11" name="Image 10"/>
          <p:cNvPicPr>
            <a:picLocks noChangeAspect="1"/>
          </p:cNvPicPr>
          <p:nvPr/>
        </p:nvPicPr>
        <p:blipFill>
          <a:blip r:embed="rId4"/>
          <a:stretch>
            <a:fillRect/>
          </a:stretch>
        </p:blipFill>
        <p:spPr>
          <a:xfrm>
            <a:off x="5186453" y="4096092"/>
            <a:ext cx="2076450" cy="2200275"/>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15976739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4980" y="1701233"/>
            <a:ext cx="6388324" cy="378885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Une tension alternative triphasée est obtenue en construisant dans le même ensemble trois générateurs monophasés entraînés par le même mécanisme.</a:t>
            </a:r>
          </a:p>
          <a:p>
            <a:pPr marL="285750" indent="-285750">
              <a:lnSpc>
                <a:spcPct val="150000"/>
              </a:lnSpc>
              <a:buFont typeface="Arial" panose="020B0604020202020204" pitchFamily="34" charset="0"/>
              <a:buChar char="•"/>
            </a:pPr>
            <a:r>
              <a:rPr lang="fr-FR" dirty="0"/>
              <a:t>Les tensions obtenues sont déphasées de 120° l'une par rapport à l'autre.</a:t>
            </a:r>
          </a:p>
          <a:p>
            <a:pPr marL="285750" indent="-285750">
              <a:lnSpc>
                <a:spcPct val="150000"/>
              </a:lnSpc>
              <a:buFont typeface="Arial" panose="020B0604020202020204" pitchFamily="34" charset="0"/>
              <a:buChar char="•"/>
            </a:pPr>
            <a:r>
              <a:rPr lang="fr-FR" dirty="0"/>
              <a:t>Chaque générateur délivre une tension appelée tension simple et notée V.</a:t>
            </a:r>
          </a:p>
          <a:p>
            <a:pPr marL="285750" indent="-285750">
              <a:lnSpc>
                <a:spcPct val="150000"/>
              </a:lnSpc>
              <a:buFont typeface="Arial" panose="020B0604020202020204" pitchFamily="34" charset="0"/>
              <a:buChar char="•"/>
            </a:pPr>
            <a:r>
              <a:rPr lang="fr-FR" dirty="0"/>
              <a:t>Chaque tension simple est recueillie entre deux fils d'un générateur appelés respectivement phase et neutre.</a:t>
            </a:r>
          </a:p>
        </p:txBody>
      </p:sp>
      <p:sp>
        <p:nvSpPr>
          <p:cNvPr id="5" name="Rectangle 4"/>
          <p:cNvSpPr/>
          <p:nvPr/>
        </p:nvSpPr>
        <p:spPr>
          <a:xfrm>
            <a:off x="4618735" y="722141"/>
            <a:ext cx="2954527" cy="369332"/>
          </a:xfrm>
          <a:prstGeom prst="rect">
            <a:avLst/>
          </a:prstGeom>
        </p:spPr>
        <p:txBody>
          <a:bodyPr wrap="none">
            <a:spAutoFit/>
          </a:bodyPr>
          <a:lstStyle/>
          <a:p>
            <a:r>
              <a:rPr lang="fr-FR" dirty="0"/>
              <a:t>Tension alternative triphasée </a:t>
            </a:r>
          </a:p>
        </p:txBody>
      </p:sp>
      <p:sp>
        <p:nvSpPr>
          <p:cNvPr id="6" name="Rectangle 5"/>
          <p:cNvSpPr/>
          <p:nvPr/>
        </p:nvSpPr>
        <p:spPr>
          <a:xfrm>
            <a:off x="4955366" y="206846"/>
            <a:ext cx="228126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COURANT ALTERNATIF</a:t>
            </a:r>
          </a:p>
        </p:txBody>
      </p:sp>
      <p:pic>
        <p:nvPicPr>
          <p:cNvPr id="7" name="Image 6"/>
          <p:cNvPicPr>
            <a:picLocks noChangeAspect="1"/>
          </p:cNvPicPr>
          <p:nvPr/>
        </p:nvPicPr>
        <p:blipFill>
          <a:blip r:embed="rId2"/>
          <a:stretch>
            <a:fillRect/>
          </a:stretch>
        </p:blipFill>
        <p:spPr>
          <a:xfrm>
            <a:off x="6834667" y="2165031"/>
            <a:ext cx="5105865" cy="2861261"/>
          </a:xfrm>
          <a:prstGeom prst="rect">
            <a:avLst/>
          </a:prstGeom>
        </p:spPr>
      </p:pic>
    </p:spTree>
    <p:extLst>
      <p:ext uri="{BB962C8B-B14F-4D97-AF65-F5344CB8AC3E}">
        <p14:creationId xmlns:p14="http://schemas.microsoft.com/office/powerpoint/2010/main" val="2958457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9421192" y="4638579"/>
            <a:ext cx="2260080" cy="1955520"/>
          </a:xfrm>
          <a:prstGeom prst="rect">
            <a:avLst/>
          </a:prstGeom>
        </p:spPr>
      </p:pic>
      <mc:AlternateContent xmlns:mc="http://schemas.openxmlformats.org/markup-compatibility/2006" xmlns:a14="http://schemas.microsoft.com/office/drawing/2010/main">
        <mc:Choice Requires="a14">
          <p:sp>
            <p:nvSpPr>
              <p:cNvPr id="4" name="Rectangle 3"/>
              <p:cNvSpPr/>
              <p:nvPr/>
            </p:nvSpPr>
            <p:spPr>
              <a:xfrm>
                <a:off x="423552" y="1724753"/>
                <a:ext cx="6511637" cy="393011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Trois tensions de même valeur efficace (même amplitude), de même pulsation (même fréquence) et déphasées de 120° les unes par rapport aux autres forment un système triphasé équilibré de tensions.</a:t>
                </a:r>
              </a:p>
              <a:p>
                <a:pPr marL="285750" indent="-285750" algn="just">
                  <a:buFont typeface="Arial" panose="020B0604020202020204" pitchFamily="34" charset="0"/>
                  <a:buChar char="•"/>
                </a:pPr>
                <a:r>
                  <a:rPr lang="fr-FR" dirty="0"/>
                  <a:t>Ces trois tensions simples ont pour valeur (V étant la valeur efficace) :</a:t>
                </a:r>
              </a:p>
              <a:p>
                <a:pPr algn="just"/>
                <a14:m>
                  <m:oMath xmlns:m="http://schemas.openxmlformats.org/officeDocument/2006/math">
                    <m:sSub>
                      <m:sSubPr>
                        <m:ctrlPr>
                          <a:rPr lang="fr-FR" i="1" dirty="0" smtClean="0">
                            <a:latin typeface="Cambria Math" panose="02040503050406030204" pitchFamily="18" charset="0"/>
                          </a:rPr>
                        </m:ctrlPr>
                      </m:sSubPr>
                      <m:e>
                        <m:r>
                          <a:rPr lang="fr-FR" b="0" i="1" dirty="0" smtClean="0">
                            <a:latin typeface="Cambria Math" panose="02040503050406030204" pitchFamily="18" charset="0"/>
                          </a:rPr>
                          <m:t>𝑉</m:t>
                        </m:r>
                      </m:e>
                      <m:sub>
                        <m:r>
                          <a:rPr lang="fr-FR" b="0" i="1" dirty="0" smtClean="0">
                            <a:latin typeface="Cambria Math" panose="02040503050406030204" pitchFamily="18" charset="0"/>
                          </a:rPr>
                          <m:t>1</m:t>
                        </m:r>
                        <m:r>
                          <a:rPr lang="fr-FR" b="0" i="1" dirty="0" smtClean="0">
                            <a:latin typeface="Cambria Math" panose="02040503050406030204" pitchFamily="18" charset="0"/>
                          </a:rPr>
                          <m:t>𝑁</m:t>
                        </m:r>
                      </m:sub>
                    </m:sSub>
                  </m:oMath>
                </a14:m>
                <a:r>
                  <a:rPr lang="fr-FR" dirty="0"/>
                  <a:t>= </a:t>
                </a:r>
                <a14:m>
                  <m:oMath xmlns:m="http://schemas.openxmlformats.org/officeDocument/2006/math">
                    <m:r>
                      <a:rPr lang="fr-FR" i="1" dirty="0">
                        <a:latin typeface="Cambria Math" panose="02040503050406030204" pitchFamily="18" charset="0"/>
                      </a:rPr>
                      <m:t>=</m:t>
                    </m:r>
                    <m:r>
                      <a:rPr lang="fr-FR" i="1" dirty="0">
                        <a:latin typeface="Cambria Math" panose="02040503050406030204" pitchFamily="18" charset="0"/>
                      </a:rPr>
                      <m:t>𝑉</m:t>
                    </m:r>
                    <m:r>
                      <a:rPr lang="fr-FR" i="1" dirty="0">
                        <a:latin typeface="Cambria Math" panose="02040503050406030204" pitchFamily="18" charset="0"/>
                      </a:rPr>
                      <m:t> </m:t>
                    </m:r>
                    <m:rad>
                      <m:radPr>
                        <m:degHide m:val="on"/>
                        <m:ctrlPr>
                          <a:rPr lang="fr-FR" i="1" dirty="0">
                            <a:latin typeface="Cambria Math" panose="02040503050406030204" pitchFamily="18" charset="0"/>
                          </a:rPr>
                        </m:ctrlPr>
                      </m:radPr>
                      <m:deg/>
                      <m:e>
                        <m:r>
                          <a:rPr lang="fr-FR" i="1" dirty="0">
                            <a:latin typeface="Cambria Math" panose="02040503050406030204" pitchFamily="18" charset="0"/>
                          </a:rPr>
                          <m:t>2</m:t>
                        </m:r>
                      </m:e>
                    </m:rad>
                    <m:r>
                      <a:rPr lang="fr-FR" i="1" dirty="0">
                        <a:latin typeface="Cambria Math" panose="02040503050406030204" pitchFamily="18" charset="0"/>
                        <a:ea typeface="Cambria Math" panose="02040503050406030204" pitchFamily="18" charset="0"/>
                      </a:rPr>
                      <m:t>×</m:t>
                    </m:r>
                    <m:r>
                      <a:rPr lang="fr-FR" i="1" dirty="0">
                        <a:latin typeface="Cambria Math" panose="02040503050406030204" pitchFamily="18" charset="0"/>
                      </a:rPr>
                      <m:t> </m:t>
                    </m:r>
                    <m:r>
                      <m:rPr>
                        <m:sty m:val="p"/>
                      </m:rPr>
                      <a:rPr lang="fr-FR" i="1" dirty="0">
                        <a:latin typeface="Cambria Math" panose="02040503050406030204" pitchFamily="18" charset="0"/>
                      </a:rPr>
                      <m:t>sin</m:t>
                    </m:r>
                    <m:r>
                      <a:rPr lang="fr-FR" i="1" dirty="0">
                        <a:latin typeface="Cambria Math" panose="02040503050406030204" pitchFamily="18" charset="0"/>
                      </a:rPr>
                      <m:t>⁡(</m:t>
                    </m:r>
                    <m:r>
                      <a:rPr lang="el-GR" i="1" dirty="0">
                        <a:latin typeface="Cambria Math" panose="02040503050406030204" pitchFamily="18" charset="0"/>
                      </a:rPr>
                      <m:t>𝜔</m:t>
                    </m:r>
                    <m:r>
                      <a:rPr lang="fr-FR" i="1" dirty="0">
                        <a:latin typeface="Cambria Math" panose="02040503050406030204" pitchFamily="18" charset="0"/>
                      </a:rPr>
                      <m:t>𝑡</m:t>
                    </m:r>
                    <m:r>
                      <a:rPr lang="fr-FR" i="1" dirty="0">
                        <a:latin typeface="Cambria Math" panose="02040503050406030204" pitchFamily="18" charset="0"/>
                      </a:rPr>
                      <m:t>)</m:t>
                    </m:r>
                  </m:oMath>
                </a14:m>
                <a:endParaRPr lang="fr-FR" dirty="0"/>
              </a:p>
              <a:p>
                <a:pPr algn="just"/>
                <a14:m>
                  <m:oMathPara xmlns:m="http://schemas.openxmlformats.org/officeDocument/2006/math">
                    <m:oMathParaPr>
                      <m:jc m:val="left"/>
                    </m:oMathParaPr>
                    <m:oMath xmlns:m="http://schemas.openxmlformats.org/officeDocument/2006/math">
                      <m:sSub>
                        <m:sSubPr>
                          <m:ctrlPr>
                            <a:rPr lang="fr-FR" i="1" dirty="0">
                              <a:latin typeface="Cambria Math" panose="02040503050406030204" pitchFamily="18" charset="0"/>
                            </a:rPr>
                          </m:ctrlPr>
                        </m:sSubPr>
                        <m:e>
                          <m:r>
                            <a:rPr lang="fr-FR" i="1" dirty="0">
                              <a:latin typeface="Cambria Math" panose="02040503050406030204" pitchFamily="18" charset="0"/>
                            </a:rPr>
                            <m:t>𝑉</m:t>
                          </m:r>
                        </m:e>
                        <m:sub>
                          <m:r>
                            <a:rPr lang="fr-FR" b="0" i="1" dirty="0" smtClean="0">
                              <a:latin typeface="Cambria Math" panose="02040503050406030204" pitchFamily="18" charset="0"/>
                            </a:rPr>
                            <m:t>2</m:t>
                          </m:r>
                          <m:r>
                            <a:rPr lang="fr-FR" i="1" dirty="0">
                              <a:latin typeface="Cambria Math" panose="02040503050406030204" pitchFamily="18" charset="0"/>
                            </a:rPr>
                            <m:t>𝑁</m:t>
                          </m:r>
                        </m:sub>
                      </m:sSub>
                      <m:r>
                        <a:rPr lang="fr-FR" i="1" dirty="0">
                          <a:latin typeface="Cambria Math" panose="02040503050406030204" pitchFamily="18" charset="0"/>
                        </a:rPr>
                        <m:t>=</m:t>
                      </m:r>
                      <m:r>
                        <a:rPr lang="fr-FR" i="1" dirty="0">
                          <a:latin typeface="Cambria Math" panose="02040503050406030204" pitchFamily="18" charset="0"/>
                        </a:rPr>
                        <m:t>𝑉</m:t>
                      </m:r>
                      <m:r>
                        <a:rPr lang="fr-FR" i="1" dirty="0">
                          <a:latin typeface="Cambria Math" panose="02040503050406030204" pitchFamily="18" charset="0"/>
                        </a:rPr>
                        <m:t> </m:t>
                      </m:r>
                      <m:rad>
                        <m:radPr>
                          <m:degHide m:val="on"/>
                          <m:ctrlPr>
                            <a:rPr lang="fr-FR" i="1" dirty="0">
                              <a:latin typeface="Cambria Math" panose="02040503050406030204" pitchFamily="18" charset="0"/>
                            </a:rPr>
                          </m:ctrlPr>
                        </m:radPr>
                        <m:deg/>
                        <m:e>
                          <m:r>
                            <a:rPr lang="fr-FR" i="1" dirty="0">
                              <a:latin typeface="Cambria Math" panose="02040503050406030204" pitchFamily="18" charset="0"/>
                            </a:rPr>
                            <m:t>2</m:t>
                          </m:r>
                        </m:e>
                      </m:rad>
                      <m:r>
                        <a:rPr lang="fr-FR" i="1" dirty="0">
                          <a:latin typeface="Cambria Math" panose="02040503050406030204" pitchFamily="18" charset="0"/>
                          <a:ea typeface="Cambria Math" panose="02040503050406030204" pitchFamily="18" charset="0"/>
                        </a:rPr>
                        <m:t>×</m:t>
                      </m:r>
                      <m:r>
                        <a:rPr lang="fr-FR" i="1" dirty="0">
                          <a:latin typeface="Cambria Math" panose="02040503050406030204" pitchFamily="18" charset="0"/>
                        </a:rPr>
                        <m:t> </m:t>
                      </m:r>
                      <m:r>
                        <m:rPr>
                          <m:sty m:val="p"/>
                        </m:rPr>
                        <a:rPr lang="fr-FR" i="1" dirty="0">
                          <a:latin typeface="Cambria Math" panose="02040503050406030204" pitchFamily="18" charset="0"/>
                        </a:rPr>
                        <m:t>sin</m:t>
                      </m:r>
                      <m:r>
                        <a:rPr lang="fr-FR" i="1" dirty="0">
                          <a:latin typeface="Cambria Math" panose="02040503050406030204" pitchFamily="18" charset="0"/>
                        </a:rPr>
                        <m:t>⁡(</m:t>
                      </m:r>
                      <m:r>
                        <a:rPr lang="el-GR" i="1" dirty="0">
                          <a:latin typeface="Cambria Math" panose="02040503050406030204" pitchFamily="18" charset="0"/>
                        </a:rPr>
                        <m:t>𝜔</m:t>
                      </m:r>
                      <m:r>
                        <a:rPr lang="fr-FR" i="1" dirty="0">
                          <a:latin typeface="Cambria Math" panose="02040503050406030204" pitchFamily="18" charset="0"/>
                        </a:rPr>
                        <m:t>𝑡</m:t>
                      </m:r>
                      <m:r>
                        <a:rPr lang="fr-FR" b="0" i="1" dirty="0" smtClean="0">
                          <a:latin typeface="Cambria Math" panose="02040503050406030204" pitchFamily="18" charset="0"/>
                        </a:rPr>
                        <m:t>−</m:t>
                      </m:r>
                      <m:f>
                        <m:fPr>
                          <m:ctrlPr>
                            <a:rPr lang="fr-FR" b="0" i="1" dirty="0" smtClean="0">
                              <a:latin typeface="Cambria Math" panose="02040503050406030204" pitchFamily="18" charset="0"/>
                            </a:rPr>
                          </m:ctrlPr>
                        </m:fPr>
                        <m:num>
                          <m:r>
                            <a:rPr lang="fr-FR" b="0" i="1" dirty="0" smtClean="0">
                              <a:latin typeface="Cambria Math" panose="02040503050406030204" pitchFamily="18" charset="0"/>
                            </a:rPr>
                            <m:t>2</m:t>
                          </m:r>
                          <m:r>
                            <a:rPr lang="fr-FR" b="0" i="1" dirty="0" smtClean="0">
                              <a:latin typeface="Cambria Math" panose="02040503050406030204" pitchFamily="18" charset="0"/>
                              <a:ea typeface="Cambria Math" panose="02040503050406030204" pitchFamily="18" charset="0"/>
                            </a:rPr>
                            <m:t>𝜋</m:t>
                          </m:r>
                        </m:num>
                        <m:den>
                          <m:r>
                            <a:rPr lang="fr-FR" b="0" i="1" dirty="0" smtClean="0">
                              <a:latin typeface="Cambria Math" panose="02040503050406030204" pitchFamily="18" charset="0"/>
                            </a:rPr>
                            <m:t>3</m:t>
                          </m:r>
                        </m:den>
                      </m:f>
                      <m:r>
                        <a:rPr lang="fr-FR" i="1" dirty="0">
                          <a:latin typeface="Cambria Math" panose="02040503050406030204" pitchFamily="18" charset="0"/>
                        </a:rPr>
                        <m:t>)</m:t>
                      </m:r>
                    </m:oMath>
                  </m:oMathPara>
                </a14:m>
                <a:endParaRPr lang="fr-FR" dirty="0"/>
              </a:p>
              <a:p>
                <a:pPr algn="just"/>
                <a14:m>
                  <m:oMathPara xmlns:m="http://schemas.openxmlformats.org/officeDocument/2006/math">
                    <m:oMathParaPr>
                      <m:jc m:val="left"/>
                    </m:oMathParaPr>
                    <m:oMath xmlns:m="http://schemas.openxmlformats.org/officeDocument/2006/math">
                      <m:sSub>
                        <m:sSubPr>
                          <m:ctrlPr>
                            <a:rPr lang="fr-FR" i="1" dirty="0">
                              <a:latin typeface="Cambria Math" panose="02040503050406030204" pitchFamily="18" charset="0"/>
                            </a:rPr>
                          </m:ctrlPr>
                        </m:sSubPr>
                        <m:e>
                          <m:r>
                            <a:rPr lang="fr-FR" i="1" dirty="0">
                              <a:latin typeface="Cambria Math" panose="02040503050406030204" pitchFamily="18" charset="0"/>
                            </a:rPr>
                            <m:t>𝑉</m:t>
                          </m:r>
                        </m:e>
                        <m:sub>
                          <m:r>
                            <a:rPr lang="fr-FR" b="0" i="1" dirty="0" smtClean="0">
                              <a:latin typeface="Cambria Math" panose="02040503050406030204" pitchFamily="18" charset="0"/>
                            </a:rPr>
                            <m:t>3</m:t>
                          </m:r>
                          <m:r>
                            <a:rPr lang="fr-FR" i="1" dirty="0">
                              <a:latin typeface="Cambria Math" panose="02040503050406030204" pitchFamily="18" charset="0"/>
                            </a:rPr>
                            <m:t>𝑁</m:t>
                          </m:r>
                        </m:sub>
                      </m:sSub>
                      <m:r>
                        <a:rPr lang="fr-FR" i="1" dirty="0">
                          <a:latin typeface="Cambria Math" panose="02040503050406030204" pitchFamily="18" charset="0"/>
                        </a:rPr>
                        <m:t>=</m:t>
                      </m:r>
                      <m:r>
                        <a:rPr lang="fr-FR" i="1" dirty="0">
                          <a:latin typeface="Cambria Math" panose="02040503050406030204" pitchFamily="18" charset="0"/>
                        </a:rPr>
                        <m:t>𝑉</m:t>
                      </m:r>
                      <m:r>
                        <a:rPr lang="fr-FR" i="1" dirty="0">
                          <a:latin typeface="Cambria Math" panose="02040503050406030204" pitchFamily="18" charset="0"/>
                        </a:rPr>
                        <m:t> </m:t>
                      </m:r>
                      <m:rad>
                        <m:radPr>
                          <m:degHide m:val="on"/>
                          <m:ctrlPr>
                            <a:rPr lang="fr-FR" i="1" dirty="0">
                              <a:latin typeface="Cambria Math" panose="02040503050406030204" pitchFamily="18" charset="0"/>
                            </a:rPr>
                          </m:ctrlPr>
                        </m:radPr>
                        <m:deg/>
                        <m:e>
                          <m:r>
                            <a:rPr lang="fr-FR" i="1" dirty="0">
                              <a:latin typeface="Cambria Math" panose="02040503050406030204" pitchFamily="18" charset="0"/>
                            </a:rPr>
                            <m:t>2</m:t>
                          </m:r>
                        </m:e>
                      </m:rad>
                      <m:r>
                        <a:rPr lang="fr-FR" i="1" dirty="0">
                          <a:latin typeface="Cambria Math" panose="02040503050406030204" pitchFamily="18" charset="0"/>
                          <a:ea typeface="Cambria Math" panose="02040503050406030204" pitchFamily="18" charset="0"/>
                        </a:rPr>
                        <m:t>×</m:t>
                      </m:r>
                      <m:r>
                        <a:rPr lang="fr-FR" i="1" dirty="0">
                          <a:latin typeface="Cambria Math" panose="02040503050406030204" pitchFamily="18" charset="0"/>
                        </a:rPr>
                        <m:t> </m:t>
                      </m:r>
                      <m:r>
                        <m:rPr>
                          <m:sty m:val="p"/>
                        </m:rPr>
                        <a:rPr lang="fr-FR" i="1" dirty="0">
                          <a:latin typeface="Cambria Math" panose="02040503050406030204" pitchFamily="18" charset="0"/>
                        </a:rPr>
                        <m:t>sin</m:t>
                      </m:r>
                      <m:r>
                        <a:rPr lang="fr-FR" i="1" dirty="0">
                          <a:latin typeface="Cambria Math" panose="02040503050406030204" pitchFamily="18" charset="0"/>
                        </a:rPr>
                        <m:t>⁡(</m:t>
                      </m:r>
                      <m:r>
                        <a:rPr lang="el-GR" i="1" dirty="0">
                          <a:latin typeface="Cambria Math" panose="02040503050406030204" pitchFamily="18" charset="0"/>
                        </a:rPr>
                        <m:t>𝜔</m:t>
                      </m:r>
                      <m:r>
                        <a:rPr lang="fr-FR" i="1" dirty="0">
                          <a:latin typeface="Cambria Math" panose="02040503050406030204" pitchFamily="18" charset="0"/>
                        </a:rPr>
                        <m:t>𝑡</m:t>
                      </m:r>
                      <m:r>
                        <a:rPr lang="fr-FR" i="1" dirty="0">
                          <a:latin typeface="Cambria Math" panose="02040503050406030204" pitchFamily="18" charset="0"/>
                        </a:rPr>
                        <m:t>−</m:t>
                      </m:r>
                      <m:f>
                        <m:fPr>
                          <m:ctrlPr>
                            <a:rPr lang="fr-FR" i="1" dirty="0">
                              <a:latin typeface="Cambria Math" panose="02040503050406030204" pitchFamily="18" charset="0"/>
                            </a:rPr>
                          </m:ctrlPr>
                        </m:fPr>
                        <m:num>
                          <m:r>
                            <a:rPr lang="fr-FR" i="1" dirty="0">
                              <a:latin typeface="Cambria Math" panose="02040503050406030204" pitchFamily="18" charset="0"/>
                            </a:rPr>
                            <m:t>2</m:t>
                          </m:r>
                          <m:r>
                            <a:rPr lang="fr-FR" i="1" dirty="0">
                              <a:latin typeface="Cambria Math" panose="02040503050406030204" pitchFamily="18" charset="0"/>
                              <a:ea typeface="Cambria Math" panose="02040503050406030204" pitchFamily="18" charset="0"/>
                            </a:rPr>
                            <m:t>𝜋</m:t>
                          </m:r>
                        </m:num>
                        <m:den>
                          <m:r>
                            <a:rPr lang="fr-FR" i="1" dirty="0">
                              <a:latin typeface="Cambria Math" panose="02040503050406030204" pitchFamily="18" charset="0"/>
                            </a:rPr>
                            <m:t>3</m:t>
                          </m:r>
                        </m:den>
                      </m:f>
                      <m:r>
                        <a:rPr lang="fr-FR" i="1" dirty="0">
                          <a:latin typeface="Cambria Math" panose="02040503050406030204" pitchFamily="18" charset="0"/>
                        </a:rPr>
                        <m:t>)</m:t>
                      </m:r>
                    </m:oMath>
                  </m:oMathPara>
                </a14:m>
                <a:endParaRPr lang="fr-FR" dirty="0"/>
              </a:p>
              <a:p>
                <a:pPr algn="just"/>
                <a:r>
                  <a:rPr lang="fr-FR" dirty="0"/>
                  <a:t>La représentation temporelle n'est pas très aisée, nous utiliserons donc une représentation de Fresnel.</a:t>
                </a:r>
              </a:p>
              <a:p>
                <a:pPr algn="just"/>
                <a:r>
                  <a:rPr lang="fr-FR" dirty="0"/>
                  <a:t>Relions les trois neutres ensemble</a:t>
                </a:r>
              </a:p>
            </p:txBody>
          </p:sp>
        </mc:Choice>
        <mc:Fallback xmlns="">
          <p:sp>
            <p:nvSpPr>
              <p:cNvPr id="4" name="Rectangle 3"/>
              <p:cNvSpPr>
                <a:spLocks noRot="1" noChangeAspect="1" noMove="1" noResize="1" noEditPoints="1" noAdjustHandles="1" noChangeArrowheads="1" noChangeShapeType="1" noTextEdit="1"/>
              </p:cNvSpPr>
              <p:nvPr/>
            </p:nvSpPr>
            <p:spPr>
              <a:xfrm>
                <a:off x="423552" y="1724753"/>
                <a:ext cx="6511637" cy="3930115"/>
              </a:xfrm>
              <a:prstGeom prst="rect">
                <a:avLst/>
              </a:prstGeom>
              <a:blipFill>
                <a:blip r:embed="rId3"/>
                <a:stretch>
                  <a:fillRect l="-654" t="-773" r="-654" b="-1391"/>
                </a:stretch>
              </a:blipFill>
            </p:spPr>
            <p:txBody>
              <a:bodyPr/>
              <a:lstStyle/>
              <a:p>
                <a:r>
                  <a:rPr lang="fr-FR">
                    <a:noFill/>
                  </a:rPr>
                  <a:t> </a:t>
                </a:r>
              </a:p>
            </p:txBody>
          </p:sp>
        </mc:Fallback>
      </mc:AlternateContent>
      <p:pic>
        <p:nvPicPr>
          <p:cNvPr id="6" name="Image 5"/>
          <p:cNvPicPr>
            <a:picLocks noChangeAspect="1"/>
          </p:cNvPicPr>
          <p:nvPr/>
        </p:nvPicPr>
        <p:blipFill>
          <a:blip r:embed="rId4"/>
          <a:stretch>
            <a:fillRect/>
          </a:stretch>
        </p:blipFill>
        <p:spPr>
          <a:xfrm>
            <a:off x="7071416" y="1530973"/>
            <a:ext cx="4984560" cy="2917760"/>
          </a:xfrm>
          <a:prstGeom prst="rect">
            <a:avLst/>
          </a:prstGeom>
        </p:spPr>
      </p:pic>
      <p:sp>
        <p:nvSpPr>
          <p:cNvPr id="7" name="Rectangle 6"/>
          <p:cNvSpPr/>
          <p:nvPr/>
        </p:nvSpPr>
        <p:spPr>
          <a:xfrm>
            <a:off x="4618735" y="722141"/>
            <a:ext cx="2954527" cy="369332"/>
          </a:xfrm>
          <a:prstGeom prst="rect">
            <a:avLst/>
          </a:prstGeom>
        </p:spPr>
        <p:txBody>
          <a:bodyPr wrap="none">
            <a:spAutoFit/>
          </a:bodyPr>
          <a:lstStyle/>
          <a:p>
            <a:r>
              <a:rPr lang="fr-FR" dirty="0"/>
              <a:t>Tension alternative triphasée </a:t>
            </a:r>
          </a:p>
        </p:txBody>
      </p:sp>
      <p:sp>
        <p:nvSpPr>
          <p:cNvPr id="8" name="Rectangle 7"/>
          <p:cNvSpPr/>
          <p:nvPr/>
        </p:nvSpPr>
        <p:spPr>
          <a:xfrm>
            <a:off x="4955366" y="206846"/>
            <a:ext cx="228126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COURANT ALTERNATIF</a:t>
            </a:r>
          </a:p>
        </p:txBody>
      </p:sp>
    </p:spTree>
    <p:extLst>
      <p:ext uri="{BB962C8B-B14F-4D97-AF65-F5344CB8AC3E}">
        <p14:creationId xmlns:p14="http://schemas.microsoft.com/office/powerpoint/2010/main" val="39216326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du contenu 7"/>
          <p:cNvPicPr>
            <a:picLocks noGrp="1" noChangeAspect="1"/>
          </p:cNvPicPr>
          <p:nvPr>
            <p:ph idx="1"/>
          </p:nvPr>
        </p:nvPicPr>
        <p:blipFill>
          <a:blip r:embed="rId2"/>
          <a:stretch>
            <a:fillRect/>
          </a:stretch>
        </p:blipFill>
        <p:spPr>
          <a:xfrm>
            <a:off x="7917123" y="118752"/>
            <a:ext cx="4191752" cy="2930927"/>
          </a:xfrm>
          <a:prstGeom prst="rect">
            <a:avLst/>
          </a:prstGeom>
        </p:spPr>
      </p:pic>
      <p:sp>
        <p:nvSpPr>
          <p:cNvPr id="5" name="Rectangle 4"/>
          <p:cNvSpPr/>
          <p:nvPr/>
        </p:nvSpPr>
        <p:spPr>
          <a:xfrm>
            <a:off x="154379" y="1074509"/>
            <a:ext cx="7418883" cy="34163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Il est alors possible de connecter une charge entre phase et neutre, donc soumise à la tension simple V, mais aussi de connecter une charge entre deux phases différentes qui est alors soumise à la différence de tension </a:t>
            </a:r>
            <a:r>
              <a:rPr lang="fr-FR" dirty="0" err="1"/>
              <a:t>instantannée</a:t>
            </a:r>
            <a:r>
              <a:rPr lang="fr-FR" dirty="0"/>
              <a:t> entre ces deux phases.</a:t>
            </a:r>
          </a:p>
          <a:p>
            <a:pPr marL="285750" indent="-285750">
              <a:lnSpc>
                <a:spcPct val="150000"/>
              </a:lnSpc>
              <a:buFont typeface="Arial" panose="020B0604020202020204" pitchFamily="34" charset="0"/>
              <a:buChar char="•"/>
            </a:pPr>
            <a:r>
              <a:rPr lang="fr-FR" dirty="0"/>
              <a:t>Cette différence de tension entre phases est appelée tension composée.</a:t>
            </a:r>
          </a:p>
          <a:p>
            <a:pPr marL="285750" indent="-285750">
              <a:lnSpc>
                <a:spcPct val="150000"/>
              </a:lnSpc>
              <a:buFont typeface="Arial" panose="020B0604020202020204" pitchFamily="34" charset="0"/>
              <a:buChar char="•"/>
            </a:pPr>
            <a:r>
              <a:rPr lang="fr-FR" dirty="0"/>
              <a:t>Les tensions composées sont notées U</a:t>
            </a:r>
            <a:r>
              <a:rPr lang="fr-FR" baseline="-25000" dirty="0"/>
              <a:t>12</a:t>
            </a:r>
            <a:r>
              <a:rPr lang="fr-FR" dirty="0"/>
              <a:t>, U</a:t>
            </a:r>
            <a:r>
              <a:rPr lang="fr-FR" baseline="-25000" dirty="0"/>
              <a:t>23</a:t>
            </a:r>
            <a:r>
              <a:rPr lang="fr-FR" dirty="0"/>
              <a:t> et U</a:t>
            </a:r>
            <a:r>
              <a:rPr lang="fr-FR" baseline="-25000" dirty="0"/>
              <a:t>31</a:t>
            </a:r>
            <a:r>
              <a:rPr lang="fr-FR" dirty="0"/>
              <a:t>.</a:t>
            </a:r>
          </a:p>
          <a:p>
            <a:pPr marL="285750" indent="-285750">
              <a:lnSpc>
                <a:spcPct val="150000"/>
              </a:lnSpc>
              <a:buFont typeface="Arial" panose="020B0604020202020204" pitchFamily="34" charset="0"/>
              <a:buChar char="•"/>
            </a:pPr>
            <a:r>
              <a:rPr lang="fr-FR" dirty="0"/>
              <a:t>La tension composée U</a:t>
            </a:r>
            <a:r>
              <a:rPr lang="fr-FR" baseline="-25000" dirty="0"/>
              <a:t>12</a:t>
            </a:r>
            <a:r>
              <a:rPr lang="fr-FR" dirty="0"/>
              <a:t> est la différence vectorielle des tensions simples V</a:t>
            </a:r>
            <a:r>
              <a:rPr lang="fr-FR" baseline="-25000" dirty="0"/>
              <a:t>1N</a:t>
            </a:r>
            <a:r>
              <a:rPr lang="fr-FR" dirty="0"/>
              <a:t> et V</a:t>
            </a:r>
            <a:r>
              <a:rPr lang="fr-FR" baseline="-25000" dirty="0"/>
              <a:t>2N</a:t>
            </a:r>
            <a:r>
              <a:rPr lang="fr-FR" dirty="0"/>
              <a:t> déphasées de 120°.</a:t>
            </a:r>
          </a:p>
        </p:txBody>
      </p:sp>
      <p:sp>
        <p:nvSpPr>
          <p:cNvPr id="6" name="Rectangle 5"/>
          <p:cNvSpPr/>
          <p:nvPr/>
        </p:nvSpPr>
        <p:spPr>
          <a:xfrm>
            <a:off x="4618735" y="631732"/>
            <a:ext cx="2954527" cy="369332"/>
          </a:xfrm>
          <a:prstGeom prst="rect">
            <a:avLst/>
          </a:prstGeom>
        </p:spPr>
        <p:txBody>
          <a:bodyPr wrap="none">
            <a:spAutoFit/>
          </a:bodyPr>
          <a:lstStyle/>
          <a:p>
            <a:r>
              <a:rPr lang="fr-FR" dirty="0"/>
              <a:t>Tension alternative triphasée </a:t>
            </a:r>
          </a:p>
        </p:txBody>
      </p:sp>
      <p:sp>
        <p:nvSpPr>
          <p:cNvPr id="7" name="Rectangle 6"/>
          <p:cNvSpPr/>
          <p:nvPr/>
        </p:nvSpPr>
        <p:spPr>
          <a:xfrm>
            <a:off x="4955366" y="206846"/>
            <a:ext cx="228126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COURANT ALTERNATIF</a:t>
            </a:r>
          </a:p>
        </p:txBody>
      </p:sp>
      <p:pic>
        <p:nvPicPr>
          <p:cNvPr id="9" name="Image 8"/>
          <p:cNvPicPr>
            <a:picLocks noChangeAspect="1"/>
          </p:cNvPicPr>
          <p:nvPr/>
        </p:nvPicPr>
        <p:blipFill>
          <a:blip r:embed="rId3"/>
          <a:stretch>
            <a:fillRect/>
          </a:stretch>
        </p:blipFill>
        <p:spPr>
          <a:xfrm>
            <a:off x="7957136" y="3144682"/>
            <a:ext cx="4148640" cy="1973582"/>
          </a:xfrm>
          <a:prstGeom prst="rect">
            <a:avLst/>
          </a:prstGeom>
        </p:spPr>
      </p:pic>
      <p:pic>
        <p:nvPicPr>
          <p:cNvPr id="11" name="Image 10"/>
          <p:cNvPicPr>
            <a:picLocks noChangeAspect="1"/>
          </p:cNvPicPr>
          <p:nvPr/>
        </p:nvPicPr>
        <p:blipFill>
          <a:blip r:embed="rId4"/>
          <a:stretch>
            <a:fillRect/>
          </a:stretch>
        </p:blipFill>
        <p:spPr>
          <a:xfrm>
            <a:off x="7957136" y="5165764"/>
            <a:ext cx="4148640" cy="1603170"/>
          </a:xfrm>
          <a:prstGeom prst="rect">
            <a:avLst/>
          </a:prstGeom>
        </p:spPr>
      </p:pic>
      <p:sp>
        <p:nvSpPr>
          <p:cNvPr id="12" name="Rectangle 11"/>
          <p:cNvSpPr/>
          <p:nvPr/>
        </p:nvSpPr>
        <p:spPr>
          <a:xfrm>
            <a:off x="154377" y="5023262"/>
            <a:ext cx="7418883" cy="13388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a:t>Les alternateurs avions délivrent en général une tension simple de 115 volts efficaces, et donc U (tension composée) = 200 volts.</a:t>
            </a:r>
          </a:p>
          <a:p>
            <a:pPr>
              <a:lnSpc>
                <a:spcPct val="150000"/>
              </a:lnSpc>
            </a:pPr>
            <a:r>
              <a:rPr lang="fr-FR" dirty="0"/>
              <a:t>C'est pourquoi nous parlerons plus avant d'alternateurs 115/200.</a:t>
            </a:r>
          </a:p>
        </p:txBody>
      </p:sp>
    </p:spTree>
    <p:extLst>
      <p:ext uri="{BB962C8B-B14F-4D97-AF65-F5344CB8AC3E}">
        <p14:creationId xmlns:p14="http://schemas.microsoft.com/office/powerpoint/2010/main" val="6987587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37608" y="917661"/>
            <a:ext cx="10765971"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dirty="0"/>
              <a:t>Il est possible de réduire de moitié le nombre de fils de phase d’une distribution en groupant les éléments générateurs ou récepteurs de deux façons différentes.</a:t>
            </a:r>
          </a:p>
          <a:p>
            <a:pPr marL="285750" indent="-285750" algn="just">
              <a:lnSpc>
                <a:spcPct val="150000"/>
              </a:lnSpc>
              <a:buFont typeface="Arial" panose="020B0604020202020204" pitchFamily="34" charset="0"/>
              <a:buChar char="•"/>
            </a:pPr>
            <a:r>
              <a:rPr lang="fr-FR" dirty="0"/>
              <a:t> groupement étoile</a:t>
            </a:r>
          </a:p>
          <a:p>
            <a:pPr marL="285750" indent="-285750" algn="just">
              <a:lnSpc>
                <a:spcPct val="150000"/>
              </a:lnSpc>
              <a:buFont typeface="Arial" panose="020B0604020202020204" pitchFamily="34" charset="0"/>
              <a:buChar char="•"/>
            </a:pPr>
            <a:r>
              <a:rPr lang="fr-FR" dirty="0"/>
              <a:t>groupement triangle</a:t>
            </a:r>
          </a:p>
        </p:txBody>
      </p:sp>
      <p:sp>
        <p:nvSpPr>
          <p:cNvPr id="7" name="Rectangle 6"/>
          <p:cNvSpPr/>
          <p:nvPr/>
        </p:nvSpPr>
        <p:spPr>
          <a:xfrm>
            <a:off x="4402631" y="472142"/>
            <a:ext cx="3516027" cy="369332"/>
          </a:xfrm>
          <a:prstGeom prst="rect">
            <a:avLst/>
          </a:prstGeom>
        </p:spPr>
        <p:txBody>
          <a:bodyPr wrap="none">
            <a:spAutoFit/>
          </a:bodyPr>
          <a:lstStyle/>
          <a:p>
            <a:r>
              <a:rPr lang="fr-FR" dirty="0"/>
              <a:t>DIFFERENTS MONTAGES TRIPHASES</a:t>
            </a:r>
          </a:p>
        </p:txBody>
      </p:sp>
      <p:pic>
        <p:nvPicPr>
          <p:cNvPr id="8" name="Image 7"/>
          <p:cNvPicPr>
            <a:picLocks noChangeAspect="1"/>
          </p:cNvPicPr>
          <p:nvPr/>
        </p:nvPicPr>
        <p:blipFill>
          <a:blip r:embed="rId2"/>
          <a:stretch>
            <a:fillRect/>
          </a:stretch>
        </p:blipFill>
        <p:spPr>
          <a:xfrm>
            <a:off x="1257499" y="2824362"/>
            <a:ext cx="3378529" cy="2109521"/>
          </a:xfrm>
          <a:prstGeom prst="rect">
            <a:avLst/>
          </a:prstGeom>
        </p:spPr>
        <p:style>
          <a:lnRef idx="2">
            <a:schemeClr val="accent2"/>
          </a:lnRef>
          <a:fillRef idx="1">
            <a:schemeClr val="lt1"/>
          </a:fillRef>
          <a:effectRef idx="0">
            <a:schemeClr val="accent2"/>
          </a:effectRef>
          <a:fontRef idx="minor">
            <a:schemeClr val="dk1"/>
          </a:fontRef>
        </p:style>
      </p:pic>
      <p:sp>
        <p:nvSpPr>
          <p:cNvPr id="9" name="Rectangle 8"/>
          <p:cNvSpPr/>
          <p:nvPr/>
        </p:nvSpPr>
        <p:spPr>
          <a:xfrm>
            <a:off x="437608" y="5284815"/>
            <a:ext cx="4820192"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Les tensions simples mesurées </a:t>
            </a:r>
          </a:p>
          <a:p>
            <a:pPr marL="285750" indent="-285750">
              <a:buFont typeface="Arial" panose="020B0604020202020204" pitchFamily="34" charset="0"/>
              <a:buChar char="•"/>
            </a:pPr>
            <a:r>
              <a:rPr lang="fr-FR" dirty="0"/>
              <a:t>entre chaque fil de phase et le point neutre N. </a:t>
            </a:r>
          </a:p>
          <a:p>
            <a:pPr marL="285750" indent="-285750">
              <a:buFont typeface="Arial" panose="020B0604020202020204" pitchFamily="34" charset="0"/>
              <a:buChar char="•"/>
            </a:pPr>
            <a:r>
              <a:rPr lang="fr-FR" dirty="0"/>
              <a:t>entre 2 fils de phase. </a:t>
            </a:r>
          </a:p>
        </p:txBody>
      </p:sp>
      <p:pic>
        <p:nvPicPr>
          <p:cNvPr id="10" name="Image 9"/>
          <p:cNvPicPr>
            <a:picLocks noChangeAspect="1"/>
          </p:cNvPicPr>
          <p:nvPr/>
        </p:nvPicPr>
        <p:blipFill rotWithShape="1">
          <a:blip r:embed="rId3"/>
          <a:srcRect r="38122"/>
          <a:stretch/>
        </p:blipFill>
        <p:spPr>
          <a:xfrm>
            <a:off x="6678385" y="2654396"/>
            <a:ext cx="3499757" cy="2449451"/>
          </a:xfrm>
          <a:prstGeom prst="rect">
            <a:avLst/>
          </a:prstGeom>
        </p:spPr>
        <p:style>
          <a:lnRef idx="2">
            <a:schemeClr val="accent2"/>
          </a:lnRef>
          <a:fillRef idx="1">
            <a:schemeClr val="lt1"/>
          </a:fillRef>
          <a:effectRef idx="0">
            <a:schemeClr val="accent2"/>
          </a:effectRef>
          <a:fontRef idx="minor">
            <a:schemeClr val="dk1"/>
          </a:fontRef>
        </p:style>
      </p:pic>
      <p:sp>
        <p:nvSpPr>
          <p:cNvPr id="11" name="Rectangle 10"/>
          <p:cNvSpPr/>
          <p:nvPr/>
        </p:nvSpPr>
        <p:spPr>
          <a:xfrm>
            <a:off x="6302829" y="5277728"/>
            <a:ext cx="5344885"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Chaque récepteur est alimenté entre 2 fils de phase, donc sous la tension composée U,</a:t>
            </a:r>
          </a:p>
          <a:p>
            <a:r>
              <a:rPr lang="fr-FR" dirty="0"/>
              <a:t>une seule tension disponible.</a:t>
            </a:r>
          </a:p>
        </p:txBody>
      </p:sp>
      <p:sp>
        <p:nvSpPr>
          <p:cNvPr id="12" name="Rectangle 11"/>
          <p:cNvSpPr/>
          <p:nvPr/>
        </p:nvSpPr>
        <p:spPr>
          <a:xfrm>
            <a:off x="4955366" y="88096"/>
            <a:ext cx="228126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COURANT ALTERNATIF</a:t>
            </a:r>
          </a:p>
        </p:txBody>
      </p:sp>
    </p:spTree>
    <p:extLst>
      <p:ext uri="{BB962C8B-B14F-4D97-AF65-F5344CB8AC3E}">
        <p14:creationId xmlns:p14="http://schemas.microsoft.com/office/powerpoint/2010/main" val="15888596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A67B3D55-2A03-E8AF-92E0-5FF1C9345E36}"/>
                  </a:ext>
                </a:extLst>
              </p:cNvPr>
              <p:cNvSpPr txBox="1"/>
              <p:nvPr/>
            </p:nvSpPr>
            <p:spPr>
              <a:xfrm>
                <a:off x="238845" y="967154"/>
                <a:ext cx="7321705" cy="56628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lgn="ctr">
                  <a:lnSpc>
                    <a:spcPct val="150000"/>
                  </a:lnSpc>
                  <a:spcBef>
                    <a:spcPts val="200"/>
                  </a:spcBef>
                </a:pPr>
                <a:r>
                  <a:rPr lang="fr-FR" b="1" dirty="0">
                    <a:solidFill>
                      <a:srgbClr val="2F5496"/>
                    </a:solidFill>
                    <a:effectLst/>
                    <a:ea typeface="Times New Roman" panose="02020603050405020304" pitchFamily="18" charset="0"/>
                    <a:cs typeface="Times New Roman" panose="02020603050405020304" pitchFamily="18" charset="0"/>
                  </a:rPr>
                  <a:t>CHOIX DE LA FREQUENCE 400 Hz</a:t>
                </a:r>
              </a:p>
              <a:p>
                <a:pPr marL="285750" indent="-285750" algn="just">
                  <a:lnSpc>
                    <a:spcPct val="150000"/>
                  </a:lnSpc>
                  <a:buFont typeface="Arial" panose="020B0604020202020204" pitchFamily="34" charset="0"/>
                  <a:buChar char="•"/>
                </a:pPr>
                <a:r>
                  <a:rPr lang="fr-FR" dirty="0">
                    <a:solidFill>
                      <a:srgbClr val="000000"/>
                    </a:solidFill>
                    <a:effectLst/>
                    <a:ea typeface="DejaVu Sans" panose="020B0603030804020204" pitchFamily="34" charset="0"/>
                    <a:cs typeface="DejaVu Sans" panose="020B0603030804020204" pitchFamily="34" charset="0"/>
                  </a:rPr>
                  <a:t>L’emploi d’une fréquence élevée permet une réduction sensible du poids</a:t>
                </a:r>
              </a:p>
              <a:p>
                <a:pPr marL="285750" indent="-285750" algn="just">
                  <a:lnSpc>
                    <a:spcPct val="150000"/>
                  </a:lnSpc>
                  <a:buFont typeface="Arial" panose="020B0604020202020204" pitchFamily="34" charset="0"/>
                  <a:buChar char="•"/>
                </a:pPr>
                <a:r>
                  <a:rPr lang="fr-FR" dirty="0">
                    <a:solidFill>
                      <a:srgbClr val="000000"/>
                    </a:solidFill>
                    <a:effectLst/>
                    <a:ea typeface="DejaVu Sans" panose="020B0603030804020204" pitchFamily="34" charset="0"/>
                    <a:cs typeface="DejaVu Sans" panose="020B0603030804020204" pitchFamily="34" charset="0"/>
                  </a:rPr>
                  <a:t>La FEM induite est régie par la loi de Faraday</a:t>
                </a:r>
                <a:r>
                  <a:rPr lang="fr-FR" dirty="0">
                    <a:solidFill>
                      <a:srgbClr val="000000"/>
                    </a:solidFill>
                    <a:ea typeface="DejaVu Sans" panose="020B0603030804020204" pitchFamily="34" charset="0"/>
                    <a:cs typeface="DejaVu Sans" panose="020B0603030804020204" pitchFamily="34" charset="0"/>
                  </a:rPr>
                  <a:t>: </a:t>
                </a:r>
                <a:endParaRPr lang="de-DE" b="0" i="1" dirty="0">
                  <a:solidFill>
                    <a:srgbClr val="000000"/>
                  </a:solidFill>
                  <a:latin typeface="Cambria Math" panose="02040503050406030204" pitchFamily="18" charset="0"/>
                  <a:ea typeface="DejaVu Sans" panose="020B0603030804020204" pitchFamily="34" charset="0"/>
                  <a:cs typeface="DejaVu Sans" panose="020B0603030804020204" pitchFamily="34" charset="0"/>
                </a:endParaRPr>
              </a:p>
              <a:p>
                <a:pPr algn="just">
                  <a:lnSpc>
                    <a:spcPct val="150000"/>
                  </a:lnSpc>
                </a:pPr>
                <a14:m>
                  <m:oMathPara xmlns:m="http://schemas.openxmlformats.org/officeDocument/2006/math">
                    <m:oMathParaPr>
                      <m:jc m:val="centerGroup"/>
                    </m:oMathParaPr>
                    <m:oMath xmlns:m="http://schemas.openxmlformats.org/officeDocument/2006/math">
                      <m:r>
                        <a:rPr lang="de-DE" b="0" i="1" smtClean="0">
                          <a:solidFill>
                            <a:srgbClr val="000000"/>
                          </a:solidFill>
                          <a:latin typeface="Cambria Math" panose="02040503050406030204" pitchFamily="18" charset="0"/>
                          <a:ea typeface="DejaVu Sans" panose="020B0603030804020204" pitchFamily="34" charset="0"/>
                          <a:cs typeface="DejaVu Sans" panose="020B0603030804020204" pitchFamily="34" charset="0"/>
                        </a:rPr>
                        <m:t>𝑒</m:t>
                      </m:r>
                      <m:r>
                        <a:rPr lang="de-DE" b="0" i="1" smtClean="0">
                          <a:solidFill>
                            <a:srgbClr val="000000"/>
                          </a:solidFill>
                          <a:latin typeface="Cambria Math" panose="02040503050406030204" pitchFamily="18" charset="0"/>
                          <a:ea typeface="DejaVu Sans" panose="020B0603030804020204" pitchFamily="34" charset="0"/>
                          <a:cs typeface="DejaVu Sans" panose="020B0603030804020204" pitchFamily="34" charset="0"/>
                        </a:rPr>
                        <m:t>=</m:t>
                      </m:r>
                      <m:f>
                        <m:fPr>
                          <m:type m:val="skw"/>
                          <m:ctrlPr>
                            <a:rPr lang="de-DE" b="0" i="1" smtClean="0">
                              <a:solidFill>
                                <a:srgbClr val="000000"/>
                              </a:solidFill>
                              <a:latin typeface="Cambria Math" panose="02040503050406030204" pitchFamily="18" charset="0"/>
                              <a:ea typeface="DejaVu Sans" panose="020B0603030804020204" pitchFamily="34" charset="0"/>
                              <a:cs typeface="DejaVu Sans" panose="020B0603030804020204" pitchFamily="34" charset="0"/>
                            </a:rPr>
                          </m:ctrlPr>
                        </m:fPr>
                        <m:num>
                          <m:r>
                            <a:rPr lang="fr-FR" i="1" dirty="0" smtClean="0">
                              <a:solidFill>
                                <a:srgbClr val="000000"/>
                              </a:solidFill>
                              <a:effectLst/>
                              <a:latin typeface="Cambria Math" panose="02040503050406030204" pitchFamily="18" charset="0"/>
                              <a:ea typeface="Cambria Math" panose="02040503050406030204" pitchFamily="18" charset="0"/>
                              <a:cs typeface="DejaVu Sans" panose="020B0603030804020204" pitchFamily="34" charset="0"/>
                            </a:rPr>
                            <m:t>∆∅</m:t>
                          </m:r>
                        </m:num>
                        <m:den>
                          <m:r>
                            <a:rPr lang="fr-FR" i="1" dirty="0" smtClean="0">
                              <a:solidFill>
                                <a:srgbClr val="000000"/>
                              </a:solidFill>
                              <a:effectLst/>
                              <a:latin typeface="Cambria Math" panose="02040503050406030204" pitchFamily="18" charset="0"/>
                              <a:ea typeface="Cambria Math" panose="02040503050406030204" pitchFamily="18" charset="0"/>
                              <a:cs typeface="DejaVu Sans" panose="020B0603030804020204" pitchFamily="34" charset="0"/>
                            </a:rPr>
                            <m:t>∆</m:t>
                          </m:r>
                          <m:r>
                            <a:rPr lang="de-DE" b="0" i="1" dirty="0" smtClean="0">
                              <a:solidFill>
                                <a:srgbClr val="000000"/>
                              </a:solidFill>
                              <a:effectLst/>
                              <a:latin typeface="Cambria Math" panose="02040503050406030204" pitchFamily="18" charset="0"/>
                              <a:ea typeface="Cambria Math" panose="02040503050406030204" pitchFamily="18" charset="0"/>
                              <a:cs typeface="DejaVu Sans" panose="020B0603030804020204" pitchFamily="34" charset="0"/>
                            </a:rPr>
                            <m:t>𝑡</m:t>
                          </m:r>
                        </m:den>
                      </m:f>
                    </m:oMath>
                  </m:oMathPara>
                </a14:m>
                <a:endParaRPr lang="fr-FR" dirty="0">
                  <a:solidFill>
                    <a:srgbClr val="000000"/>
                  </a:solidFill>
                  <a:effectLst/>
                  <a:ea typeface="DejaVu Sans" panose="020B0603030804020204" pitchFamily="34" charset="0"/>
                  <a:cs typeface="DejaVu Sans" panose="020B0603030804020204" pitchFamily="34" charset="0"/>
                </a:endParaRPr>
              </a:p>
              <a:p>
                <a:pPr marL="285750" indent="-285750">
                  <a:lnSpc>
                    <a:spcPct val="150000"/>
                  </a:lnSpc>
                  <a:buFont typeface="Arial" panose="020B0604020202020204" pitchFamily="34" charset="0"/>
                  <a:buChar char="•"/>
                </a:pPr>
                <a:r>
                  <a:rPr lang="fr-FR" dirty="0">
                    <a:solidFill>
                      <a:srgbClr val="000000"/>
                    </a:solidFill>
                    <a:effectLst/>
                    <a:ea typeface="DejaVu Sans" panose="020B0603030804020204" pitchFamily="34" charset="0"/>
                    <a:cs typeface="DejaVu Sans" panose="020B0603030804020204" pitchFamily="34" charset="0"/>
                  </a:rPr>
                  <a:t>Il en résulte que pour obtenir une même FEM si la fréquence est élevée, il suffira d’un flux plus faible</a:t>
                </a:r>
              </a:p>
              <a:p>
                <a:pPr marL="285750" indent="-285750">
                  <a:lnSpc>
                    <a:spcPct val="150000"/>
                  </a:lnSpc>
                  <a:buFont typeface="Arial" panose="020B0604020202020204" pitchFamily="34" charset="0"/>
                  <a:buChar char="•"/>
                </a:pPr>
                <a:r>
                  <a:rPr lang="fr-FR" dirty="0">
                    <a:solidFill>
                      <a:srgbClr val="000000"/>
                    </a:solidFill>
                    <a:effectLst/>
                    <a:ea typeface="DejaVu Sans" panose="020B0603030804020204" pitchFamily="34" charset="0"/>
                    <a:cs typeface="DejaVu Sans" panose="020B0603030804020204" pitchFamily="34" charset="0"/>
                  </a:rPr>
                  <a:t>donc moins de spires N constituant le bobinage, moins de fer pour la réalisation du circuit magnétique, d’où gain de poids. </a:t>
                </a:r>
              </a:p>
              <a:p>
                <a:pPr marL="285750" indent="-285750">
                  <a:lnSpc>
                    <a:spcPct val="150000"/>
                  </a:lnSpc>
                  <a:buFont typeface="Arial" panose="020B0604020202020204" pitchFamily="34" charset="0"/>
                  <a:buChar char="•"/>
                </a:pPr>
                <a:r>
                  <a:rPr lang="fr-FR" dirty="0">
                    <a:solidFill>
                      <a:srgbClr val="000000"/>
                    </a:solidFill>
                    <a:effectLst/>
                    <a:ea typeface="DejaVu Sans" panose="020B0603030804020204" pitchFamily="34" charset="0"/>
                    <a:cs typeface="DejaVu Sans" panose="020B0603030804020204" pitchFamily="34" charset="0"/>
                  </a:rPr>
                  <a:t>Dans ce domaine, il aurait été possible d’augmenter la fréquence ; </a:t>
                </a:r>
                <a:r>
                  <a:rPr lang="fr-FR" dirty="0">
                    <a:solidFill>
                      <a:srgbClr val="000000"/>
                    </a:solidFill>
                    <a:ea typeface="DejaVu Sans" panose="020B0603030804020204" pitchFamily="34" charset="0"/>
                    <a:cs typeface="DejaVu Sans" panose="020B0603030804020204" pitchFamily="34" charset="0"/>
                  </a:rPr>
                  <a:t>Mais les pertes par hystérésis et courants de Foucault qui prennent naissance dans les circuits magnétiques sont dépendants de la fréquence: Diminuer le rendement des équipements et accroître leur échauffement. </a:t>
                </a:r>
              </a:p>
              <a:p>
                <a:pPr marL="285750" indent="-285750">
                  <a:lnSpc>
                    <a:spcPct val="150000"/>
                  </a:lnSpc>
                  <a:buFont typeface="Arial" panose="020B0604020202020204" pitchFamily="34" charset="0"/>
                  <a:buChar char="•"/>
                </a:pPr>
                <a:r>
                  <a:rPr lang="fr-FR" dirty="0" err="1">
                    <a:solidFill>
                      <a:srgbClr val="000000"/>
                    </a:solidFill>
                    <a:ea typeface="DejaVu Sans" panose="020B0603030804020204" pitchFamily="34" charset="0"/>
                    <a:cs typeface="DejaVu Sans" panose="020B0603030804020204" pitchFamily="34" charset="0"/>
                  </a:rPr>
                  <a:t>Frequence</a:t>
                </a:r>
                <a:r>
                  <a:rPr lang="fr-FR" dirty="0">
                    <a:solidFill>
                      <a:srgbClr val="000000"/>
                    </a:solidFill>
                    <a:ea typeface="DejaVu Sans" panose="020B0603030804020204" pitchFamily="34" charset="0"/>
                    <a:cs typeface="DejaVu Sans" panose="020B0603030804020204" pitchFamily="34" charset="0"/>
                  </a:rPr>
                  <a:t> optimale: 400 Hz </a:t>
                </a:r>
              </a:p>
            </p:txBody>
          </p:sp>
        </mc:Choice>
        <mc:Fallback xmlns="">
          <p:sp>
            <p:nvSpPr>
              <p:cNvPr id="5" name="ZoneTexte 4">
                <a:extLst>
                  <a:ext uri="{FF2B5EF4-FFF2-40B4-BE49-F238E27FC236}">
                    <a16:creationId xmlns:a16="http://schemas.microsoft.com/office/drawing/2014/main" id="{A67B3D55-2A03-E8AF-92E0-5FF1C9345E36}"/>
                  </a:ext>
                </a:extLst>
              </p:cNvPr>
              <p:cNvSpPr txBox="1">
                <a:spLocks noRot="1" noChangeAspect="1" noMove="1" noResize="1" noEditPoints="1" noAdjustHandles="1" noChangeArrowheads="1" noChangeShapeType="1" noTextEdit="1"/>
              </p:cNvSpPr>
              <p:nvPr/>
            </p:nvSpPr>
            <p:spPr>
              <a:xfrm>
                <a:off x="238845" y="967154"/>
                <a:ext cx="7321705" cy="5662832"/>
              </a:xfrm>
              <a:prstGeom prst="rect">
                <a:avLst/>
              </a:prstGeom>
              <a:blipFill>
                <a:blip r:embed="rId2"/>
                <a:stretch>
                  <a:fillRect l="-416" r="-831"/>
                </a:stretch>
              </a:blipFill>
              <a:ln w="12700" cap="flat" cmpd="sng" algn="ctr">
                <a:solidFill>
                  <a:schemeClr val="accent2"/>
                </a:solidFill>
                <a:prstDash val="solid"/>
                <a:miter lim="800000"/>
              </a:ln>
              <a:effectLst/>
            </p:spPr>
            <p:txBody>
              <a:bodyPr/>
              <a:lstStyle/>
              <a:p>
                <a:r>
                  <a:rPr lang="fr-FR">
                    <a:noFill/>
                  </a:rPr>
                  <a:t> </a:t>
                </a:r>
              </a:p>
            </p:txBody>
          </p:sp>
        </mc:Fallback>
      </mc:AlternateContent>
      <p:grpSp>
        <p:nvGrpSpPr>
          <p:cNvPr id="6" name="Groupe 5">
            <a:extLst>
              <a:ext uri="{FF2B5EF4-FFF2-40B4-BE49-F238E27FC236}">
                <a16:creationId xmlns:a16="http://schemas.microsoft.com/office/drawing/2014/main" id="{26E023BD-3580-6887-D974-04E825A297C2}"/>
              </a:ext>
            </a:extLst>
          </p:cNvPr>
          <p:cNvGrpSpPr/>
          <p:nvPr/>
        </p:nvGrpSpPr>
        <p:grpSpPr>
          <a:xfrm>
            <a:off x="8359039" y="2777609"/>
            <a:ext cx="3746494" cy="2890568"/>
            <a:chOff x="5078017" y="1747533"/>
            <a:chExt cx="5209814" cy="3370470"/>
          </a:xfrm>
        </p:grpSpPr>
        <p:pic>
          <p:nvPicPr>
            <p:cNvPr id="7" name="image13.png">
              <a:extLst>
                <a:ext uri="{FF2B5EF4-FFF2-40B4-BE49-F238E27FC236}">
                  <a16:creationId xmlns:a16="http://schemas.microsoft.com/office/drawing/2014/main" id="{AB3170B6-DEA4-1BBB-223F-6FDF7D804231}"/>
                </a:ext>
              </a:extLst>
            </p:cNvPr>
            <p:cNvPicPr>
              <a:picLocks noChangeAspect="1"/>
            </p:cNvPicPr>
            <p:nvPr/>
          </p:nvPicPr>
          <p:blipFill>
            <a:blip r:embed="rId3" cstate="print"/>
            <a:stretch>
              <a:fillRect/>
            </a:stretch>
          </p:blipFill>
          <p:spPr>
            <a:xfrm>
              <a:off x="5177645" y="2131130"/>
              <a:ext cx="4615258" cy="2812264"/>
            </a:xfrm>
            <a:prstGeom prst="rect">
              <a:avLst/>
            </a:prstGeom>
          </p:spPr>
        </p:pic>
        <p:sp>
          <p:nvSpPr>
            <p:cNvPr id="8" name="ZoneTexte 7">
              <a:extLst>
                <a:ext uri="{FF2B5EF4-FFF2-40B4-BE49-F238E27FC236}">
                  <a16:creationId xmlns:a16="http://schemas.microsoft.com/office/drawing/2014/main" id="{BD23D547-3320-C2D2-6BA1-1A94B0926D7C}"/>
                </a:ext>
              </a:extLst>
            </p:cNvPr>
            <p:cNvSpPr txBox="1"/>
            <p:nvPr/>
          </p:nvSpPr>
          <p:spPr>
            <a:xfrm>
              <a:off x="9297975" y="4254107"/>
              <a:ext cx="989856" cy="369332"/>
            </a:xfrm>
            <a:prstGeom prst="rect">
              <a:avLst/>
            </a:prstGeom>
            <a:noFill/>
          </p:spPr>
          <p:txBody>
            <a:bodyPr wrap="square" rtlCol="0">
              <a:spAutoFit/>
            </a:bodyPr>
            <a:lstStyle/>
            <a:p>
              <a:r>
                <a:rPr lang="fr-FR" sz="1800" dirty="0">
                  <a:effectLst/>
                  <a:latin typeface="Times New Roman" panose="02020603050405020304" pitchFamily="18" charset="0"/>
                  <a:ea typeface="Calibri" panose="020F0502020204030204" pitchFamily="34" charset="0"/>
                </a:rPr>
                <a:t>F (</a:t>
              </a:r>
              <a:r>
                <a:rPr lang="fr-FR" sz="1800" dirty="0" err="1">
                  <a:effectLst/>
                  <a:latin typeface="Times New Roman" panose="02020603050405020304" pitchFamily="18" charset="0"/>
                  <a:ea typeface="Calibri" panose="020F0502020204030204" pitchFamily="34" charset="0"/>
                </a:rPr>
                <a:t>hz</a:t>
              </a:r>
              <a:r>
                <a:rPr lang="fr-FR" sz="1800" dirty="0">
                  <a:effectLst/>
                  <a:latin typeface="Times New Roman" panose="02020603050405020304" pitchFamily="18" charset="0"/>
                  <a:ea typeface="Calibri" panose="020F0502020204030204" pitchFamily="34" charset="0"/>
                </a:rPr>
                <a:t> )</a:t>
              </a:r>
              <a:endParaRPr lang="fr-FR" dirty="0"/>
            </a:p>
          </p:txBody>
        </p:sp>
        <p:sp>
          <p:nvSpPr>
            <p:cNvPr id="9" name="ZoneTexte 8">
              <a:extLst>
                <a:ext uri="{FF2B5EF4-FFF2-40B4-BE49-F238E27FC236}">
                  <a16:creationId xmlns:a16="http://schemas.microsoft.com/office/drawing/2014/main" id="{995A4402-8F10-FA1E-F198-A2846286E02E}"/>
                </a:ext>
              </a:extLst>
            </p:cNvPr>
            <p:cNvSpPr txBox="1"/>
            <p:nvPr/>
          </p:nvSpPr>
          <p:spPr>
            <a:xfrm>
              <a:off x="8707129" y="2295383"/>
              <a:ext cx="1119884" cy="369332"/>
            </a:xfrm>
            <a:prstGeom prst="rect">
              <a:avLst/>
            </a:prstGeom>
            <a:noFill/>
          </p:spPr>
          <p:txBody>
            <a:bodyPr wrap="square" rtlCol="0">
              <a:spAutoFit/>
            </a:bodyPr>
            <a:lstStyle/>
            <a:p>
              <a:r>
                <a:rPr lang="fr-FR" sz="1800" dirty="0">
                  <a:effectLst/>
                  <a:latin typeface="Times New Roman" panose="02020603050405020304" pitchFamily="18" charset="0"/>
                  <a:ea typeface="Calibri" panose="020F0502020204030204" pitchFamily="34" charset="0"/>
                </a:rPr>
                <a:t>Pertes fer</a:t>
              </a:r>
            </a:p>
          </p:txBody>
        </p:sp>
        <p:sp>
          <p:nvSpPr>
            <p:cNvPr id="10" name="ZoneTexte 9">
              <a:extLst>
                <a:ext uri="{FF2B5EF4-FFF2-40B4-BE49-F238E27FC236}">
                  <a16:creationId xmlns:a16="http://schemas.microsoft.com/office/drawing/2014/main" id="{81713EEF-40ED-C7D2-2DD9-9DF5EA8E7431}"/>
                </a:ext>
              </a:extLst>
            </p:cNvPr>
            <p:cNvSpPr txBox="1"/>
            <p:nvPr/>
          </p:nvSpPr>
          <p:spPr>
            <a:xfrm>
              <a:off x="6458527" y="1806577"/>
              <a:ext cx="2649674" cy="430650"/>
            </a:xfrm>
            <a:prstGeom prst="rect">
              <a:avLst/>
            </a:prstGeom>
            <a:noFill/>
          </p:spPr>
          <p:txBody>
            <a:bodyPr wrap="square" rtlCol="0">
              <a:spAutoFit/>
            </a:bodyPr>
            <a:lstStyle/>
            <a:p>
              <a:r>
                <a:rPr lang="fr-FR" sz="1800" dirty="0">
                  <a:effectLst/>
                  <a:latin typeface="Times New Roman" panose="02020603050405020304" pitchFamily="18" charset="0"/>
                  <a:ea typeface="Calibri" panose="020F0502020204030204" pitchFamily="34" charset="0"/>
                </a:rPr>
                <a:t>P. fournie = Cste</a:t>
              </a:r>
            </a:p>
          </p:txBody>
        </p:sp>
        <p:sp>
          <p:nvSpPr>
            <p:cNvPr id="11" name="ZoneTexte 10">
              <a:extLst>
                <a:ext uri="{FF2B5EF4-FFF2-40B4-BE49-F238E27FC236}">
                  <a16:creationId xmlns:a16="http://schemas.microsoft.com/office/drawing/2014/main" id="{476B57AC-C148-CFCE-5CC1-BD013DB0AB56}"/>
                </a:ext>
              </a:extLst>
            </p:cNvPr>
            <p:cNvSpPr txBox="1"/>
            <p:nvPr/>
          </p:nvSpPr>
          <p:spPr>
            <a:xfrm>
              <a:off x="5078017" y="1747533"/>
              <a:ext cx="1119884" cy="369332"/>
            </a:xfrm>
            <a:prstGeom prst="rect">
              <a:avLst/>
            </a:prstGeom>
            <a:noFill/>
          </p:spPr>
          <p:txBody>
            <a:bodyPr wrap="square" rtlCol="0">
              <a:spAutoFit/>
            </a:bodyPr>
            <a:lstStyle/>
            <a:p>
              <a:r>
                <a:rPr lang="fr-FR" sz="1800" dirty="0">
                  <a:effectLst/>
                  <a:latin typeface="Times New Roman" panose="02020603050405020304" pitchFamily="18" charset="0"/>
                  <a:ea typeface="Calibri" panose="020F0502020204030204" pitchFamily="34" charset="0"/>
                </a:rPr>
                <a:t>Masse Kg</a:t>
              </a:r>
            </a:p>
          </p:txBody>
        </p:sp>
        <p:sp>
          <p:nvSpPr>
            <p:cNvPr id="12" name="ZoneTexte 11">
              <a:extLst>
                <a:ext uri="{FF2B5EF4-FFF2-40B4-BE49-F238E27FC236}">
                  <a16:creationId xmlns:a16="http://schemas.microsoft.com/office/drawing/2014/main" id="{BE429D0F-3236-2325-C743-F40ADF74316B}"/>
                </a:ext>
              </a:extLst>
            </p:cNvPr>
            <p:cNvSpPr txBox="1"/>
            <p:nvPr/>
          </p:nvSpPr>
          <p:spPr>
            <a:xfrm>
              <a:off x="7744296" y="4748671"/>
              <a:ext cx="579546" cy="369332"/>
            </a:xfrm>
            <a:prstGeom prst="rect">
              <a:avLst/>
            </a:prstGeom>
            <a:noFill/>
          </p:spPr>
          <p:txBody>
            <a:bodyPr wrap="square" rtlCol="0">
              <a:spAutoFit/>
            </a:bodyPr>
            <a:lstStyle/>
            <a:p>
              <a:r>
                <a:rPr lang="fr-FR" dirty="0">
                  <a:latin typeface="Times New Roman" panose="02020603050405020304" pitchFamily="18" charset="0"/>
                </a:rPr>
                <a:t>400</a:t>
              </a:r>
              <a:endParaRPr lang="fr-FR" dirty="0"/>
            </a:p>
          </p:txBody>
        </p:sp>
        <p:sp>
          <p:nvSpPr>
            <p:cNvPr id="13" name="ZoneTexte 12">
              <a:extLst>
                <a:ext uri="{FF2B5EF4-FFF2-40B4-BE49-F238E27FC236}">
                  <a16:creationId xmlns:a16="http://schemas.microsoft.com/office/drawing/2014/main" id="{5A2A2AF7-2E7B-53EA-DB17-3FA2C7D76255}"/>
                </a:ext>
              </a:extLst>
            </p:cNvPr>
            <p:cNvSpPr txBox="1"/>
            <p:nvPr/>
          </p:nvSpPr>
          <p:spPr>
            <a:xfrm>
              <a:off x="6376144" y="4748671"/>
              <a:ext cx="579546" cy="369332"/>
            </a:xfrm>
            <a:prstGeom prst="rect">
              <a:avLst/>
            </a:prstGeom>
            <a:noFill/>
          </p:spPr>
          <p:txBody>
            <a:bodyPr wrap="square" rtlCol="0">
              <a:spAutoFit/>
            </a:bodyPr>
            <a:lstStyle/>
            <a:p>
              <a:r>
                <a:rPr lang="fr-FR" dirty="0">
                  <a:latin typeface="Times New Roman" panose="02020603050405020304" pitchFamily="18" charset="0"/>
                </a:rPr>
                <a:t>50</a:t>
              </a:r>
              <a:endParaRPr lang="fr-FR" dirty="0"/>
            </a:p>
          </p:txBody>
        </p:sp>
        <p:sp>
          <p:nvSpPr>
            <p:cNvPr id="14" name="ZoneTexte 13">
              <a:extLst>
                <a:ext uri="{FF2B5EF4-FFF2-40B4-BE49-F238E27FC236}">
                  <a16:creationId xmlns:a16="http://schemas.microsoft.com/office/drawing/2014/main" id="{DC6FB84B-0281-EFF6-C070-CB3817600966}"/>
                </a:ext>
              </a:extLst>
            </p:cNvPr>
            <p:cNvSpPr txBox="1"/>
            <p:nvPr/>
          </p:nvSpPr>
          <p:spPr>
            <a:xfrm>
              <a:off x="5106457" y="4069441"/>
              <a:ext cx="579546" cy="369332"/>
            </a:xfrm>
            <a:prstGeom prst="rect">
              <a:avLst/>
            </a:prstGeom>
            <a:noFill/>
          </p:spPr>
          <p:txBody>
            <a:bodyPr wrap="square" rtlCol="0">
              <a:spAutoFit/>
            </a:bodyPr>
            <a:lstStyle/>
            <a:p>
              <a:r>
                <a:rPr lang="fr-FR" dirty="0">
                  <a:latin typeface="Times New Roman" panose="02020603050405020304" pitchFamily="18" charset="0"/>
                </a:rPr>
                <a:t>20</a:t>
              </a:r>
              <a:endParaRPr lang="fr-FR" dirty="0"/>
            </a:p>
          </p:txBody>
        </p:sp>
        <p:sp>
          <p:nvSpPr>
            <p:cNvPr id="15" name="ZoneTexte 14">
              <a:extLst>
                <a:ext uri="{FF2B5EF4-FFF2-40B4-BE49-F238E27FC236}">
                  <a16:creationId xmlns:a16="http://schemas.microsoft.com/office/drawing/2014/main" id="{7A22D835-9002-DBFB-1DD4-F45CE382F99D}"/>
                </a:ext>
              </a:extLst>
            </p:cNvPr>
            <p:cNvSpPr txBox="1"/>
            <p:nvPr/>
          </p:nvSpPr>
          <p:spPr>
            <a:xfrm>
              <a:off x="5080000" y="2568665"/>
              <a:ext cx="579546" cy="369332"/>
            </a:xfrm>
            <a:prstGeom prst="rect">
              <a:avLst/>
            </a:prstGeom>
            <a:noFill/>
          </p:spPr>
          <p:txBody>
            <a:bodyPr wrap="square" rtlCol="0">
              <a:spAutoFit/>
            </a:bodyPr>
            <a:lstStyle/>
            <a:p>
              <a:r>
                <a:rPr lang="fr-FR" dirty="0">
                  <a:latin typeface="Times New Roman" panose="02020603050405020304" pitchFamily="18" charset="0"/>
                </a:rPr>
                <a:t>100</a:t>
              </a:r>
              <a:endParaRPr lang="fr-FR" dirty="0"/>
            </a:p>
          </p:txBody>
        </p:sp>
      </p:grpSp>
      <p:sp>
        <p:nvSpPr>
          <p:cNvPr id="16" name="Titre 1">
            <a:extLst>
              <a:ext uri="{FF2B5EF4-FFF2-40B4-BE49-F238E27FC236}">
                <a16:creationId xmlns:a16="http://schemas.microsoft.com/office/drawing/2014/main" id="{83BC9F1C-73E4-9638-70CB-3969EDE2881B}"/>
              </a:ext>
            </a:extLst>
          </p:cNvPr>
          <p:cNvSpPr>
            <a:spLocks noGrp="1"/>
          </p:cNvSpPr>
          <p:nvPr>
            <p:ph type="title"/>
          </p:nvPr>
        </p:nvSpPr>
        <p:spPr>
          <a:xfrm>
            <a:off x="4728586" y="369332"/>
            <a:ext cx="3394075" cy="355063"/>
          </a:xfrm>
          <a:noFill/>
          <a:ln>
            <a:noFill/>
          </a:ln>
        </p:spPr>
        <p:style>
          <a:lnRef idx="2">
            <a:schemeClr val="accent2"/>
          </a:lnRef>
          <a:fillRef idx="1">
            <a:schemeClr val="lt1"/>
          </a:fillRef>
          <a:effectRef idx="0">
            <a:schemeClr val="accent2"/>
          </a:effectRef>
          <a:fontRef idx="minor">
            <a:schemeClr val="dk1"/>
          </a:fontRef>
        </p:style>
        <p:txBody>
          <a:bodyPr>
            <a:normAutofit fontScale="90000"/>
          </a:bodyPr>
          <a:lstStyle/>
          <a:p>
            <a:pPr algn="ctr">
              <a:lnSpc>
                <a:spcPct val="100000"/>
              </a:lnSpc>
            </a:pPr>
            <a:r>
              <a:rPr lang="fr-FR" sz="2000" dirty="0">
                <a:effectLst/>
                <a:latin typeface="+mn-lt"/>
                <a:ea typeface="Calibri" panose="020F0502020204030204" pitchFamily="34" charset="0"/>
                <a:cs typeface="CourierNewPSMT"/>
              </a:rPr>
              <a:t>Fréquences normalisées</a:t>
            </a:r>
            <a:endParaRPr lang="fr-FR" sz="2000" dirty="0">
              <a:latin typeface="+mn-lt"/>
            </a:endParaRPr>
          </a:p>
        </p:txBody>
      </p:sp>
      <p:pic>
        <p:nvPicPr>
          <p:cNvPr id="3074" name="Picture 2" descr="UAA6 : Induction électromagnétique (sui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5936" y="325944"/>
            <a:ext cx="2552700" cy="1790701"/>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5290698" y="59375"/>
            <a:ext cx="226985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b="1" dirty="0">
                <a:latin typeface="Calibri Light" panose="020F0302020204030204" pitchFamily="34" charset="0"/>
                <a:ea typeface="Times New Roman" panose="02020603050405020304" pitchFamily="18" charset="0"/>
                <a:cs typeface="Times New Roman" panose="02020603050405020304" pitchFamily="18" charset="0"/>
              </a:rPr>
              <a:t>COURANT ALTERNATIF</a:t>
            </a:r>
            <a:endParaRPr lang="fr-FR" b="1" dirty="0"/>
          </a:p>
        </p:txBody>
      </p:sp>
    </p:spTree>
    <p:extLst>
      <p:ext uri="{BB962C8B-B14F-4D97-AF65-F5344CB8AC3E}">
        <p14:creationId xmlns:p14="http://schemas.microsoft.com/office/powerpoint/2010/main" val="4548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B3086EBA-AEF5-4A3F-EE25-F1E191CF2E60}"/>
              </a:ext>
            </a:extLst>
          </p:cNvPr>
          <p:cNvSpPr txBox="1"/>
          <p:nvPr/>
        </p:nvSpPr>
        <p:spPr>
          <a:xfrm>
            <a:off x="469290" y="979308"/>
            <a:ext cx="11027884" cy="590931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lvl="1">
              <a:spcBef>
                <a:spcPts val="200"/>
              </a:spcBef>
            </a:pPr>
            <a:r>
              <a:rPr lang="fr-FR" b="1" u="sng" dirty="0">
                <a:solidFill>
                  <a:srgbClr val="2F5496"/>
                </a:solidFill>
                <a:effectLst/>
                <a:ea typeface="Times New Roman" panose="02020603050405020304" pitchFamily="18" charset="0"/>
                <a:cs typeface="Times New Roman" panose="02020603050405020304" pitchFamily="18" charset="0"/>
              </a:rPr>
              <a:t>B.707 - 727 - 737 - 747 - Concorde - AIRBUS</a:t>
            </a:r>
          </a:p>
          <a:p>
            <a:pPr marR="2781300" algn="l"/>
            <a:r>
              <a:rPr lang="fr-FR" dirty="0">
                <a:solidFill>
                  <a:srgbClr val="000000"/>
                </a:solidFill>
                <a:effectLst/>
                <a:ea typeface="DejaVu Sans" panose="020B0603030804020204" pitchFamily="34" charset="0"/>
                <a:cs typeface="DejaVu Sans" panose="020B0603030804020204" pitchFamily="34" charset="0"/>
              </a:rPr>
              <a:t>La tension nominale sur le réseau de bord est de : </a:t>
            </a:r>
          </a:p>
          <a:p>
            <a:pPr marL="285750" marR="2781300" indent="-285750" algn="l">
              <a:buFont typeface="Arial" panose="020B0604020202020204" pitchFamily="34" charset="0"/>
              <a:buChar char="•"/>
            </a:pPr>
            <a:r>
              <a:rPr lang="fr-FR" dirty="0">
                <a:solidFill>
                  <a:srgbClr val="000000"/>
                </a:solidFill>
                <a:effectLst/>
                <a:ea typeface="DejaVu Sans" panose="020B0603030804020204" pitchFamily="34" charset="0"/>
                <a:cs typeface="DejaVu Sans" panose="020B0603030804020204" pitchFamily="34" charset="0"/>
              </a:rPr>
              <a:t>200 v Triphasés ± 2 V</a:t>
            </a:r>
          </a:p>
          <a:p>
            <a:pPr marL="285750" marR="2781300" indent="-285750" algn="l">
              <a:buFont typeface="Arial" panose="020B0604020202020204" pitchFamily="34" charset="0"/>
              <a:buChar char="•"/>
            </a:pPr>
            <a:r>
              <a:rPr lang="fr-FR" dirty="0">
                <a:solidFill>
                  <a:srgbClr val="000000"/>
                </a:solidFill>
                <a:effectLst/>
                <a:ea typeface="DejaVu Sans" panose="020B0603030804020204" pitchFamily="34" charset="0"/>
                <a:cs typeface="DejaVu Sans" panose="020B0603030804020204" pitchFamily="34" charset="0"/>
              </a:rPr>
              <a:t>115 v triphasés et monophasés ± 2 v</a:t>
            </a:r>
          </a:p>
          <a:p>
            <a:pPr algn="just"/>
            <a:r>
              <a:rPr lang="fr-FR" dirty="0">
                <a:solidFill>
                  <a:srgbClr val="000000"/>
                </a:solidFill>
                <a:effectLst/>
                <a:ea typeface="DejaVu Sans" panose="020B0603030804020204" pitchFamily="34" charset="0"/>
                <a:cs typeface="DejaVu Sans" panose="020B0603030804020204" pitchFamily="34" charset="0"/>
              </a:rPr>
              <a:t>Ces tensions sont développées à partir d’alternateurs triphasés, </a:t>
            </a:r>
          </a:p>
          <a:p>
            <a:pPr marL="285750" indent="-285750" algn="l">
              <a:buFont typeface="Arial" panose="020B0604020202020204" pitchFamily="34" charset="0"/>
              <a:buChar char="•"/>
            </a:pPr>
            <a:r>
              <a:rPr lang="fr-FR" dirty="0">
                <a:solidFill>
                  <a:srgbClr val="000000"/>
                </a:solidFill>
                <a:effectLst/>
                <a:ea typeface="DejaVu Sans" panose="020B0603030804020204" pitchFamily="34" charset="0"/>
                <a:cs typeface="DejaVu Sans" panose="020B0603030804020204" pitchFamily="34" charset="0"/>
              </a:rPr>
              <a:t>28 v monophasés obtenus par utilisation de transformateurs abaisseurs, sans régulation</a:t>
            </a:r>
          </a:p>
          <a:p>
            <a:pPr marL="285750" indent="-285750" algn="l">
              <a:buFont typeface="Arial" panose="020B0604020202020204" pitchFamily="34" charset="0"/>
              <a:buChar char="•"/>
            </a:pPr>
            <a:r>
              <a:rPr lang="fr-FR" dirty="0">
                <a:solidFill>
                  <a:srgbClr val="000000"/>
                </a:solidFill>
                <a:effectLst/>
                <a:ea typeface="DejaVu Sans" panose="020B0603030804020204" pitchFamily="34" charset="0"/>
                <a:cs typeface="DejaVu Sans" panose="020B0603030804020204" pitchFamily="34" charset="0"/>
              </a:rPr>
              <a:t>26 v monophasés</a:t>
            </a:r>
          </a:p>
          <a:p>
            <a:pPr marR="3213100"/>
            <a:r>
              <a:rPr lang="fr-FR" b="1" u="sng" dirty="0">
                <a:solidFill>
                  <a:srgbClr val="2F5496"/>
                </a:solidFill>
                <a:ea typeface="Times New Roman" panose="02020603050405020304" pitchFamily="18" charset="0"/>
                <a:cs typeface="Times New Roman" panose="02020603050405020304" pitchFamily="18" charset="0"/>
              </a:rPr>
              <a:t>SE-210 - F-27 - MYST 20 </a:t>
            </a:r>
          </a:p>
          <a:p>
            <a:pPr marR="3213100"/>
            <a:r>
              <a:rPr lang="fr-FR" dirty="0">
                <a:solidFill>
                  <a:srgbClr val="000000"/>
                </a:solidFill>
                <a:ea typeface="DejaVu Sans" panose="020B0603030804020204" pitchFamily="34" charset="0"/>
                <a:cs typeface="DejaVu Sans" panose="020B0603030804020204" pitchFamily="34" charset="0"/>
              </a:rPr>
              <a:t>Deux tensions sont utilisées :</a:t>
            </a:r>
          </a:p>
          <a:p>
            <a:pPr marL="742950" lvl="1" indent="-285750" algn="just">
              <a:buFont typeface="Arial" panose="020B0604020202020204" pitchFamily="34" charset="0"/>
              <a:buChar char="•"/>
            </a:pPr>
            <a:r>
              <a:rPr lang="fr-FR" dirty="0">
                <a:solidFill>
                  <a:srgbClr val="000000"/>
                </a:solidFill>
                <a:ea typeface="DejaVu Sans" panose="020B0603030804020204" pitchFamily="34" charset="0"/>
                <a:cs typeface="DejaVu Sans" panose="020B0603030804020204" pitchFamily="34" charset="0"/>
              </a:rPr>
              <a:t>115 v triphasés ± 5 % développés à partir de groupe convertisseurs rotatifs ou statiques appelés INVERTER et alimentés en 28 v continu.</a:t>
            </a:r>
          </a:p>
          <a:p>
            <a:pPr marL="742950" lvl="1" indent="-285750" algn="just">
              <a:buFont typeface="Arial" panose="020B0604020202020204" pitchFamily="34" charset="0"/>
              <a:buChar char="•"/>
            </a:pPr>
            <a:r>
              <a:rPr lang="fr-FR" dirty="0">
                <a:solidFill>
                  <a:srgbClr val="000000"/>
                </a:solidFill>
                <a:ea typeface="DejaVu Sans" panose="020B0603030804020204" pitchFamily="34" charset="0"/>
                <a:cs typeface="DejaVu Sans" panose="020B0603030804020204" pitchFamily="34" charset="0"/>
              </a:rPr>
              <a:t>26 v monophasés obtenu à partir de transformateur-abaisseur.</a:t>
            </a:r>
          </a:p>
          <a:p>
            <a:pPr marL="285750" indent="-285750" algn="just">
              <a:buFont typeface="Wingdings" panose="05000000000000000000" pitchFamily="2" charset="2"/>
              <a:buChar char="Ø"/>
            </a:pPr>
            <a:r>
              <a:rPr lang="fr-FR" dirty="0">
                <a:solidFill>
                  <a:srgbClr val="000000"/>
                </a:solidFill>
                <a:ea typeface="DejaVu Sans" panose="020B0603030804020204" pitchFamily="34" charset="0"/>
                <a:cs typeface="DejaVu Sans" panose="020B0603030804020204" pitchFamily="34" charset="0"/>
              </a:rPr>
              <a:t>La tendance actuelle: Remplacer les convertisseurs rotatifs de faible rendement par des convertisseurs statiques, (onduleurs) d’encombrement réduit et de rendement élevé.</a:t>
            </a:r>
          </a:p>
          <a:p>
            <a:pPr marL="285750" indent="-285750" algn="just">
              <a:buFont typeface="Wingdings" panose="05000000000000000000" pitchFamily="2" charset="2"/>
              <a:buChar char="Ø"/>
            </a:pPr>
            <a:r>
              <a:rPr lang="fr-FR" dirty="0">
                <a:solidFill>
                  <a:srgbClr val="000000"/>
                </a:solidFill>
                <a:ea typeface="DejaVu Sans" panose="020B0603030804020204" pitchFamily="34" charset="0"/>
                <a:cs typeface="DejaVu Sans" panose="020B0603030804020204" pitchFamily="34" charset="0"/>
              </a:rPr>
              <a:t>Les avions de type Boeing, Airbus sont également pourvus de convertisseurs statiques, de puissance réduite, généralement utilisés en secours.</a:t>
            </a:r>
          </a:p>
          <a:p>
            <a:pPr marL="285750" indent="-285750" algn="just">
              <a:buFont typeface="Wingdings" panose="05000000000000000000" pitchFamily="2" charset="2"/>
              <a:buChar char="Ø"/>
            </a:pPr>
            <a:r>
              <a:rPr lang="fr-FR" dirty="0">
                <a:solidFill>
                  <a:srgbClr val="000000"/>
                </a:solidFill>
                <a:ea typeface="DejaVu Sans" panose="020B0603030804020204" pitchFamily="34" charset="0"/>
                <a:cs typeface="DejaVu Sans" panose="020B0603030804020204" pitchFamily="34" charset="0"/>
              </a:rPr>
              <a:t>Certains avions tels le F-27, ATR 42, disposent en plus des générateurs primaires de courant continu, d’alternateurs triphasés entraînés par les GTP, régulés en tension exclusivement ; </a:t>
            </a:r>
          </a:p>
          <a:p>
            <a:pPr marL="285750" indent="-285750" algn="just">
              <a:buFont typeface="Wingdings" panose="05000000000000000000" pitchFamily="2" charset="2"/>
              <a:buChar char="Ø"/>
            </a:pPr>
            <a:r>
              <a:rPr lang="fr-FR" dirty="0">
                <a:solidFill>
                  <a:srgbClr val="000000"/>
                </a:solidFill>
                <a:ea typeface="DejaVu Sans" panose="020B0603030804020204" pitchFamily="34" charset="0"/>
                <a:cs typeface="DejaVu Sans" panose="020B0603030804020204" pitchFamily="34" charset="0"/>
              </a:rPr>
              <a:t>Leur rôle est d’assurer l’alimentation de servitudes à caractères résistif : ex. : dégivrage des hélices, donc indépendant de la fréquence.</a:t>
            </a:r>
          </a:p>
          <a:p>
            <a:pPr algn="l"/>
            <a:endParaRPr lang="fr-FR" dirty="0">
              <a:solidFill>
                <a:srgbClr val="000000"/>
              </a:solidFill>
              <a:effectLst/>
              <a:ea typeface="DejaVu Sans" panose="020B0603030804020204" pitchFamily="34" charset="0"/>
              <a:cs typeface="DejaVu Sans" panose="020B0603030804020204" pitchFamily="34" charset="0"/>
            </a:endParaRPr>
          </a:p>
        </p:txBody>
      </p:sp>
      <p:sp>
        <p:nvSpPr>
          <p:cNvPr id="8" name="Titre 1">
            <a:extLst>
              <a:ext uri="{FF2B5EF4-FFF2-40B4-BE49-F238E27FC236}">
                <a16:creationId xmlns:a16="http://schemas.microsoft.com/office/drawing/2014/main" id="{3804B1B1-6B7B-40B4-2A34-2EC4855FDC2C}"/>
              </a:ext>
            </a:extLst>
          </p:cNvPr>
          <p:cNvSpPr>
            <a:spLocks noGrp="1"/>
          </p:cNvSpPr>
          <p:nvPr>
            <p:ph type="title"/>
          </p:nvPr>
        </p:nvSpPr>
        <p:spPr>
          <a:xfrm>
            <a:off x="4027750" y="600248"/>
            <a:ext cx="4141424" cy="278526"/>
          </a:xfrm>
          <a:noFill/>
          <a:ln>
            <a:noFill/>
          </a:ln>
        </p:spPr>
        <p:style>
          <a:lnRef idx="2">
            <a:schemeClr val="accent2"/>
          </a:lnRef>
          <a:fillRef idx="1">
            <a:schemeClr val="lt1"/>
          </a:fillRef>
          <a:effectRef idx="0">
            <a:schemeClr val="accent2"/>
          </a:effectRef>
          <a:fontRef idx="minor">
            <a:schemeClr val="dk1"/>
          </a:fontRef>
        </p:style>
        <p:txBody>
          <a:bodyPr>
            <a:normAutofit fontScale="90000"/>
          </a:bodyPr>
          <a:lstStyle/>
          <a:p>
            <a:pPr algn="ctr">
              <a:lnSpc>
                <a:spcPct val="100000"/>
              </a:lnSpc>
            </a:pPr>
            <a:r>
              <a:rPr lang="fr-FR" sz="2000" dirty="0">
                <a:effectLst/>
                <a:latin typeface="+mn-lt"/>
                <a:ea typeface="Calibri" panose="020F0502020204030204" pitchFamily="34" charset="0"/>
                <a:cs typeface="CourierNewPSMT"/>
              </a:rPr>
              <a:t>Tensions normalisées</a:t>
            </a:r>
            <a:endParaRPr lang="fr-FR" sz="2000" dirty="0">
              <a:latin typeface="+mn-lt"/>
            </a:endParaRPr>
          </a:p>
        </p:txBody>
      </p:sp>
      <p:sp>
        <p:nvSpPr>
          <p:cNvPr id="6" name="ZoneTexte 5">
            <a:extLst>
              <a:ext uri="{FF2B5EF4-FFF2-40B4-BE49-F238E27FC236}">
                <a16:creationId xmlns:a16="http://schemas.microsoft.com/office/drawing/2014/main" id="{BDE9F1D8-21BD-4BB1-9D23-CAF4338B953F}"/>
              </a:ext>
            </a:extLst>
          </p:cNvPr>
          <p:cNvSpPr txBox="1"/>
          <p:nvPr/>
        </p:nvSpPr>
        <p:spPr>
          <a:xfrm>
            <a:off x="4967230" y="130382"/>
            <a:ext cx="2459515"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b="1" dirty="0">
                <a:solidFill>
                  <a:srgbClr val="2F5496"/>
                </a:solidFill>
                <a:effectLst/>
                <a:ea typeface="Times New Roman" panose="02020603050405020304" pitchFamily="18" charset="0"/>
                <a:cs typeface="Times New Roman" panose="02020603050405020304" pitchFamily="18" charset="0"/>
              </a:rPr>
              <a:t>COURANT ALTERNATIF </a:t>
            </a:r>
            <a:endParaRPr lang="fr-FR" dirty="0"/>
          </a:p>
        </p:txBody>
      </p:sp>
    </p:spTree>
    <p:extLst>
      <p:ext uri="{BB962C8B-B14F-4D97-AF65-F5344CB8AC3E}">
        <p14:creationId xmlns:p14="http://schemas.microsoft.com/office/powerpoint/2010/main" val="11448285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60DB59D6-1646-CD2A-5D36-DD75BB589F41}"/>
              </a:ext>
            </a:extLst>
          </p:cNvPr>
          <p:cNvSpPr>
            <a:spLocks noGrp="1"/>
          </p:cNvSpPr>
          <p:nvPr>
            <p:ph type="title"/>
          </p:nvPr>
        </p:nvSpPr>
        <p:spPr>
          <a:xfrm>
            <a:off x="3079673" y="99154"/>
            <a:ext cx="6032653" cy="418639"/>
          </a:xfrm>
        </p:spPr>
        <p:txBody>
          <a:bodyPr>
            <a:normAutofit/>
          </a:bodyPr>
          <a:lstStyle/>
          <a:p>
            <a:pPr algn="ct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CONCURRENCE COURANT CONTINU - COURANT ALTERNATIF</a:t>
            </a:r>
            <a:endParaRPr lang="fr-FR" sz="1800" dirty="0"/>
          </a:p>
        </p:txBody>
      </p:sp>
      <p:sp>
        <p:nvSpPr>
          <p:cNvPr id="8" name="ZoneTexte 7">
            <a:extLst>
              <a:ext uri="{FF2B5EF4-FFF2-40B4-BE49-F238E27FC236}">
                <a16:creationId xmlns:a16="http://schemas.microsoft.com/office/drawing/2014/main" id="{17326969-30DD-0B7C-3C0B-B486784171E3}"/>
              </a:ext>
            </a:extLst>
          </p:cNvPr>
          <p:cNvSpPr txBox="1"/>
          <p:nvPr/>
        </p:nvSpPr>
        <p:spPr>
          <a:xfrm>
            <a:off x="639498" y="1330928"/>
            <a:ext cx="6119648" cy="300082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R="419100" algn="just">
              <a:lnSpc>
                <a:spcPct val="150000"/>
              </a:lnSpc>
            </a:pPr>
            <a:r>
              <a:rPr lang="fr-FR" sz="1800" spc="-50" dirty="0">
                <a:effectLst/>
                <a:ea typeface="Times New Roman" panose="02020603050405020304" pitchFamily="18" charset="0"/>
              </a:rPr>
              <a:t>Il est indispensable pour certains équipements (radio, </a:t>
            </a:r>
            <a:r>
              <a:rPr lang="fr-FR" sz="1800" spc="-50" dirty="0" err="1">
                <a:effectLst/>
                <a:ea typeface="Times New Roman" panose="02020603050405020304" pitchFamily="18" charset="0"/>
              </a:rPr>
              <a:t>Gyros</a:t>
            </a:r>
            <a:r>
              <a:rPr lang="fr-FR" sz="1800" spc="-50" dirty="0">
                <a:effectLst/>
                <a:ea typeface="Times New Roman" panose="02020603050405020304" pitchFamily="18" charset="0"/>
              </a:rPr>
              <a:t> ..) </a:t>
            </a:r>
          </a:p>
          <a:p>
            <a:pPr marL="285750" marR="419100" indent="-285750" algn="just">
              <a:lnSpc>
                <a:spcPct val="150000"/>
              </a:lnSpc>
              <a:buFont typeface="Arial" panose="020B0604020202020204" pitchFamily="34" charset="0"/>
              <a:buChar char="•"/>
            </a:pPr>
            <a:r>
              <a:rPr lang="fr-FR" sz="1800" spc="-50" dirty="0">
                <a:effectLst/>
                <a:ea typeface="Times New Roman" panose="02020603050405020304" pitchFamily="18" charset="0"/>
              </a:rPr>
              <a:t>souplesse d'emploi,  </a:t>
            </a:r>
          </a:p>
          <a:p>
            <a:pPr marL="285750" marR="419100" indent="-285750" algn="just">
              <a:lnSpc>
                <a:spcPct val="150000"/>
              </a:lnSpc>
              <a:buFont typeface="Arial" panose="020B0604020202020204" pitchFamily="34" charset="0"/>
              <a:buChar char="•"/>
            </a:pPr>
            <a:r>
              <a:rPr lang="fr-FR" sz="1800" spc="-50" dirty="0">
                <a:effectLst/>
                <a:ea typeface="Times New Roman" panose="02020603050405020304" pitchFamily="18" charset="0"/>
              </a:rPr>
              <a:t>facilement transformable, </a:t>
            </a:r>
          </a:p>
          <a:p>
            <a:pPr marL="285750" marR="419100" indent="-285750" algn="just">
              <a:lnSpc>
                <a:spcPct val="150000"/>
              </a:lnSpc>
              <a:buFont typeface="Arial" panose="020B0604020202020204" pitchFamily="34" charset="0"/>
              <a:buChar char="•"/>
            </a:pPr>
            <a:r>
              <a:rPr lang="fr-FR" sz="1800" spc="-50" dirty="0">
                <a:effectLst/>
                <a:ea typeface="Times New Roman" panose="02020603050405020304" pitchFamily="18" charset="0"/>
              </a:rPr>
              <a:t>convertible en courant continu, </a:t>
            </a:r>
          </a:p>
          <a:p>
            <a:pPr marL="285750" marR="419100" indent="-285750" algn="just">
              <a:lnSpc>
                <a:spcPct val="150000"/>
              </a:lnSpc>
              <a:buFont typeface="Arial" panose="020B0604020202020204" pitchFamily="34" charset="0"/>
              <a:buChar char="•"/>
            </a:pPr>
            <a:r>
              <a:rPr lang="fr-FR" sz="1800" spc="-50" dirty="0">
                <a:effectLst/>
                <a:ea typeface="Times New Roman" panose="02020603050405020304" pitchFamily="18" charset="0"/>
              </a:rPr>
              <a:t>mieux adapté aux moteurs,  </a:t>
            </a:r>
          </a:p>
          <a:p>
            <a:pPr marL="285750" marR="419100" indent="-285750" algn="just">
              <a:lnSpc>
                <a:spcPct val="150000"/>
              </a:lnSpc>
              <a:buFont typeface="Arial" panose="020B0604020202020204" pitchFamily="34" charset="0"/>
              <a:buChar char="•"/>
            </a:pPr>
            <a:r>
              <a:rPr lang="fr-FR" sz="1800" spc="-50" dirty="0">
                <a:effectLst/>
                <a:ea typeface="Times New Roman" panose="02020603050405020304" pitchFamily="18" charset="0"/>
              </a:rPr>
              <a:t> gain de poids sensible, </a:t>
            </a:r>
          </a:p>
          <a:p>
            <a:pPr marL="285750" marR="419100" indent="-285750" algn="just">
              <a:lnSpc>
                <a:spcPct val="150000"/>
              </a:lnSpc>
              <a:buFont typeface="Arial" panose="020B0604020202020204" pitchFamily="34" charset="0"/>
              <a:buChar char="•"/>
            </a:pPr>
            <a:r>
              <a:rPr lang="fr-FR" sz="1800" spc="-50" dirty="0">
                <a:effectLst/>
                <a:ea typeface="Times New Roman" panose="02020603050405020304" pitchFamily="18" charset="0"/>
              </a:rPr>
              <a:t>absence de parasites.</a:t>
            </a:r>
          </a:p>
        </p:txBody>
      </p:sp>
      <p:sp>
        <p:nvSpPr>
          <p:cNvPr id="2" name="Rectangle 1"/>
          <p:cNvSpPr/>
          <p:nvPr/>
        </p:nvSpPr>
        <p:spPr>
          <a:xfrm>
            <a:off x="4481658" y="435820"/>
            <a:ext cx="3402855" cy="369332"/>
          </a:xfrm>
          <a:prstGeom prst="rect">
            <a:avLst/>
          </a:prstGeom>
        </p:spPr>
        <p:txBody>
          <a:bodyPr wrap="none">
            <a:spAutoFit/>
          </a:bodyPr>
          <a:lstStyle/>
          <a:p>
            <a:pPr lvl="0" algn="ctr">
              <a:buClr>
                <a:srgbClr val="000000"/>
              </a:buClr>
              <a:buSzPts val="1200"/>
              <a:tabLst>
                <a:tab pos="274320" algn="l"/>
              </a:tabLst>
            </a:pPr>
            <a:r>
              <a:rPr lang="fr-FR" b="1" spc="-50" dirty="0">
                <a:ea typeface="Times New Roman" panose="02020603050405020304" pitchFamily="18" charset="0"/>
                <a:cs typeface="Times New Roman" panose="02020603050405020304" pitchFamily="18" charset="0"/>
              </a:rPr>
              <a:t>COURANT ALTERNATIF: AVANTAGES</a:t>
            </a:r>
          </a:p>
        </p:txBody>
      </p:sp>
      <p:pic>
        <p:nvPicPr>
          <p:cNvPr id="4" name="Image 3"/>
          <p:cNvPicPr>
            <a:picLocks noChangeAspect="1"/>
          </p:cNvPicPr>
          <p:nvPr/>
        </p:nvPicPr>
        <p:blipFill>
          <a:blip r:embed="rId2"/>
          <a:stretch>
            <a:fillRect/>
          </a:stretch>
        </p:blipFill>
        <p:spPr>
          <a:xfrm>
            <a:off x="7884513" y="1673712"/>
            <a:ext cx="3878605" cy="2315251"/>
          </a:xfrm>
          <a:prstGeom prst="rect">
            <a:avLst/>
          </a:prstGeom>
        </p:spPr>
      </p:pic>
    </p:spTree>
    <p:extLst>
      <p:ext uri="{BB962C8B-B14F-4D97-AF65-F5344CB8AC3E}">
        <p14:creationId xmlns:p14="http://schemas.microsoft.com/office/powerpoint/2010/main" val="7080234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60DB59D6-1646-CD2A-5D36-DD75BB589F41}"/>
              </a:ext>
            </a:extLst>
          </p:cNvPr>
          <p:cNvSpPr>
            <a:spLocks noGrp="1"/>
          </p:cNvSpPr>
          <p:nvPr>
            <p:ph type="title"/>
          </p:nvPr>
        </p:nvSpPr>
        <p:spPr>
          <a:xfrm>
            <a:off x="3079673" y="99154"/>
            <a:ext cx="6032653" cy="418639"/>
          </a:xfrm>
        </p:spPr>
        <p:txBody>
          <a:bodyPr>
            <a:normAutofit/>
          </a:bodyPr>
          <a:lstStyle/>
          <a:p>
            <a:pPr algn="ct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CONCURRENCE COURANT CONTINU - COURANT ALTERNATIF</a:t>
            </a:r>
            <a:endParaRPr lang="fr-FR" sz="1800" dirty="0"/>
          </a:p>
        </p:txBody>
      </p:sp>
      <p:sp>
        <p:nvSpPr>
          <p:cNvPr id="7" name="ZoneTexte 6">
            <a:extLst>
              <a:ext uri="{FF2B5EF4-FFF2-40B4-BE49-F238E27FC236}">
                <a16:creationId xmlns:a16="http://schemas.microsoft.com/office/drawing/2014/main" id="{BEE9DA25-B1C0-D33A-D2F3-7A51224AC775}"/>
              </a:ext>
            </a:extLst>
          </p:cNvPr>
          <p:cNvSpPr txBox="1"/>
          <p:nvPr/>
        </p:nvSpPr>
        <p:spPr>
          <a:xfrm>
            <a:off x="311163" y="1387270"/>
            <a:ext cx="7533951" cy="397031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200000"/>
              </a:lnSpc>
              <a:buFont typeface="Wingdings" panose="05000000000000000000" pitchFamily="2" charset="2"/>
              <a:buChar char="ü"/>
            </a:pPr>
            <a:r>
              <a:rPr lang="fr-FR" dirty="0"/>
              <a:t>Le couplage en parallèle des alternateurs est une opération délicate qui requiert certaines conditions telles que :</a:t>
            </a:r>
          </a:p>
          <a:p>
            <a:pPr marL="742950" lvl="1" indent="-285750" algn="just">
              <a:lnSpc>
                <a:spcPct val="200000"/>
              </a:lnSpc>
              <a:buFont typeface="Arial" panose="020B0604020202020204" pitchFamily="34" charset="0"/>
              <a:buChar char="•"/>
            </a:pPr>
            <a:r>
              <a:rPr lang="fr-FR" dirty="0"/>
              <a:t>égalité de tensions,</a:t>
            </a:r>
          </a:p>
          <a:p>
            <a:pPr marL="742950" lvl="1" indent="-285750" algn="just">
              <a:lnSpc>
                <a:spcPct val="200000"/>
              </a:lnSpc>
              <a:buFont typeface="Arial" panose="020B0604020202020204" pitchFamily="34" charset="0"/>
              <a:buChar char="•"/>
            </a:pPr>
            <a:r>
              <a:rPr lang="fr-FR" dirty="0"/>
              <a:t>égalité de fréquences,</a:t>
            </a:r>
          </a:p>
          <a:p>
            <a:pPr marL="742950" lvl="1" indent="-285750" algn="just">
              <a:lnSpc>
                <a:spcPct val="200000"/>
              </a:lnSpc>
              <a:buFont typeface="Arial" panose="020B0604020202020204" pitchFamily="34" charset="0"/>
              <a:buChar char="•"/>
            </a:pPr>
            <a:r>
              <a:rPr lang="fr-FR" dirty="0"/>
              <a:t>concordance de phases des tensions.</a:t>
            </a:r>
          </a:p>
          <a:p>
            <a:pPr marL="285750" indent="-285750" algn="just">
              <a:lnSpc>
                <a:spcPct val="200000"/>
              </a:lnSpc>
              <a:buFont typeface="Wingdings" panose="05000000000000000000" pitchFamily="2" charset="2"/>
              <a:buChar char="ü"/>
            </a:pPr>
            <a:r>
              <a:rPr lang="fr-FR" dirty="0"/>
              <a:t>Les moteurs à courant alternatif ont un couple de démarrage faible</a:t>
            </a:r>
          </a:p>
          <a:p>
            <a:pPr marL="285750" indent="-285750" algn="just">
              <a:lnSpc>
                <a:spcPct val="200000"/>
              </a:lnSpc>
              <a:buFont typeface="Wingdings" panose="05000000000000000000" pitchFamily="2" charset="2"/>
              <a:buChar char="ü"/>
            </a:pPr>
            <a:r>
              <a:rPr lang="fr-FR" dirty="0"/>
              <a:t>Moins souples que les moteurs à courant continu.</a:t>
            </a:r>
          </a:p>
        </p:txBody>
      </p:sp>
      <p:sp>
        <p:nvSpPr>
          <p:cNvPr id="2" name="Rectangle 1"/>
          <p:cNvSpPr/>
          <p:nvPr/>
        </p:nvSpPr>
        <p:spPr>
          <a:xfrm>
            <a:off x="4078139" y="424934"/>
            <a:ext cx="4035720" cy="464871"/>
          </a:xfrm>
          <a:prstGeom prst="rect">
            <a:avLst/>
          </a:prstGeom>
        </p:spPr>
        <p:txBody>
          <a:bodyPr wrap="none">
            <a:spAutoFit/>
          </a:bodyPr>
          <a:lstStyle/>
          <a:p>
            <a:pPr algn="ctr">
              <a:lnSpc>
                <a:spcPct val="150000"/>
              </a:lnSpc>
            </a:pPr>
            <a:r>
              <a:rPr lang="fr-FR" b="1" dirty="0"/>
              <a:t>COURANT ALTERNATIF: INCONVENIENTS</a:t>
            </a:r>
          </a:p>
        </p:txBody>
      </p:sp>
      <p:pic>
        <p:nvPicPr>
          <p:cNvPr id="8" name="Image 7"/>
          <p:cNvPicPr>
            <a:picLocks noChangeAspect="1"/>
          </p:cNvPicPr>
          <p:nvPr/>
        </p:nvPicPr>
        <p:blipFill>
          <a:blip r:embed="rId2"/>
          <a:stretch>
            <a:fillRect/>
          </a:stretch>
        </p:blipFill>
        <p:spPr>
          <a:xfrm>
            <a:off x="8202519" y="1387270"/>
            <a:ext cx="3767307" cy="2109692"/>
          </a:xfrm>
          <a:prstGeom prst="rect">
            <a:avLst/>
          </a:prstGeom>
        </p:spPr>
      </p:pic>
      <p:pic>
        <p:nvPicPr>
          <p:cNvPr id="9" name="Image 8"/>
          <p:cNvPicPr>
            <a:picLocks noChangeAspect="1"/>
          </p:cNvPicPr>
          <p:nvPr/>
        </p:nvPicPr>
        <p:blipFill>
          <a:blip r:embed="rId3"/>
          <a:stretch>
            <a:fillRect/>
          </a:stretch>
        </p:blipFill>
        <p:spPr>
          <a:xfrm>
            <a:off x="8202519" y="3731903"/>
            <a:ext cx="3767307" cy="2906998"/>
          </a:xfrm>
          <a:prstGeom prst="rect">
            <a:avLst/>
          </a:prstGeom>
        </p:spPr>
      </p:pic>
    </p:spTree>
    <p:extLst>
      <p:ext uri="{BB962C8B-B14F-4D97-AF65-F5344CB8AC3E}">
        <p14:creationId xmlns:p14="http://schemas.microsoft.com/office/powerpoint/2010/main" val="6825323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60DB59D6-1646-CD2A-5D36-DD75BB589F41}"/>
              </a:ext>
            </a:extLst>
          </p:cNvPr>
          <p:cNvSpPr>
            <a:spLocks noGrp="1"/>
          </p:cNvSpPr>
          <p:nvPr>
            <p:ph type="title"/>
          </p:nvPr>
        </p:nvSpPr>
        <p:spPr>
          <a:xfrm>
            <a:off x="3079673" y="99154"/>
            <a:ext cx="6032653" cy="418639"/>
          </a:xfrm>
        </p:spPr>
        <p:txBody>
          <a:bodyPr>
            <a:normAutofit/>
          </a:bodyPr>
          <a:lstStyle/>
          <a:p>
            <a:pPr algn="ct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CONCURRENCE COURANT CONTINU - COURANT ALTERNATIF</a:t>
            </a:r>
            <a:endParaRPr lang="fr-FR" sz="1800" dirty="0"/>
          </a:p>
        </p:txBody>
      </p:sp>
      <p:sp>
        <p:nvSpPr>
          <p:cNvPr id="2" name="Rectangle 1"/>
          <p:cNvSpPr/>
          <p:nvPr/>
        </p:nvSpPr>
        <p:spPr>
          <a:xfrm>
            <a:off x="4078139" y="424934"/>
            <a:ext cx="4035720" cy="369332"/>
          </a:xfrm>
          <a:prstGeom prst="rect">
            <a:avLst/>
          </a:prstGeom>
        </p:spPr>
        <p:txBody>
          <a:bodyPr wrap="none">
            <a:spAutoFit/>
          </a:bodyPr>
          <a:lstStyle/>
          <a:p>
            <a:pPr algn="ctr"/>
            <a:r>
              <a:rPr lang="fr-FR" b="1" dirty="0"/>
              <a:t>COURANT ALTERNATIF: INCONVENIENTS</a:t>
            </a:r>
          </a:p>
        </p:txBody>
      </p:sp>
      <p:sp>
        <p:nvSpPr>
          <p:cNvPr id="3" name="Rectangle 2"/>
          <p:cNvSpPr/>
          <p:nvPr/>
        </p:nvSpPr>
        <p:spPr>
          <a:xfrm>
            <a:off x="547367" y="1993542"/>
            <a:ext cx="8683129" cy="34163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Wingdings" panose="05000000000000000000" pitchFamily="2" charset="2"/>
              <a:buChar char="ü"/>
            </a:pPr>
            <a:r>
              <a:rPr lang="fr-FR" dirty="0"/>
              <a:t>Les alternateurs sont entraînés par les GTR dont la vitesse est variable, </a:t>
            </a:r>
          </a:p>
          <a:p>
            <a:pPr marL="285750" indent="-285750" algn="just">
              <a:lnSpc>
                <a:spcPct val="150000"/>
              </a:lnSpc>
              <a:buFont typeface="Wingdings" panose="05000000000000000000" pitchFamily="2" charset="2"/>
              <a:buChar char="ü"/>
            </a:pPr>
            <a:r>
              <a:rPr lang="fr-FR" dirty="0"/>
              <a:t>il faut prévoir un accouplement à vitesse constante afin de disposer d'une fréquence constante, </a:t>
            </a:r>
          </a:p>
          <a:p>
            <a:pPr marL="285750" indent="-285750" algn="just">
              <a:lnSpc>
                <a:spcPct val="150000"/>
              </a:lnSpc>
              <a:buFont typeface="Wingdings" panose="05000000000000000000" pitchFamily="2" charset="2"/>
              <a:buChar char="ü"/>
            </a:pPr>
            <a:r>
              <a:rPr lang="fr-FR" dirty="0"/>
              <a:t>certaines servitudes de types inductives et capacitives nécessitant pour fonctionner correctement une fréquence d'alimentation constante ; </a:t>
            </a:r>
          </a:p>
          <a:p>
            <a:pPr marL="285750" indent="-285750" algn="just">
              <a:lnSpc>
                <a:spcPct val="150000"/>
              </a:lnSpc>
              <a:buFont typeface="Wingdings" panose="05000000000000000000" pitchFamily="2" charset="2"/>
              <a:buChar char="ü"/>
            </a:pPr>
            <a:r>
              <a:rPr lang="fr-FR" dirty="0"/>
              <a:t>Nécessité autonome qui se situe entre le GTR et l'alternateur est de type hydromécanique, on l'appelle CSD ou IDG selon les avions. </a:t>
            </a:r>
          </a:p>
          <a:p>
            <a:pPr marL="285750" indent="-285750" algn="just">
              <a:lnSpc>
                <a:spcPct val="150000"/>
              </a:lnSpc>
              <a:buFont typeface="Wingdings" panose="05000000000000000000" pitchFamily="2" charset="2"/>
              <a:buChar char="ü"/>
            </a:pPr>
            <a:r>
              <a:rPr lang="fr-FR" dirty="0"/>
              <a:t>Le CSD peut être sujet à des anomalies de fonctionnement</a:t>
            </a:r>
          </a:p>
        </p:txBody>
      </p:sp>
    </p:spTree>
    <p:extLst>
      <p:ext uri="{BB962C8B-B14F-4D97-AF65-F5344CB8AC3E}">
        <p14:creationId xmlns:p14="http://schemas.microsoft.com/office/powerpoint/2010/main" val="21128950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0DA62AD0-9C7C-5490-D52F-EA5848E630BE}"/>
              </a:ext>
            </a:extLst>
          </p:cNvPr>
          <p:cNvSpPr>
            <a:spLocks noGrp="1"/>
          </p:cNvSpPr>
          <p:nvPr>
            <p:ph type="title"/>
          </p:nvPr>
        </p:nvSpPr>
        <p:spPr>
          <a:xfrm>
            <a:off x="3079673" y="99154"/>
            <a:ext cx="6032653" cy="418639"/>
          </a:xfrm>
        </p:spPr>
        <p:txBody>
          <a:bodyPr>
            <a:normAutofit/>
          </a:bodyPr>
          <a:lstStyle/>
          <a:p>
            <a:pPr algn="ct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CONCURRENCE COURANT CONTINU - COURANT ALTERNATIF</a:t>
            </a:r>
            <a:endParaRPr lang="fr-FR" sz="1800" dirty="0"/>
          </a:p>
        </p:txBody>
      </p:sp>
      <p:sp>
        <p:nvSpPr>
          <p:cNvPr id="8" name="ZoneTexte 7">
            <a:extLst>
              <a:ext uri="{FF2B5EF4-FFF2-40B4-BE49-F238E27FC236}">
                <a16:creationId xmlns:a16="http://schemas.microsoft.com/office/drawing/2014/main" id="{6CA51C88-CCF6-FB85-2DD2-8AD98D459F50}"/>
              </a:ext>
            </a:extLst>
          </p:cNvPr>
          <p:cNvSpPr txBox="1"/>
          <p:nvPr/>
        </p:nvSpPr>
        <p:spPr>
          <a:xfrm>
            <a:off x="438837" y="1611836"/>
            <a:ext cx="11317734" cy="295786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La proportion entre l'alternatif et le continu est variable. </a:t>
            </a:r>
          </a:p>
          <a:p>
            <a:pPr marL="285750" indent="-285750">
              <a:lnSpc>
                <a:spcPct val="150000"/>
              </a:lnSpc>
              <a:buFont typeface="Arial" panose="020B0604020202020204" pitchFamily="34" charset="0"/>
              <a:buChar char="•"/>
            </a:pPr>
            <a:r>
              <a:rPr lang="fr-FR" dirty="0"/>
              <a:t>Certains équipements sont naturellement mieux alimentés en courant alternatif, </a:t>
            </a:r>
          </a:p>
          <a:p>
            <a:pPr marL="285750" indent="-285750">
              <a:lnSpc>
                <a:spcPct val="150000"/>
              </a:lnSpc>
              <a:buFont typeface="Arial" panose="020B0604020202020204" pitchFamily="34" charset="0"/>
              <a:buChar char="•"/>
            </a:pPr>
            <a:r>
              <a:rPr lang="fr-FR" dirty="0"/>
              <a:t>Autres le sont mieux en courant continu.</a:t>
            </a:r>
          </a:p>
          <a:p>
            <a:pPr>
              <a:lnSpc>
                <a:spcPct val="150000"/>
              </a:lnSpc>
            </a:pPr>
            <a:endParaRPr lang="fr-FR" dirty="0"/>
          </a:p>
          <a:p>
            <a:pPr>
              <a:lnSpc>
                <a:spcPct val="150000"/>
              </a:lnSpc>
            </a:pPr>
            <a:r>
              <a:rPr lang="fr-FR" dirty="0"/>
              <a:t>En règle générale:</a:t>
            </a:r>
          </a:p>
          <a:p>
            <a:pPr marL="285750" indent="-285750">
              <a:lnSpc>
                <a:spcPct val="150000"/>
              </a:lnSpc>
              <a:buFont typeface="Arial" panose="020B0604020202020204" pitchFamily="34" charset="0"/>
              <a:buChar char="•"/>
            </a:pPr>
            <a:r>
              <a:rPr lang="fr-FR" dirty="0"/>
              <a:t>Les gros porteurs, moyens et longs courriers: un réseau primaire alternatif, et d’un sous réseau continu. </a:t>
            </a:r>
          </a:p>
          <a:p>
            <a:pPr marL="285750" indent="-285750">
              <a:lnSpc>
                <a:spcPct val="150000"/>
              </a:lnSpc>
              <a:buFont typeface="Arial" panose="020B0604020202020204" pitchFamily="34" charset="0"/>
              <a:buChar char="•"/>
            </a:pPr>
            <a:r>
              <a:rPr lang="fr-FR" dirty="0"/>
              <a:t>Dans l'aviation d'affaires, c'est l'inverse. Le réseau primaire est de type continu, le sous réseau alternatif.</a:t>
            </a:r>
          </a:p>
        </p:txBody>
      </p:sp>
      <p:sp>
        <p:nvSpPr>
          <p:cNvPr id="2" name="Rectangle 1"/>
          <p:cNvSpPr/>
          <p:nvPr/>
        </p:nvSpPr>
        <p:spPr>
          <a:xfrm>
            <a:off x="5204007" y="510816"/>
            <a:ext cx="1479186" cy="369332"/>
          </a:xfrm>
          <a:prstGeom prst="rect">
            <a:avLst/>
          </a:prstGeom>
        </p:spPr>
        <p:txBody>
          <a:bodyPr wrap="none">
            <a:spAutoFit/>
          </a:bodyPr>
          <a:lstStyle/>
          <a:p>
            <a:pPr algn="ctr"/>
            <a:r>
              <a:rPr lang="fr-FR" b="1" dirty="0"/>
              <a:t>COEXISTENCE</a:t>
            </a:r>
          </a:p>
        </p:txBody>
      </p:sp>
    </p:spTree>
    <p:extLst>
      <p:ext uri="{BB962C8B-B14F-4D97-AF65-F5344CB8AC3E}">
        <p14:creationId xmlns:p14="http://schemas.microsoft.com/office/powerpoint/2010/main" val="3992757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C977ED85-3254-FE4D-13F3-C0795C007485}"/>
              </a:ext>
            </a:extLst>
          </p:cNvPr>
          <p:cNvSpPr txBox="1"/>
          <p:nvPr/>
        </p:nvSpPr>
        <p:spPr>
          <a:xfrm>
            <a:off x="135925" y="1760274"/>
            <a:ext cx="9264218" cy="30008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0" algn="just">
              <a:lnSpc>
                <a:spcPct val="150000"/>
              </a:lnSpc>
              <a:buClr>
                <a:srgbClr val="000000"/>
              </a:buClr>
              <a:buSzPts val="1200"/>
              <a:buFont typeface="Symbol" panose="05050102010706020507" pitchFamily="18" charset="2"/>
              <a:buChar char="-"/>
              <a:tabLst>
                <a:tab pos="801370" algn="l"/>
              </a:tabLst>
            </a:pPr>
            <a:r>
              <a:rPr lang="fr-FR" sz="1800" b="1" u="none" strike="noStrike" spc="-50" dirty="0">
                <a:effectLst/>
                <a:ea typeface="Times New Roman" panose="02020603050405020304" pitchFamily="18" charset="0"/>
                <a:cs typeface="Times New Roman" panose="02020603050405020304" pitchFamily="18" charset="0"/>
              </a:rPr>
              <a:t>Les instruments de contrôle de vol </a:t>
            </a:r>
          </a:p>
          <a:p>
            <a:pPr lvl="0" algn="just">
              <a:lnSpc>
                <a:spcPct val="150000"/>
              </a:lnSpc>
              <a:buClr>
                <a:srgbClr val="000000"/>
              </a:buClr>
              <a:buSzPts val="1200"/>
              <a:tabLst>
                <a:tab pos="801370" algn="l"/>
              </a:tabLst>
            </a:pPr>
            <a:r>
              <a:rPr lang="fr-FR" sz="1800" u="none" strike="noStrike" spc="-50" dirty="0">
                <a:effectLst/>
                <a:ea typeface="Times New Roman" panose="02020603050405020304" pitchFamily="18" charset="0"/>
                <a:cs typeface="Times New Roman" panose="02020603050405020304" pitchFamily="18" charset="0"/>
              </a:rPr>
              <a:t>(anémomètre, altimètre, variomètre, compas, indicateur de virage).</a:t>
            </a:r>
          </a:p>
          <a:p>
            <a:pPr lvl="0" algn="just">
              <a:lnSpc>
                <a:spcPct val="150000"/>
              </a:lnSpc>
              <a:buClr>
                <a:srgbClr val="000000"/>
              </a:buClr>
              <a:buSzPts val="1200"/>
              <a:buFont typeface="Symbol" panose="05050102010706020507" pitchFamily="18" charset="2"/>
              <a:buChar char="-"/>
              <a:tabLst>
                <a:tab pos="801370" algn="l"/>
              </a:tabLst>
            </a:pPr>
            <a:r>
              <a:rPr lang="fr-FR" sz="1800" b="1" u="none" strike="noStrike" spc="-50" dirty="0">
                <a:effectLst/>
                <a:ea typeface="Times New Roman" panose="02020603050405020304" pitchFamily="18" charset="0"/>
                <a:cs typeface="Times New Roman" panose="02020603050405020304" pitchFamily="18" charset="0"/>
              </a:rPr>
              <a:t>Les instruments de contrôle moteur</a:t>
            </a:r>
          </a:p>
          <a:p>
            <a:pPr lvl="0" algn="just">
              <a:lnSpc>
                <a:spcPct val="150000"/>
              </a:lnSpc>
              <a:buClr>
                <a:srgbClr val="000000"/>
              </a:buClr>
              <a:buSzPts val="1200"/>
              <a:tabLst>
                <a:tab pos="801370" algn="l"/>
              </a:tabLst>
            </a:pPr>
            <a:r>
              <a:rPr lang="fr-FR" sz="1800" u="none" strike="noStrike" spc="-50" dirty="0">
                <a:effectLst/>
                <a:ea typeface="Times New Roman" panose="02020603050405020304" pitchFamily="18" charset="0"/>
                <a:cs typeface="Times New Roman" panose="02020603050405020304" pitchFamily="18" charset="0"/>
              </a:rPr>
              <a:t> (indicateur de pression d'admission, de température des culasses, de température d'huile, de quantité de carburants, de pression).</a:t>
            </a:r>
          </a:p>
          <a:p>
            <a:pPr lvl="0" algn="just">
              <a:lnSpc>
                <a:spcPct val="150000"/>
              </a:lnSpc>
              <a:buClr>
                <a:srgbClr val="000000"/>
              </a:buClr>
              <a:buSzPts val="1200"/>
              <a:buFont typeface="Symbol" panose="05050102010706020507" pitchFamily="18" charset="2"/>
              <a:buChar char="-"/>
              <a:tabLst>
                <a:tab pos="801370" algn="l"/>
              </a:tabLst>
            </a:pPr>
            <a:r>
              <a:rPr lang="fr-FR" sz="1800" u="none" strike="noStrike" spc="-50" dirty="0">
                <a:effectLst/>
                <a:ea typeface="Times New Roman" panose="02020603050405020304" pitchFamily="18" charset="0"/>
                <a:cs typeface="Times New Roman" panose="02020603050405020304" pitchFamily="18" charset="0"/>
              </a:rPr>
              <a:t>Les équipements de navigation, les récepteurs </a:t>
            </a:r>
            <a:r>
              <a:rPr lang="fr-FR" sz="1800" u="none" strike="noStrike" spc="-50" dirty="0" err="1">
                <a:effectLst/>
                <a:ea typeface="Times New Roman" panose="02020603050405020304" pitchFamily="18" charset="0"/>
                <a:cs typeface="Times New Roman" panose="02020603050405020304" pitchFamily="18" charset="0"/>
              </a:rPr>
              <a:t>radio-électriques</a:t>
            </a:r>
            <a:r>
              <a:rPr lang="fr-FR" sz="1800" u="none" strike="noStrike" spc="-50" dirty="0">
                <a:effectLst/>
                <a:ea typeface="Times New Roman" panose="02020603050405020304" pitchFamily="18" charset="0"/>
                <a:cs typeface="Times New Roman" panose="02020603050405020304" pitchFamily="18" charset="0"/>
              </a:rPr>
              <a:t>, ADF, VOR, ILS etc.</a:t>
            </a:r>
          </a:p>
          <a:p>
            <a:pPr lvl="0" algn="just">
              <a:lnSpc>
                <a:spcPct val="150000"/>
              </a:lnSpc>
              <a:buClr>
                <a:srgbClr val="000000"/>
              </a:buClr>
              <a:buSzPts val="1200"/>
              <a:buFont typeface="Symbol" panose="05050102010706020507" pitchFamily="18" charset="2"/>
              <a:buChar char="-"/>
              <a:tabLst>
                <a:tab pos="801370" algn="l"/>
              </a:tabLst>
            </a:pPr>
            <a:r>
              <a:rPr lang="fr-FR" sz="1800" u="none" strike="noStrike" spc="-50" dirty="0">
                <a:effectLst/>
                <a:ea typeface="Times New Roman" panose="02020603050405020304" pitchFamily="18" charset="0"/>
                <a:cs typeface="Times New Roman" panose="02020603050405020304" pitchFamily="18" charset="0"/>
              </a:rPr>
              <a:t>Les dispositifs de dégivrage, la détection et la percussion incendie.</a:t>
            </a:r>
          </a:p>
        </p:txBody>
      </p:sp>
      <p:sp>
        <p:nvSpPr>
          <p:cNvPr id="6" name="ZoneTexte 5">
            <a:extLst>
              <a:ext uri="{FF2B5EF4-FFF2-40B4-BE49-F238E27FC236}">
                <a16:creationId xmlns:a16="http://schemas.microsoft.com/office/drawing/2014/main" id="{279D303C-35D1-6412-5CF5-7749F1FE6D84}"/>
              </a:ext>
            </a:extLst>
          </p:cNvPr>
          <p:cNvSpPr txBox="1"/>
          <p:nvPr/>
        </p:nvSpPr>
        <p:spPr>
          <a:xfrm>
            <a:off x="3302306" y="249947"/>
            <a:ext cx="6097836" cy="32637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R="317500" lvl="0" algn="ctr">
              <a:lnSpc>
                <a:spcPts val="1800"/>
              </a:lnSpc>
              <a:spcBef>
                <a:spcPts val="1200"/>
              </a:spcBef>
              <a:spcAft>
                <a:spcPts val="6765"/>
              </a:spcAft>
              <a:buSzPts val="1600"/>
            </a:pPr>
            <a:r>
              <a:rPr lang="fr-FR" sz="1800" b="1" kern="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ENERGIES UTILISEES A BORD DES AVIONS</a:t>
            </a:r>
            <a:endPar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pic>
        <p:nvPicPr>
          <p:cNvPr id="3" name="Image 2"/>
          <p:cNvPicPr>
            <a:picLocks noChangeAspect="1"/>
          </p:cNvPicPr>
          <p:nvPr/>
        </p:nvPicPr>
        <p:blipFill>
          <a:blip r:embed="rId2"/>
          <a:stretch>
            <a:fillRect/>
          </a:stretch>
        </p:blipFill>
        <p:spPr>
          <a:xfrm>
            <a:off x="9585878" y="739046"/>
            <a:ext cx="2366635" cy="1295400"/>
          </a:xfrm>
          <a:prstGeom prst="rect">
            <a:avLst/>
          </a:prstGeom>
        </p:spPr>
      </p:pic>
      <p:pic>
        <p:nvPicPr>
          <p:cNvPr id="4" name="Image 3"/>
          <p:cNvPicPr>
            <a:picLocks noChangeAspect="1"/>
          </p:cNvPicPr>
          <p:nvPr/>
        </p:nvPicPr>
        <p:blipFill rotWithShape="1">
          <a:blip r:embed="rId3"/>
          <a:srcRect l="49983"/>
          <a:stretch/>
        </p:blipFill>
        <p:spPr>
          <a:xfrm>
            <a:off x="9557234" y="2106746"/>
            <a:ext cx="2495619" cy="2361757"/>
          </a:xfrm>
          <a:prstGeom prst="rect">
            <a:avLst/>
          </a:prstGeom>
        </p:spPr>
      </p:pic>
      <p:pic>
        <p:nvPicPr>
          <p:cNvPr id="11" name="Image 10"/>
          <p:cNvPicPr>
            <a:picLocks noChangeAspect="1"/>
          </p:cNvPicPr>
          <p:nvPr/>
        </p:nvPicPr>
        <p:blipFill>
          <a:blip r:embed="rId4"/>
          <a:stretch>
            <a:fillRect/>
          </a:stretch>
        </p:blipFill>
        <p:spPr>
          <a:xfrm>
            <a:off x="9585879" y="4556089"/>
            <a:ext cx="2466975" cy="1847850"/>
          </a:xfrm>
          <a:prstGeom prst="rect">
            <a:avLst/>
          </a:prstGeom>
        </p:spPr>
      </p:pic>
      <p:sp>
        <p:nvSpPr>
          <p:cNvPr id="12" name="Rectangle 11"/>
          <p:cNvSpPr/>
          <p:nvPr/>
        </p:nvSpPr>
        <p:spPr>
          <a:xfrm>
            <a:off x="4740248" y="660464"/>
            <a:ext cx="2515560" cy="464871"/>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lvl="0" algn="ctr">
              <a:lnSpc>
                <a:spcPct val="150000"/>
              </a:lnSpc>
              <a:buClr>
                <a:srgbClr val="000000"/>
              </a:buClr>
              <a:buSzPts val="1200"/>
              <a:tabLst>
                <a:tab pos="638175" algn="l"/>
              </a:tabLst>
            </a:pPr>
            <a:r>
              <a:rPr lang="fr-FR" spc="150" dirty="0">
                <a:ea typeface="Times New Roman" panose="02020603050405020304" pitchFamily="18" charset="0"/>
                <a:cs typeface="Times New Roman" panose="02020603050405020304" pitchFamily="18" charset="0"/>
              </a:rPr>
              <a:t>LA SECURITE DU VOL</a:t>
            </a:r>
          </a:p>
        </p:txBody>
      </p:sp>
    </p:spTree>
    <p:extLst>
      <p:ext uri="{BB962C8B-B14F-4D97-AF65-F5344CB8AC3E}">
        <p14:creationId xmlns:p14="http://schemas.microsoft.com/office/powerpoint/2010/main" val="24758704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4D9F282D-40DC-2331-6732-F791DF960B6A}"/>
              </a:ext>
            </a:extLst>
          </p:cNvPr>
          <p:cNvPicPr>
            <a:picLocks noGrp="1" noChangeAspect="1"/>
          </p:cNvPicPr>
          <p:nvPr>
            <p:ph idx="1"/>
          </p:nvPr>
        </p:nvPicPr>
        <p:blipFill>
          <a:blip r:embed="rId2"/>
          <a:stretch>
            <a:fillRect/>
          </a:stretch>
        </p:blipFill>
        <p:spPr>
          <a:xfrm>
            <a:off x="1894901" y="2390292"/>
            <a:ext cx="7447403" cy="2431121"/>
          </a:xfrm>
        </p:spPr>
        <p:style>
          <a:lnRef idx="2">
            <a:schemeClr val="accent2"/>
          </a:lnRef>
          <a:fillRef idx="1">
            <a:schemeClr val="lt1"/>
          </a:fillRef>
          <a:effectRef idx="0">
            <a:schemeClr val="accent2"/>
          </a:effectRef>
          <a:fontRef idx="minor">
            <a:schemeClr val="dk1"/>
          </a:fontRef>
        </p:style>
      </p:pic>
      <p:sp>
        <p:nvSpPr>
          <p:cNvPr id="5" name="ZoneTexte 4">
            <a:extLst>
              <a:ext uri="{FF2B5EF4-FFF2-40B4-BE49-F238E27FC236}">
                <a16:creationId xmlns:a16="http://schemas.microsoft.com/office/drawing/2014/main" id="{91601BD6-E4FE-06FE-94AE-3F7FB71AFDFE}"/>
              </a:ext>
            </a:extLst>
          </p:cNvPr>
          <p:cNvSpPr txBox="1"/>
          <p:nvPr/>
        </p:nvSpPr>
        <p:spPr>
          <a:xfrm>
            <a:off x="154236" y="987625"/>
            <a:ext cx="11942284"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spc="-50" dirty="0">
                <a:effectLst/>
                <a:ea typeface="Times New Roman" panose="02020603050405020304" pitchFamily="18" charset="0"/>
              </a:rPr>
              <a:t>En courant continu, les bornes négatives des générateurs et des récepteurs sont directement reliées à la masse de l’avion</a:t>
            </a:r>
          </a:p>
          <a:p>
            <a:pPr marL="285750" indent="-285750" algn="just">
              <a:buFont typeface="Arial" panose="020B0604020202020204" pitchFamily="34" charset="0"/>
              <a:buChar char="•"/>
            </a:pPr>
            <a:r>
              <a:rPr lang="fr-FR" spc="-50" dirty="0">
                <a:effectLst/>
                <a:ea typeface="Times New Roman" panose="02020603050405020304" pitchFamily="18" charset="0"/>
              </a:rPr>
              <a:t>la structure sert de conducteur de retour.</a:t>
            </a:r>
          </a:p>
          <a:p>
            <a:pPr marL="285750" indent="-285750">
              <a:buFont typeface="Arial" panose="020B0604020202020204" pitchFamily="34" charset="0"/>
              <a:buChar char="•"/>
            </a:pPr>
            <a:r>
              <a:rPr lang="fr-FR" dirty="0">
                <a:solidFill>
                  <a:srgbClr val="000000"/>
                </a:solidFill>
                <a:effectLst/>
                <a:ea typeface="DejaVu Sans" panose="020B0603030804020204" pitchFamily="34" charset="0"/>
              </a:rPr>
              <a:t>En courant alternatif, les neutres marqués (N) des générateurs et des récepteurs sont également reliés à la masse de l’avion. </a:t>
            </a:r>
          </a:p>
        </p:txBody>
      </p:sp>
      <p:sp>
        <p:nvSpPr>
          <p:cNvPr id="9" name="ZoneTexte 8">
            <a:extLst>
              <a:ext uri="{FF2B5EF4-FFF2-40B4-BE49-F238E27FC236}">
                <a16:creationId xmlns:a16="http://schemas.microsoft.com/office/drawing/2014/main" id="{9C11F89F-041D-3F9F-CBA0-664EF19147D4}"/>
              </a:ext>
            </a:extLst>
          </p:cNvPr>
          <p:cNvSpPr txBox="1"/>
          <p:nvPr/>
        </p:nvSpPr>
        <p:spPr>
          <a:xfrm>
            <a:off x="154236" y="5246172"/>
            <a:ext cx="6907576"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just">
              <a:buClr>
                <a:srgbClr val="000000"/>
              </a:buClr>
              <a:buSzPts val="1200"/>
              <a:tabLst>
                <a:tab pos="278130" algn="l"/>
              </a:tabLst>
            </a:pPr>
            <a:r>
              <a:rPr lang="fr-FR" sz="1800" u="none" strike="noStrike" spc="-50" dirty="0">
                <a:effectLst/>
                <a:ea typeface="Times New Roman" panose="02020603050405020304" pitchFamily="18" charset="0"/>
                <a:cs typeface="Times New Roman" panose="02020603050405020304" pitchFamily="18" charset="0"/>
              </a:rPr>
              <a:t>AVANTAGES</a:t>
            </a:r>
          </a:p>
          <a:p>
            <a:pPr marL="285750" indent="-285750" algn="just">
              <a:buFont typeface="Arial" panose="020B0604020202020204" pitchFamily="34" charset="0"/>
              <a:buChar char="•"/>
            </a:pPr>
            <a:r>
              <a:rPr lang="fr-FR" spc="-50" dirty="0">
                <a:ea typeface="Times New Roman" panose="02020603050405020304" pitchFamily="18" charset="0"/>
              </a:rPr>
              <a:t>g</a:t>
            </a:r>
            <a:r>
              <a:rPr lang="fr-FR" sz="1800" spc="-50" dirty="0">
                <a:effectLst/>
                <a:ea typeface="Times New Roman" panose="02020603050405020304" pitchFamily="18" charset="0"/>
              </a:rPr>
              <a:t>ain de poids sur les câblages, </a:t>
            </a:r>
          </a:p>
          <a:p>
            <a:pPr marL="285750" indent="-285750" algn="just">
              <a:buFont typeface="Arial" panose="020B0604020202020204" pitchFamily="34" charset="0"/>
              <a:buChar char="•"/>
            </a:pPr>
            <a:r>
              <a:rPr lang="fr-FR" sz="1800" spc="-50" dirty="0">
                <a:effectLst/>
                <a:ea typeface="Times New Roman" panose="02020603050405020304" pitchFamily="18" charset="0"/>
              </a:rPr>
              <a:t>suppression du conducteur retour, </a:t>
            </a:r>
          </a:p>
          <a:p>
            <a:pPr marL="285750" indent="-285750" algn="just">
              <a:buFont typeface="Arial" panose="020B0604020202020204" pitchFamily="34" charset="0"/>
              <a:buChar char="•"/>
            </a:pPr>
            <a:r>
              <a:rPr lang="fr-FR" sz="1800" spc="-50" dirty="0">
                <a:effectLst/>
                <a:ea typeface="Times New Roman" panose="02020603050405020304" pitchFamily="18" charset="0"/>
              </a:rPr>
              <a:t>élimination de bouclages intempestifs en cas de mauvaise isolation, </a:t>
            </a:r>
          </a:p>
          <a:p>
            <a:pPr marL="285750" indent="-285750" algn="just">
              <a:buFont typeface="Arial" panose="020B0604020202020204" pitchFamily="34" charset="0"/>
              <a:buChar char="•"/>
            </a:pPr>
            <a:r>
              <a:rPr lang="fr-FR" sz="1800" spc="-50" dirty="0">
                <a:effectLst/>
                <a:ea typeface="Times New Roman" panose="02020603050405020304" pitchFamily="18" charset="0"/>
              </a:rPr>
              <a:t>facilité de localisation des défauts.</a:t>
            </a:r>
          </a:p>
        </p:txBody>
      </p:sp>
      <p:sp>
        <p:nvSpPr>
          <p:cNvPr id="11" name="ZoneTexte 10">
            <a:extLst>
              <a:ext uri="{FF2B5EF4-FFF2-40B4-BE49-F238E27FC236}">
                <a16:creationId xmlns:a16="http://schemas.microsoft.com/office/drawing/2014/main" id="{D0E94327-38CF-52B2-8318-229DEDDAC2B9}"/>
              </a:ext>
            </a:extLst>
          </p:cNvPr>
          <p:cNvSpPr txBox="1"/>
          <p:nvPr/>
        </p:nvSpPr>
        <p:spPr>
          <a:xfrm>
            <a:off x="3770063" y="159092"/>
            <a:ext cx="465187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lgn="ctr"/>
            <a:r>
              <a:rPr lang="fr-FR" b="1" dirty="0">
                <a:solidFill>
                  <a:srgbClr val="2F5496"/>
                </a:solidFill>
                <a:effectLst/>
                <a:ea typeface="Times New Roman" panose="02020603050405020304" pitchFamily="18" charset="0"/>
                <a:cs typeface="Times New Roman" panose="02020603050405020304" pitchFamily="18" charset="0"/>
              </a:rPr>
              <a:t>RETOUR DU NEGATIF PAR LA MASSE</a:t>
            </a:r>
          </a:p>
        </p:txBody>
      </p:sp>
    </p:spTree>
    <p:extLst>
      <p:ext uri="{BB962C8B-B14F-4D97-AF65-F5344CB8AC3E}">
        <p14:creationId xmlns:p14="http://schemas.microsoft.com/office/powerpoint/2010/main" val="34322504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p:cNvPicPr>
            <a:picLocks noGrp="1" noChangeAspect="1"/>
          </p:cNvPicPr>
          <p:nvPr>
            <p:ph idx="1"/>
          </p:nvPr>
        </p:nvPicPr>
        <p:blipFill>
          <a:blip r:embed="rId2"/>
          <a:stretch>
            <a:fillRect/>
          </a:stretch>
        </p:blipFill>
        <p:spPr>
          <a:xfrm>
            <a:off x="4847406" y="1755993"/>
            <a:ext cx="7337521" cy="2374560"/>
          </a:xfrm>
          <a:prstGeom prst="rect">
            <a:avLst/>
          </a:prstGeom>
        </p:spPr>
      </p:pic>
      <p:sp>
        <p:nvSpPr>
          <p:cNvPr id="5" name="Rectangle 4"/>
          <p:cNvSpPr/>
          <p:nvPr/>
        </p:nvSpPr>
        <p:spPr>
          <a:xfrm>
            <a:off x="245423" y="2620107"/>
            <a:ext cx="4255325"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la loi d'Ohm:  </a:t>
            </a:r>
            <a:r>
              <a:rPr lang="fr-FR" b="1" dirty="0"/>
              <a:t>U = R x I</a:t>
            </a:r>
          </a:p>
          <a:p>
            <a:r>
              <a:rPr lang="fr-FR" dirty="0"/>
              <a:t>la résistance n'apporte aucun déphasage entre courant et tension.</a:t>
            </a:r>
          </a:p>
        </p:txBody>
      </p:sp>
      <p:sp>
        <p:nvSpPr>
          <p:cNvPr id="6" name="Rectangle 5"/>
          <p:cNvSpPr/>
          <p:nvPr/>
        </p:nvSpPr>
        <p:spPr>
          <a:xfrm>
            <a:off x="4322391" y="151988"/>
            <a:ext cx="404597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Résistances, condensateurs et solénoïdes</a:t>
            </a:r>
          </a:p>
        </p:txBody>
      </p:sp>
      <p:sp>
        <p:nvSpPr>
          <p:cNvPr id="8" name="Rectangle 7"/>
          <p:cNvSpPr/>
          <p:nvPr/>
        </p:nvSpPr>
        <p:spPr>
          <a:xfrm>
            <a:off x="5465763" y="602639"/>
            <a:ext cx="1260473" cy="369332"/>
          </a:xfrm>
          <a:prstGeom prst="rect">
            <a:avLst/>
          </a:prstGeom>
        </p:spPr>
        <p:txBody>
          <a:bodyPr wrap="none">
            <a:spAutoFit/>
          </a:bodyPr>
          <a:lstStyle/>
          <a:p>
            <a:r>
              <a:rPr lang="fr-FR" dirty="0"/>
              <a:t>Résistances</a:t>
            </a:r>
          </a:p>
        </p:txBody>
      </p:sp>
      <p:sp>
        <p:nvSpPr>
          <p:cNvPr id="10" name="Rectangle 9"/>
          <p:cNvSpPr/>
          <p:nvPr/>
        </p:nvSpPr>
        <p:spPr>
          <a:xfrm>
            <a:off x="245423" y="4412120"/>
            <a:ext cx="7521040"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fr-FR" dirty="0"/>
              <a:t>Comme e et i atteignent leur maximum simultanément, ils sont en phase ce qui, représenté sous la forme de Fresnel, donne :</a:t>
            </a:r>
          </a:p>
        </p:txBody>
      </p:sp>
      <p:pic>
        <p:nvPicPr>
          <p:cNvPr id="11" name="Image 10"/>
          <p:cNvPicPr>
            <a:picLocks noChangeAspect="1"/>
          </p:cNvPicPr>
          <p:nvPr/>
        </p:nvPicPr>
        <p:blipFill>
          <a:blip r:embed="rId3"/>
          <a:stretch>
            <a:fillRect/>
          </a:stretch>
        </p:blipFill>
        <p:spPr>
          <a:xfrm>
            <a:off x="8130863" y="4239455"/>
            <a:ext cx="3498480" cy="1350240"/>
          </a:xfrm>
          <a:prstGeom prst="rect">
            <a:avLst/>
          </a:prstGeom>
        </p:spPr>
      </p:pic>
      <p:sp>
        <p:nvSpPr>
          <p:cNvPr id="13" name="Rectangle 12"/>
          <p:cNvSpPr/>
          <p:nvPr/>
        </p:nvSpPr>
        <p:spPr>
          <a:xfrm>
            <a:off x="3763872" y="5949359"/>
            <a:ext cx="5305683" cy="369332"/>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fr-FR" dirty="0"/>
              <a:t>Dans une résistance, tension et courant sont en phase.</a:t>
            </a:r>
          </a:p>
        </p:txBody>
      </p:sp>
    </p:spTree>
    <p:extLst>
      <p:ext uri="{BB962C8B-B14F-4D97-AF65-F5344CB8AC3E}">
        <p14:creationId xmlns:p14="http://schemas.microsoft.com/office/powerpoint/2010/main" val="40393510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59398" y="1386402"/>
            <a:ext cx="10794402"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C’est une résistance dépourvue de tout effet inductif et Capacitif, </a:t>
            </a:r>
          </a:p>
          <a:p>
            <a:r>
              <a:rPr lang="fr-FR" dirty="0"/>
              <a:t>elle ne produit qu’un effet calorifique (effet joule) lorsqu’elle est parcourue par un courant </a:t>
            </a:r>
            <a:r>
              <a:rPr lang="fr-FR" dirty="0" err="1"/>
              <a:t>I</a:t>
            </a:r>
            <a:r>
              <a:rPr lang="fr-FR" baseline="-25000" dirty="0" err="1"/>
              <a:t>eff</a:t>
            </a:r>
            <a:r>
              <a:rPr lang="fr-FR" dirty="0"/>
              <a:t>.</a:t>
            </a:r>
          </a:p>
          <a:p>
            <a:r>
              <a:rPr lang="fr-FR" dirty="0"/>
              <a:t>La loi d’Ohm est intégralement appliquée.</a:t>
            </a:r>
          </a:p>
          <a:p>
            <a:r>
              <a:rPr lang="fr-FR" dirty="0"/>
              <a:t>L’intensité absorbée est indépendante de la fréquence appliquée.</a:t>
            </a:r>
          </a:p>
          <a:p>
            <a:r>
              <a:rPr lang="fr-FR" dirty="0"/>
              <a:t>U=</a:t>
            </a:r>
            <a:r>
              <a:rPr lang="fr-FR" dirty="0" err="1"/>
              <a:t>U</a:t>
            </a:r>
            <a:r>
              <a:rPr lang="fr-FR" baseline="-25000" dirty="0" err="1"/>
              <a:t>max</a:t>
            </a:r>
            <a:r>
              <a:rPr lang="fr-FR" dirty="0" err="1"/>
              <a:t>.sin</a:t>
            </a:r>
            <a:r>
              <a:rPr lang="fr-FR" dirty="0"/>
              <a:t>(</a:t>
            </a:r>
            <a:r>
              <a:rPr lang="el-GR" dirty="0"/>
              <a:t>ω</a:t>
            </a:r>
            <a:r>
              <a:rPr lang="fr-FR" dirty="0"/>
              <a:t>t)</a:t>
            </a:r>
          </a:p>
          <a:p>
            <a:r>
              <a:rPr lang="fr-FR" dirty="0"/>
              <a:t>i=</a:t>
            </a:r>
            <a:r>
              <a:rPr lang="fr-FR" dirty="0" err="1"/>
              <a:t>I</a:t>
            </a:r>
            <a:r>
              <a:rPr lang="fr-FR" baseline="-25000" dirty="0" err="1"/>
              <a:t>max</a:t>
            </a:r>
            <a:r>
              <a:rPr lang="fr-FR" dirty="0" err="1"/>
              <a:t>cos</a:t>
            </a:r>
            <a:r>
              <a:rPr lang="fr-FR" dirty="0"/>
              <a:t>(</a:t>
            </a:r>
            <a:r>
              <a:rPr lang="el-GR" dirty="0"/>
              <a:t>ω</a:t>
            </a:r>
            <a:r>
              <a:rPr lang="fr-FR" dirty="0"/>
              <a:t>t)</a:t>
            </a:r>
            <a:endParaRPr lang="fr-FR" baseline="-25000" dirty="0"/>
          </a:p>
          <a:p>
            <a:r>
              <a:rPr lang="fr-FR" dirty="0"/>
              <a:t>Dans une résistance pure, U et I sont deux grandeurs en phase</a:t>
            </a:r>
          </a:p>
        </p:txBody>
      </p:sp>
      <p:sp>
        <p:nvSpPr>
          <p:cNvPr id="6" name="Rectangle 5"/>
          <p:cNvSpPr/>
          <p:nvPr/>
        </p:nvSpPr>
        <p:spPr>
          <a:xfrm>
            <a:off x="5409164" y="584529"/>
            <a:ext cx="1659813" cy="369332"/>
          </a:xfrm>
          <a:prstGeom prst="rect">
            <a:avLst/>
          </a:prstGeom>
        </p:spPr>
        <p:txBody>
          <a:bodyPr wrap="none">
            <a:spAutoFit/>
          </a:bodyPr>
          <a:lstStyle/>
          <a:p>
            <a:r>
              <a:rPr lang="fr-FR" dirty="0"/>
              <a:t>Résistance pure</a:t>
            </a:r>
          </a:p>
        </p:txBody>
      </p:sp>
      <p:pic>
        <p:nvPicPr>
          <p:cNvPr id="7" name="Image 6"/>
          <p:cNvPicPr>
            <a:picLocks noChangeAspect="1"/>
          </p:cNvPicPr>
          <p:nvPr/>
        </p:nvPicPr>
        <p:blipFill>
          <a:blip r:embed="rId2"/>
          <a:stretch>
            <a:fillRect/>
          </a:stretch>
        </p:blipFill>
        <p:spPr>
          <a:xfrm>
            <a:off x="4065857" y="3788891"/>
            <a:ext cx="3003120" cy="2219360"/>
          </a:xfrm>
          <a:prstGeom prst="rect">
            <a:avLst/>
          </a:prstGeom>
        </p:spPr>
      </p:pic>
      <p:sp>
        <p:nvSpPr>
          <p:cNvPr id="8" name="Rectangle 7"/>
          <p:cNvSpPr/>
          <p:nvPr/>
        </p:nvSpPr>
        <p:spPr>
          <a:xfrm>
            <a:off x="4322391" y="151988"/>
            <a:ext cx="404597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Résistances, condensateurs et solénoïdes</a:t>
            </a:r>
          </a:p>
        </p:txBody>
      </p:sp>
    </p:spTree>
    <p:extLst>
      <p:ext uri="{BB962C8B-B14F-4D97-AF65-F5344CB8AC3E}">
        <p14:creationId xmlns:p14="http://schemas.microsoft.com/office/powerpoint/2010/main" val="9988652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546535" y="1144652"/>
                <a:ext cx="11246069" cy="30008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dirty="0"/>
                  <a:t>Lorsque l’inductance est parcourue par un courant continu, la </a:t>
                </a:r>
                <a14:m>
                  <m:oMath xmlns:m="http://schemas.openxmlformats.org/officeDocument/2006/math">
                    <m:r>
                      <a:rPr lang="fr-FR"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Φ</m:t>
                    </m:r>
                  </m:oMath>
                </a14:m>
                <a:r>
                  <a:rPr lang="fr-FR" dirty="0"/>
                  <a:t> est peu importante. </a:t>
                </a:r>
              </a:p>
              <a:p>
                <a:pPr algn="just">
                  <a:lnSpc>
                    <a:spcPct val="150000"/>
                  </a:lnSpc>
                </a:pPr>
                <a:r>
                  <a:rPr lang="fr-FR" dirty="0"/>
                  <a:t>En courant alternatif: </a:t>
                </a:r>
              </a:p>
              <a:p>
                <a:pPr marL="285750" indent="-285750" algn="just">
                  <a:lnSpc>
                    <a:spcPct val="150000"/>
                  </a:lnSpc>
                  <a:buFont typeface="Arial" panose="020B0604020202020204" pitchFamily="34" charset="0"/>
                  <a:buChar char="•"/>
                </a:pPr>
                <a:r>
                  <a:rPr lang="fr-FR" dirty="0"/>
                  <a:t>Le courant s’établit, </a:t>
                </a:r>
              </a:p>
              <a:p>
                <a:pPr marL="285750" indent="-285750" algn="just">
                  <a:lnSpc>
                    <a:spcPct val="150000"/>
                  </a:lnSpc>
                  <a:buFont typeface="Arial" panose="020B0604020202020204" pitchFamily="34" charset="0"/>
                  <a:buChar char="•"/>
                </a:pPr>
                <a:r>
                  <a:rPr lang="fr-FR" dirty="0"/>
                  <a:t>le flux croît et une FEM induite prend naissance et génère un courant ; </a:t>
                </a:r>
              </a:p>
              <a:p>
                <a:pPr marL="285750" indent="-285750" algn="just">
                  <a:lnSpc>
                    <a:spcPct val="150000"/>
                  </a:lnSpc>
                  <a:buFont typeface="Arial" panose="020B0604020202020204" pitchFamily="34" charset="0"/>
                  <a:buChar char="•"/>
                </a:pPr>
                <a:r>
                  <a:rPr lang="fr-FR" dirty="0"/>
                  <a:t>loi de Lenz qui s’oppose à l’établissement du courant: le courant est freiné, retardé, l’opposition est d’autant plus grande que l’inductance L est de valeur élevée et que la pulsation </a:t>
                </a:r>
                <a14:m>
                  <m:oMath xmlns:m="http://schemas.openxmlformats.org/officeDocument/2006/math">
                    <m:r>
                      <a:rPr lang="fr-FR" i="1" dirty="0">
                        <a:latin typeface="Cambria Math" panose="02040503050406030204" pitchFamily="18" charset="0"/>
                        <a:ea typeface="Cambria Math" panose="02040503050406030204" pitchFamily="18" charset="0"/>
                      </a:rPr>
                      <m:t>𝜔</m:t>
                    </m:r>
                  </m:oMath>
                </a14:m>
                <a:r>
                  <a:rPr lang="fr-FR" dirty="0"/>
                  <a:t> du courant est elle-même plus élevée.</a:t>
                </a:r>
              </a:p>
              <a:p>
                <a:pPr marL="285750" indent="-285750" algn="just">
                  <a:lnSpc>
                    <a:spcPct val="150000"/>
                  </a:lnSpc>
                  <a:buFont typeface="Arial" panose="020B0604020202020204" pitchFamily="34" charset="0"/>
                  <a:buChar char="•"/>
                </a:pPr>
                <a:r>
                  <a:rPr lang="fr-FR" dirty="0"/>
                  <a:t>Le caractère d’opposition dépend du produit L</a:t>
                </a:r>
                <a14:m>
                  <m:oMath xmlns:m="http://schemas.openxmlformats.org/officeDocument/2006/math">
                    <m:r>
                      <a:rPr lang="fr-FR" i="1" dirty="0">
                        <a:latin typeface="Cambria Math" panose="02040503050406030204" pitchFamily="18" charset="0"/>
                        <a:ea typeface="Cambria Math" panose="02040503050406030204" pitchFamily="18" charset="0"/>
                      </a:rPr>
                      <m:t>𝜔</m:t>
                    </m:r>
                  </m:oMath>
                </a14:m>
                <a:r>
                  <a:rPr lang="fr-FR" dirty="0"/>
                  <a:t>.</a:t>
                </a:r>
              </a:p>
            </p:txBody>
          </p:sp>
        </mc:Choice>
        <mc:Fallback xmlns="">
          <p:sp>
            <p:nvSpPr>
              <p:cNvPr id="4" name="Rectangle 3"/>
              <p:cNvSpPr>
                <a:spLocks noRot="1" noChangeAspect="1" noMove="1" noResize="1" noEditPoints="1" noAdjustHandles="1" noChangeArrowheads="1" noChangeShapeType="1" noTextEdit="1"/>
              </p:cNvSpPr>
              <p:nvPr/>
            </p:nvSpPr>
            <p:spPr>
              <a:xfrm>
                <a:off x="546535" y="1144652"/>
                <a:ext cx="11246069" cy="3000821"/>
              </a:xfrm>
              <a:prstGeom prst="rect">
                <a:avLst/>
              </a:prstGeom>
              <a:blipFill>
                <a:blip r:embed="rId2"/>
                <a:stretch>
                  <a:fillRect l="-433" r="-433" b="-810"/>
                </a:stretch>
              </a:blipFill>
            </p:spPr>
            <p:txBody>
              <a:bodyPr/>
              <a:lstStyle/>
              <a:p>
                <a:r>
                  <a:rPr lang="fr-FR">
                    <a:noFill/>
                  </a:rPr>
                  <a:t> </a:t>
                </a:r>
              </a:p>
            </p:txBody>
          </p:sp>
        </mc:Fallback>
      </mc:AlternateContent>
      <p:sp>
        <p:nvSpPr>
          <p:cNvPr id="5" name="Rectangle 4"/>
          <p:cNvSpPr/>
          <p:nvPr/>
        </p:nvSpPr>
        <p:spPr>
          <a:xfrm>
            <a:off x="5435226" y="648320"/>
            <a:ext cx="1820307"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Inductance pure </a:t>
            </a:r>
          </a:p>
        </p:txBody>
      </p:sp>
      <p:pic>
        <p:nvPicPr>
          <p:cNvPr id="7" name="Image 6"/>
          <p:cNvPicPr>
            <a:picLocks noChangeAspect="1"/>
          </p:cNvPicPr>
          <p:nvPr/>
        </p:nvPicPr>
        <p:blipFill>
          <a:blip r:embed="rId3"/>
          <a:stretch>
            <a:fillRect/>
          </a:stretch>
        </p:blipFill>
        <p:spPr>
          <a:xfrm>
            <a:off x="5474323" y="4302749"/>
            <a:ext cx="3065040" cy="2110720"/>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351711" y="4648588"/>
                <a:ext cx="4788700"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a:t>
                </a:r>
                <a14:m>
                  <m:oMath xmlns:m="http://schemas.openxmlformats.org/officeDocument/2006/math">
                    <m:r>
                      <a:rPr lang="fr-FR" i="1" dirty="0">
                        <a:latin typeface="Cambria Math" panose="02040503050406030204" pitchFamily="18" charset="0"/>
                        <a:ea typeface="Cambria Math" panose="02040503050406030204" pitchFamily="18" charset="0"/>
                      </a:rPr>
                      <m:t>𝜔</m:t>
                    </m:r>
                  </m:oMath>
                </a14:m>
                <a:r>
                  <a:rPr lang="fr-FR" dirty="0"/>
                  <a:t> se nomme réactance et s’exprime en ohms.</a:t>
                </a:r>
              </a:p>
              <a:p>
                <a:r>
                  <a:rPr lang="fr-FR" dirty="0"/>
                  <a:t>Déphasage de I sur V</a:t>
                </a:r>
              </a:p>
            </p:txBody>
          </p:sp>
        </mc:Choice>
        <mc:Fallback xmlns="">
          <p:sp>
            <p:nvSpPr>
              <p:cNvPr id="8" name="Rectangle 7"/>
              <p:cNvSpPr>
                <a:spLocks noRot="1" noChangeAspect="1" noMove="1" noResize="1" noEditPoints="1" noAdjustHandles="1" noChangeArrowheads="1" noChangeShapeType="1" noTextEdit="1"/>
              </p:cNvSpPr>
              <p:nvPr/>
            </p:nvSpPr>
            <p:spPr>
              <a:xfrm>
                <a:off x="351711" y="4648588"/>
                <a:ext cx="4788700" cy="646331"/>
              </a:xfrm>
              <a:prstGeom prst="rect">
                <a:avLst/>
              </a:prstGeom>
              <a:blipFill>
                <a:blip r:embed="rId4"/>
                <a:stretch>
                  <a:fillRect l="-1017" t="-4630" b="-12963"/>
                </a:stretch>
              </a:blipFill>
            </p:spPr>
            <p:txBody>
              <a:bodyPr/>
              <a:lstStyle/>
              <a:p>
                <a:r>
                  <a:rPr lang="fr-FR">
                    <a:noFill/>
                  </a:rPr>
                  <a:t> </a:t>
                </a:r>
              </a:p>
            </p:txBody>
          </p:sp>
        </mc:Fallback>
      </mc:AlternateContent>
      <p:pic>
        <p:nvPicPr>
          <p:cNvPr id="9" name="Image 8"/>
          <p:cNvPicPr>
            <a:picLocks noChangeAspect="1"/>
          </p:cNvPicPr>
          <p:nvPr/>
        </p:nvPicPr>
        <p:blipFill>
          <a:blip r:embed="rId5"/>
          <a:stretch>
            <a:fillRect/>
          </a:stretch>
        </p:blipFill>
        <p:spPr>
          <a:xfrm>
            <a:off x="9131642" y="4729549"/>
            <a:ext cx="2538720" cy="1257120"/>
          </a:xfrm>
          <a:prstGeom prst="rect">
            <a:avLst/>
          </a:prstGeom>
        </p:spPr>
      </p:pic>
      <p:sp>
        <p:nvSpPr>
          <p:cNvPr id="10" name="Rectangle 9"/>
          <p:cNvSpPr/>
          <p:nvPr/>
        </p:nvSpPr>
        <p:spPr>
          <a:xfrm>
            <a:off x="4322391" y="151988"/>
            <a:ext cx="404597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Résistances, condensateurs et solénoïdes</a:t>
            </a:r>
          </a:p>
        </p:txBody>
      </p:sp>
    </p:spTree>
    <p:extLst>
      <p:ext uri="{BB962C8B-B14F-4D97-AF65-F5344CB8AC3E}">
        <p14:creationId xmlns:p14="http://schemas.microsoft.com/office/powerpoint/2010/main" val="708338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8133634" y="802710"/>
            <a:ext cx="3814928" cy="5731051"/>
          </a:xfrm>
          <a:prstGeom prst="rect">
            <a:avLst/>
          </a:prstGeom>
        </p:spPr>
      </p:pic>
      <p:sp>
        <p:nvSpPr>
          <p:cNvPr id="5" name="Rectangle 4"/>
          <p:cNvSpPr/>
          <p:nvPr/>
        </p:nvSpPr>
        <p:spPr>
          <a:xfrm>
            <a:off x="472966" y="2751534"/>
            <a:ext cx="6678948"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U et I nous montre que I est déphasée de –</a:t>
            </a:r>
            <a:r>
              <a:rPr lang="el-GR" dirty="0"/>
              <a:t>π</a:t>
            </a:r>
            <a:r>
              <a:rPr lang="fr-FR" dirty="0"/>
              <a:t>/2  sur U.</a:t>
            </a:r>
          </a:p>
          <a:p>
            <a:pPr marL="285750" indent="-285750">
              <a:buFont typeface="Arial" panose="020B0604020202020204" pitchFamily="34" charset="0"/>
              <a:buChar char="•"/>
            </a:pPr>
            <a:r>
              <a:rPr lang="fr-FR" dirty="0"/>
              <a:t>Puissance consommée:</a:t>
            </a:r>
          </a:p>
          <a:p>
            <a:pPr marL="285750" indent="-285750">
              <a:buFont typeface="Arial" panose="020B0604020202020204" pitchFamily="34" charset="0"/>
              <a:buChar char="•"/>
            </a:pPr>
            <a:r>
              <a:rPr lang="fr-FR" dirty="0"/>
              <a:t>Lorsque U et I sont de mêmes signes, UI est positif, l’inductance absorbe de l’énergie. </a:t>
            </a:r>
          </a:p>
          <a:p>
            <a:pPr marL="285750" indent="-285750">
              <a:buFont typeface="Arial" panose="020B0604020202020204" pitchFamily="34" charset="0"/>
              <a:buChar char="•"/>
            </a:pPr>
            <a:r>
              <a:rPr lang="fr-FR" dirty="0"/>
              <a:t>Lorsque U et I sont de signes contraires, l’inductance restitue de l’énergie.</a:t>
            </a:r>
          </a:p>
          <a:p>
            <a:pPr marL="285750" indent="-285750">
              <a:buFont typeface="Arial" panose="020B0604020202020204" pitchFamily="34" charset="0"/>
              <a:buChar char="•"/>
            </a:pPr>
            <a:r>
              <a:rPr lang="fr-FR" dirty="0"/>
              <a:t>La puissance absorbée est donc nulle au cours de la période T. </a:t>
            </a:r>
          </a:p>
        </p:txBody>
      </p:sp>
      <p:sp>
        <p:nvSpPr>
          <p:cNvPr id="6" name="Rectangle 5"/>
          <p:cNvSpPr/>
          <p:nvPr/>
        </p:nvSpPr>
        <p:spPr>
          <a:xfrm>
            <a:off x="3999114" y="471960"/>
            <a:ext cx="3928127"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Circuit constitué d’une inductance pure </a:t>
            </a:r>
          </a:p>
        </p:txBody>
      </p:sp>
      <p:sp>
        <p:nvSpPr>
          <p:cNvPr id="7" name="Rectangle 6"/>
          <p:cNvSpPr/>
          <p:nvPr/>
        </p:nvSpPr>
        <p:spPr>
          <a:xfrm>
            <a:off x="3407254" y="91436"/>
            <a:ext cx="511184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PRINCIPE DE PRODUCTION D’UNE FEM ALTERNATIVE</a:t>
            </a:r>
            <a:endParaRPr lang="en-US" dirty="0"/>
          </a:p>
        </p:txBody>
      </p:sp>
      <p:sp>
        <p:nvSpPr>
          <p:cNvPr id="8" name="AutoShape 2" descr="Circuit électrique : notions de base - Energie Plus Le Sit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175840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6761017" y="704401"/>
            <a:ext cx="5302218" cy="4351338"/>
          </a:xfrm>
          <a:prstGeom prst="rect">
            <a:avLst/>
          </a:prstGeom>
        </p:spPr>
      </p:pic>
      <p:sp>
        <p:nvSpPr>
          <p:cNvPr id="5" name="Rectangle 4"/>
          <p:cNvSpPr/>
          <p:nvPr/>
        </p:nvSpPr>
        <p:spPr>
          <a:xfrm>
            <a:off x="4322391" y="151988"/>
            <a:ext cx="404597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Résistances, condensateurs et solénoïdes</a:t>
            </a:r>
          </a:p>
        </p:txBody>
      </p:sp>
      <p:sp>
        <p:nvSpPr>
          <p:cNvPr id="6" name="Rectangle 5"/>
          <p:cNvSpPr/>
          <p:nvPr/>
        </p:nvSpPr>
        <p:spPr>
          <a:xfrm>
            <a:off x="5489514" y="633114"/>
            <a:ext cx="1188146" cy="369332"/>
          </a:xfrm>
          <a:prstGeom prst="rect">
            <a:avLst/>
          </a:prstGeom>
        </p:spPr>
        <p:txBody>
          <a:bodyPr wrap="none">
            <a:spAutoFit/>
          </a:bodyPr>
          <a:lstStyle/>
          <a:p>
            <a:r>
              <a:rPr lang="fr-FR" dirty="0"/>
              <a:t>solénoïdes</a:t>
            </a:r>
          </a:p>
        </p:txBody>
      </p:sp>
      <p:sp>
        <p:nvSpPr>
          <p:cNvPr id="8" name="Rectangle 7"/>
          <p:cNvSpPr/>
          <p:nvPr/>
        </p:nvSpPr>
        <p:spPr>
          <a:xfrm>
            <a:off x="344383" y="1114240"/>
            <a:ext cx="6096000" cy="2542363"/>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nSpc>
                <a:spcPct val="150000"/>
              </a:lnSpc>
            </a:pPr>
            <a:r>
              <a:rPr lang="fr-FR" dirty="0"/>
              <a:t>La valeur de la réactance X</a:t>
            </a:r>
            <a:r>
              <a:rPr lang="fr-FR" baseline="-25000" dirty="0"/>
              <a:t>L</a:t>
            </a:r>
            <a:r>
              <a:rPr lang="fr-FR" dirty="0"/>
              <a:t> d'une inductance est donnée par la formule : X</a:t>
            </a:r>
            <a:r>
              <a:rPr lang="fr-FR" baseline="-25000" dirty="0"/>
              <a:t>L</a:t>
            </a:r>
            <a:r>
              <a:rPr lang="fr-FR" dirty="0"/>
              <a:t> = L </a:t>
            </a:r>
            <a:r>
              <a:rPr lang="el-GR" dirty="0"/>
              <a:t>ω</a:t>
            </a:r>
            <a:endParaRPr lang="fr-FR" dirty="0"/>
          </a:p>
          <a:p>
            <a:pPr>
              <a:lnSpc>
                <a:spcPct val="150000"/>
              </a:lnSpc>
            </a:pPr>
            <a:r>
              <a:rPr lang="fr-FR" dirty="0"/>
              <a:t>La tension U</a:t>
            </a:r>
            <a:r>
              <a:rPr lang="fr-FR" baseline="-25000" dirty="0"/>
              <a:t>L</a:t>
            </a:r>
            <a:r>
              <a:rPr lang="fr-FR" dirty="0"/>
              <a:t> aux bornes d'une inductance L traversée par un courant I est</a:t>
            </a:r>
          </a:p>
          <a:p>
            <a:pPr>
              <a:lnSpc>
                <a:spcPct val="150000"/>
              </a:lnSpc>
            </a:pPr>
            <a:r>
              <a:rPr lang="fr-FR" dirty="0"/>
              <a:t>UL=L</a:t>
            </a:r>
            <a:r>
              <a:rPr lang="el-GR" dirty="0"/>
              <a:t> ω </a:t>
            </a:r>
            <a:r>
              <a:rPr lang="fr-FR" dirty="0"/>
              <a:t>I= X</a:t>
            </a:r>
            <a:r>
              <a:rPr lang="fr-FR" baseline="-25000" dirty="0"/>
              <a:t>L</a:t>
            </a:r>
            <a:r>
              <a:rPr lang="fr-FR" dirty="0"/>
              <a:t>I</a:t>
            </a:r>
          </a:p>
          <a:p>
            <a:pPr>
              <a:lnSpc>
                <a:spcPct val="150000"/>
              </a:lnSpc>
            </a:pPr>
            <a:r>
              <a:rPr lang="fr-FR" dirty="0"/>
              <a:t>Le courant est en permanence en retard sur la tension.</a:t>
            </a:r>
          </a:p>
        </p:txBody>
      </p:sp>
      <p:pic>
        <p:nvPicPr>
          <p:cNvPr id="9" name="Image 8"/>
          <p:cNvPicPr>
            <a:picLocks noChangeAspect="1"/>
          </p:cNvPicPr>
          <p:nvPr/>
        </p:nvPicPr>
        <p:blipFill rotWithShape="1">
          <a:blip r:embed="rId3"/>
          <a:srcRect l="27232" r="26607"/>
          <a:stretch/>
        </p:blipFill>
        <p:spPr>
          <a:xfrm>
            <a:off x="344383" y="3697110"/>
            <a:ext cx="3301340" cy="1552000"/>
          </a:xfrm>
          <a:prstGeom prst="rect">
            <a:avLst/>
          </a:prstGeom>
        </p:spPr>
      </p:pic>
    </p:spTree>
    <p:extLst>
      <p:ext uri="{BB962C8B-B14F-4D97-AF65-F5344CB8AC3E}">
        <p14:creationId xmlns:p14="http://schemas.microsoft.com/office/powerpoint/2010/main" val="32774296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247134" y="2603821"/>
                <a:ext cx="8118389" cy="20540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14:m>
                  <m:oMath xmlns:m="http://schemas.openxmlformats.org/officeDocument/2006/math">
                    <m:f>
                      <m:fPr>
                        <m:ctrlPr>
                          <a:rPr lang="fr-FR" i="1" smtClean="0">
                            <a:latin typeface="Cambria Math" panose="02040503050406030204" pitchFamily="18" charset="0"/>
                          </a:rPr>
                        </m:ctrlPr>
                      </m:fPr>
                      <m:num>
                        <m:r>
                          <a:rPr lang="fr-FR" b="0" i="1" smtClean="0">
                            <a:latin typeface="Cambria Math" panose="02040503050406030204" pitchFamily="18" charset="0"/>
                          </a:rPr>
                          <m:t>1</m:t>
                        </m:r>
                      </m:num>
                      <m:den>
                        <m:r>
                          <a:rPr lang="fr-FR" b="0" i="1" smtClean="0">
                            <a:latin typeface="Cambria Math" panose="02040503050406030204" pitchFamily="18" charset="0"/>
                          </a:rPr>
                          <m:t>𝐶</m:t>
                        </m:r>
                        <m:r>
                          <a:rPr lang="fr-FR" b="0" i="1" smtClean="0">
                            <a:latin typeface="Cambria Math" panose="02040503050406030204" pitchFamily="18" charset="0"/>
                            <a:ea typeface="Cambria Math" panose="02040503050406030204" pitchFamily="18" charset="0"/>
                          </a:rPr>
                          <m:t>𝜔</m:t>
                        </m:r>
                      </m:den>
                    </m:f>
                  </m:oMath>
                </a14:m>
                <a:r>
                  <a:rPr lang="fr-FR" dirty="0"/>
                  <a:t> se nomme réactance de capacité, </a:t>
                </a:r>
              </a:p>
              <a:p>
                <a:pPr marL="285750" indent="-285750">
                  <a:lnSpc>
                    <a:spcPct val="150000"/>
                  </a:lnSpc>
                  <a:buFont typeface="Arial" panose="020B0604020202020204" pitchFamily="34" charset="0"/>
                  <a:buChar char="•"/>
                </a:pPr>
                <a:r>
                  <a:rPr lang="fr-FR" dirty="0"/>
                  <a:t>c’est la résistance qu’oppose un condensateur au passage du courant alternatif elle s’exprime en ohms </a:t>
                </a:r>
              </a:p>
              <a:p>
                <a:pPr marL="285750" indent="-285750">
                  <a:lnSpc>
                    <a:spcPct val="150000"/>
                  </a:lnSpc>
                  <a:buFont typeface="Arial" panose="020B0604020202020204" pitchFamily="34" charset="0"/>
                  <a:buChar char="•"/>
                </a:pPr>
                <a:r>
                  <a:rPr lang="fr-FR" dirty="0"/>
                  <a:t>La chute de tension aux bornes d’un condensateur est donnée par la relation </a:t>
                </a:r>
                <a14:m>
                  <m:oMath xmlns:m="http://schemas.openxmlformats.org/officeDocument/2006/math">
                    <m:r>
                      <m:rPr>
                        <m:sty m:val="p"/>
                      </m:rPr>
                      <a:rPr lang="fr-FR" b="0" i="0" smtClean="0">
                        <a:latin typeface="Cambria Math" panose="02040503050406030204" pitchFamily="18" charset="0"/>
                      </a:rPr>
                      <m:t>U</m:t>
                    </m:r>
                    <m:f>
                      <m:fPr>
                        <m:ctrlPr>
                          <a:rPr lang="fr-FR" i="1">
                            <a:latin typeface="Cambria Math" panose="02040503050406030204" pitchFamily="18" charset="0"/>
                          </a:rPr>
                        </m:ctrlPr>
                      </m:fPr>
                      <m:num>
                        <m:r>
                          <a:rPr lang="fr-FR" b="0" i="1" smtClean="0">
                            <a:latin typeface="Cambria Math" panose="02040503050406030204" pitchFamily="18" charset="0"/>
                          </a:rPr>
                          <m:t>𝐼</m:t>
                        </m:r>
                      </m:num>
                      <m:den>
                        <m:r>
                          <a:rPr lang="fr-FR" i="1">
                            <a:latin typeface="Cambria Math" panose="02040503050406030204" pitchFamily="18" charset="0"/>
                          </a:rPr>
                          <m:t>𝐶</m:t>
                        </m:r>
                        <m:r>
                          <a:rPr lang="fr-FR" i="1">
                            <a:latin typeface="Cambria Math" panose="02040503050406030204" pitchFamily="18" charset="0"/>
                            <a:ea typeface="Cambria Math" panose="02040503050406030204" pitchFamily="18" charset="0"/>
                          </a:rPr>
                          <m:t>𝜔</m:t>
                        </m:r>
                      </m:den>
                    </m:f>
                  </m:oMath>
                </a14:m>
                <a:endParaRPr lang="fr-FR" dirty="0"/>
              </a:p>
            </p:txBody>
          </p:sp>
        </mc:Choice>
        <mc:Fallback xmlns="">
          <p:sp>
            <p:nvSpPr>
              <p:cNvPr id="4" name="Rectangle 3"/>
              <p:cNvSpPr>
                <a:spLocks noRot="1" noChangeAspect="1" noMove="1" noResize="1" noEditPoints="1" noAdjustHandles="1" noChangeArrowheads="1" noChangeShapeType="1" noTextEdit="1"/>
              </p:cNvSpPr>
              <p:nvPr/>
            </p:nvSpPr>
            <p:spPr>
              <a:xfrm>
                <a:off x="247134" y="2603821"/>
                <a:ext cx="8118389" cy="2054024"/>
              </a:xfrm>
              <a:prstGeom prst="rect">
                <a:avLst/>
              </a:prstGeom>
              <a:blipFill>
                <a:blip r:embed="rId2"/>
                <a:stretch>
                  <a:fillRect l="-450" b="-885"/>
                </a:stretch>
              </a:blipFill>
            </p:spPr>
            <p:txBody>
              <a:bodyPr/>
              <a:lstStyle/>
              <a:p>
                <a:r>
                  <a:rPr lang="fr-FR">
                    <a:noFill/>
                  </a:rPr>
                  <a:t> </a:t>
                </a:r>
              </a:p>
            </p:txBody>
          </p:sp>
        </mc:Fallback>
      </mc:AlternateContent>
      <p:pic>
        <p:nvPicPr>
          <p:cNvPr id="8" name="Espace réservé du contenu 4"/>
          <p:cNvPicPr>
            <a:picLocks noGrp="1" noChangeAspect="1"/>
          </p:cNvPicPr>
          <p:nvPr>
            <p:ph idx="1"/>
          </p:nvPr>
        </p:nvPicPr>
        <p:blipFill>
          <a:blip r:embed="rId3"/>
          <a:stretch>
            <a:fillRect/>
          </a:stretch>
        </p:blipFill>
        <p:spPr>
          <a:xfrm>
            <a:off x="8688220" y="3007070"/>
            <a:ext cx="3194263" cy="3301550"/>
          </a:xfrm>
          <a:prstGeom prst="rect">
            <a:avLst/>
          </a:prstGeom>
        </p:spPr>
        <p:style>
          <a:lnRef idx="2">
            <a:schemeClr val="accent2"/>
          </a:lnRef>
          <a:fillRef idx="1">
            <a:schemeClr val="lt1"/>
          </a:fillRef>
          <a:effectRef idx="0">
            <a:schemeClr val="accent2"/>
          </a:effectRef>
          <a:fontRef idx="minor">
            <a:schemeClr val="dk1"/>
          </a:fontRef>
        </p:style>
      </p:pic>
      <p:sp>
        <p:nvSpPr>
          <p:cNvPr id="9" name="Rectangle 8"/>
          <p:cNvSpPr/>
          <p:nvPr/>
        </p:nvSpPr>
        <p:spPr>
          <a:xfrm>
            <a:off x="247134" y="5100458"/>
            <a:ext cx="8118389"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b="1" dirty="0"/>
              <a:t>Puissance absorbée</a:t>
            </a:r>
          </a:p>
          <a:p>
            <a:pPr marL="285750" indent="-285750" algn="just">
              <a:lnSpc>
                <a:spcPct val="150000"/>
              </a:lnSpc>
              <a:buFont typeface="Arial" panose="020B0604020202020204" pitchFamily="34" charset="0"/>
              <a:buChar char="•"/>
            </a:pPr>
            <a:r>
              <a:rPr lang="fr-FR" dirty="0"/>
              <a:t>aires positives: le condensateur absorbe de l’énergie (charge).</a:t>
            </a:r>
          </a:p>
          <a:p>
            <a:pPr marL="285750" indent="-285750" algn="just">
              <a:lnSpc>
                <a:spcPct val="150000"/>
              </a:lnSpc>
              <a:buFont typeface="Arial" panose="020B0604020202020204" pitchFamily="34" charset="0"/>
              <a:buChar char="•"/>
            </a:pPr>
            <a:r>
              <a:rPr lang="fr-FR" dirty="0"/>
              <a:t>aires négatives: le condensateur restitue de l’énergie (décharge).</a:t>
            </a:r>
          </a:p>
          <a:p>
            <a:pPr marL="285750" indent="-285750" algn="just">
              <a:lnSpc>
                <a:spcPct val="150000"/>
              </a:lnSpc>
              <a:buFont typeface="Arial" panose="020B0604020202020204" pitchFamily="34" charset="0"/>
              <a:buChar char="•"/>
            </a:pPr>
            <a:r>
              <a:rPr lang="fr-FR" dirty="0"/>
              <a:t>La puissance absorbée au cours d’une période est nulle.</a:t>
            </a:r>
          </a:p>
        </p:txBody>
      </p:sp>
      <p:pic>
        <p:nvPicPr>
          <p:cNvPr id="12" name="Image 11"/>
          <p:cNvPicPr>
            <a:picLocks noChangeAspect="1"/>
          </p:cNvPicPr>
          <p:nvPr/>
        </p:nvPicPr>
        <p:blipFill>
          <a:blip r:embed="rId4"/>
          <a:stretch>
            <a:fillRect/>
          </a:stretch>
        </p:blipFill>
        <p:spPr>
          <a:xfrm>
            <a:off x="2612093" y="1032136"/>
            <a:ext cx="6536721" cy="1432893"/>
          </a:xfrm>
          <a:prstGeom prst="rect">
            <a:avLst/>
          </a:prstGeom>
        </p:spPr>
        <p:style>
          <a:lnRef idx="2">
            <a:schemeClr val="accent2"/>
          </a:lnRef>
          <a:fillRef idx="1">
            <a:schemeClr val="lt1"/>
          </a:fillRef>
          <a:effectRef idx="0">
            <a:schemeClr val="accent2"/>
          </a:effectRef>
          <a:fontRef idx="minor">
            <a:schemeClr val="dk1"/>
          </a:fontRef>
        </p:style>
      </p:pic>
      <p:sp>
        <p:nvSpPr>
          <p:cNvPr id="10" name="Rectangle 9"/>
          <p:cNvSpPr/>
          <p:nvPr/>
        </p:nvSpPr>
        <p:spPr>
          <a:xfrm>
            <a:off x="4322391" y="151988"/>
            <a:ext cx="404597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Résistances, condensateurs et solénoïdes</a:t>
            </a:r>
          </a:p>
        </p:txBody>
      </p:sp>
      <p:sp>
        <p:nvSpPr>
          <p:cNvPr id="11" name="Rectangle 10"/>
          <p:cNvSpPr/>
          <p:nvPr/>
        </p:nvSpPr>
        <p:spPr>
          <a:xfrm>
            <a:off x="5667644" y="704401"/>
            <a:ext cx="1586716" cy="369332"/>
          </a:xfrm>
          <a:prstGeom prst="rect">
            <a:avLst/>
          </a:prstGeom>
        </p:spPr>
        <p:txBody>
          <a:bodyPr wrap="none">
            <a:spAutoFit/>
          </a:bodyPr>
          <a:lstStyle/>
          <a:p>
            <a:r>
              <a:rPr lang="fr-FR" dirty="0"/>
              <a:t>Condensateurs</a:t>
            </a:r>
          </a:p>
        </p:txBody>
      </p:sp>
    </p:spTree>
    <p:extLst>
      <p:ext uri="{BB962C8B-B14F-4D97-AF65-F5344CB8AC3E}">
        <p14:creationId xmlns:p14="http://schemas.microsoft.com/office/powerpoint/2010/main" val="35759434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7813963" y="2085058"/>
            <a:ext cx="3785161" cy="2868016"/>
          </a:xfrm>
          <a:prstGeom prst="rect">
            <a:avLst/>
          </a:prstGeom>
        </p:spPr>
      </p:pic>
      <p:sp>
        <p:nvSpPr>
          <p:cNvPr id="5" name="Rectangle 4"/>
          <p:cNvSpPr/>
          <p:nvPr/>
        </p:nvSpPr>
        <p:spPr>
          <a:xfrm>
            <a:off x="4322391" y="151988"/>
            <a:ext cx="404597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Résistances, condensateurs et solénoïdes</a:t>
            </a:r>
          </a:p>
        </p:txBody>
      </p:sp>
      <p:sp>
        <p:nvSpPr>
          <p:cNvPr id="6" name="Rectangle 5"/>
          <p:cNvSpPr/>
          <p:nvPr/>
        </p:nvSpPr>
        <p:spPr>
          <a:xfrm>
            <a:off x="5667644" y="704401"/>
            <a:ext cx="1586716" cy="369332"/>
          </a:xfrm>
          <a:prstGeom prst="rect">
            <a:avLst/>
          </a:prstGeom>
        </p:spPr>
        <p:txBody>
          <a:bodyPr wrap="none">
            <a:spAutoFit/>
          </a:bodyPr>
          <a:lstStyle/>
          <a:p>
            <a:r>
              <a:rPr lang="fr-FR" dirty="0"/>
              <a:t>Condensateurs</a:t>
            </a:r>
          </a:p>
        </p:txBody>
      </p:sp>
      <mc:AlternateContent xmlns:mc="http://schemas.openxmlformats.org/markup-compatibility/2006" xmlns:a14="http://schemas.microsoft.com/office/drawing/2010/main">
        <mc:Choice Requires="a14">
          <p:sp>
            <p:nvSpPr>
              <p:cNvPr id="7" name="Rectangle 6"/>
              <p:cNvSpPr/>
              <p:nvPr/>
            </p:nvSpPr>
            <p:spPr>
              <a:xfrm>
                <a:off x="578758" y="1256814"/>
                <a:ext cx="6096000" cy="4982261"/>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342900" indent="-342900">
                  <a:lnSpc>
                    <a:spcPct val="150000"/>
                  </a:lnSpc>
                  <a:buAutoNum type="alphaLcParenR"/>
                </a:pPr>
                <a:r>
                  <a:rPr lang="fr-FR" dirty="0"/>
                  <a:t>Courant continu </a:t>
                </a:r>
              </a:p>
              <a:p>
                <a:pPr>
                  <a:lnSpc>
                    <a:spcPct val="150000"/>
                  </a:lnSpc>
                </a:pPr>
                <a:r>
                  <a:rPr lang="fr-FR" dirty="0"/>
                  <a:t>Un condensateur accumule une charge Q=CU</a:t>
                </a:r>
              </a:p>
              <a:p>
                <a:pPr>
                  <a:lnSpc>
                    <a:spcPct val="150000"/>
                  </a:lnSpc>
                </a:pPr>
                <a:r>
                  <a:rPr lang="fr-FR" dirty="0"/>
                  <a:t>L'énergie stockée (W) est calculée par la formule</a:t>
                </a:r>
              </a:p>
              <a:p>
                <a:pPr>
                  <a:lnSpc>
                    <a:spcPct val="150000"/>
                  </a:lnSpc>
                </a:pPr>
                <a14:m>
                  <m:oMathPara xmlns:m="http://schemas.openxmlformats.org/officeDocument/2006/math">
                    <m:oMathParaPr>
                      <m:jc m:val="centerGroup"/>
                    </m:oMathParaPr>
                    <m:oMath xmlns:m="http://schemas.openxmlformats.org/officeDocument/2006/math">
                      <m:r>
                        <a:rPr lang="fr-FR" i="1" dirty="0">
                          <a:latin typeface="Cambria Math" panose="02040503050406030204" pitchFamily="18" charset="0"/>
                        </a:rPr>
                        <m:t>𝑊</m:t>
                      </m:r>
                      <m:r>
                        <a:rPr lang="fr-FR" i="1" dirty="0">
                          <a:latin typeface="Cambria Math" panose="02040503050406030204" pitchFamily="18" charset="0"/>
                        </a:rPr>
                        <m:t> =</m:t>
                      </m:r>
                      <m:f>
                        <m:fPr>
                          <m:ctrlPr>
                            <a:rPr lang="fr-FR" i="1" dirty="0">
                              <a:latin typeface="Cambria Math" panose="02040503050406030204" pitchFamily="18" charset="0"/>
                            </a:rPr>
                          </m:ctrlPr>
                        </m:fPr>
                        <m:num>
                          <m:r>
                            <a:rPr lang="fr-FR" i="1" dirty="0">
                              <a:latin typeface="Cambria Math" panose="02040503050406030204" pitchFamily="18" charset="0"/>
                            </a:rPr>
                            <m:t>1</m:t>
                          </m:r>
                        </m:num>
                        <m:den>
                          <m:r>
                            <a:rPr lang="fr-FR" i="1" dirty="0">
                              <a:latin typeface="Cambria Math" panose="02040503050406030204" pitchFamily="18" charset="0"/>
                            </a:rPr>
                            <m:t>2</m:t>
                          </m:r>
                        </m:den>
                      </m:f>
                      <m:r>
                        <a:rPr lang="fr-FR" i="1" dirty="0">
                          <a:latin typeface="Cambria Math" panose="02040503050406030204" pitchFamily="18" charset="0"/>
                        </a:rPr>
                        <m:t> </m:t>
                      </m:r>
                      <m:r>
                        <a:rPr lang="fr-FR" i="1" dirty="0">
                          <a:latin typeface="Cambria Math" panose="02040503050406030204" pitchFamily="18" charset="0"/>
                          <a:ea typeface="Cambria Math" panose="02040503050406030204" pitchFamily="18" charset="0"/>
                        </a:rPr>
                        <m:t>×</m:t>
                      </m:r>
                      <m:r>
                        <a:rPr lang="fr-FR" i="1" dirty="0">
                          <a:latin typeface="Cambria Math" panose="02040503050406030204" pitchFamily="18" charset="0"/>
                        </a:rPr>
                        <m:t> </m:t>
                      </m:r>
                      <m:r>
                        <a:rPr lang="fr-FR" i="1" dirty="0">
                          <a:latin typeface="Cambria Math" panose="02040503050406030204" pitchFamily="18" charset="0"/>
                        </a:rPr>
                        <m:t>𝑐</m:t>
                      </m:r>
                      <m:r>
                        <a:rPr lang="fr-FR" i="1" dirty="0">
                          <a:latin typeface="Cambria Math" panose="02040503050406030204" pitchFamily="18" charset="0"/>
                        </a:rPr>
                        <m:t> × </m:t>
                      </m:r>
                      <m:r>
                        <a:rPr lang="fr-FR" i="1" dirty="0">
                          <a:latin typeface="Cambria Math" panose="02040503050406030204" pitchFamily="18" charset="0"/>
                        </a:rPr>
                        <m:t>𝑢</m:t>
                      </m:r>
                      <m:r>
                        <a:rPr lang="fr-FR" i="1" baseline="30000" dirty="0">
                          <a:latin typeface="Cambria Math" panose="02040503050406030204" pitchFamily="18" charset="0"/>
                        </a:rPr>
                        <m:t>2</m:t>
                      </m:r>
                    </m:oMath>
                  </m:oMathPara>
                </a14:m>
                <a:endParaRPr lang="fr-FR" baseline="30000" dirty="0"/>
              </a:p>
              <a:p>
                <a:pPr>
                  <a:lnSpc>
                    <a:spcPct val="150000"/>
                  </a:lnSpc>
                </a:pPr>
                <a:r>
                  <a:rPr lang="fr-FR" dirty="0"/>
                  <a:t>W en joules C en farads U en volts</a:t>
                </a:r>
              </a:p>
              <a:p>
                <a:pPr>
                  <a:lnSpc>
                    <a:spcPct val="150000"/>
                  </a:lnSpc>
                </a:pPr>
                <a:r>
                  <a:rPr lang="fr-FR" dirty="0"/>
                  <a:t>Il existe alors une tension aux bornes du condensateur égale à la tension fournie par le générateur.</a:t>
                </a:r>
              </a:p>
              <a:p>
                <a:pPr>
                  <a:lnSpc>
                    <a:spcPct val="150000"/>
                  </a:lnSpc>
                </a:pPr>
                <a:r>
                  <a:rPr lang="fr-FR" dirty="0"/>
                  <a:t>S'il existe bien un courant temporaire dans les fils de liaisons générateur-condensateur, aucun courant ne circule à travers l'isolant d'une armature à l'autre.</a:t>
                </a:r>
              </a:p>
              <a:p>
                <a:pPr>
                  <a:lnSpc>
                    <a:spcPct val="150000"/>
                  </a:lnSpc>
                </a:pPr>
                <a:r>
                  <a:rPr lang="fr-FR" dirty="0"/>
                  <a:t>Un condensateur bloque donc le courant continu.</a:t>
                </a:r>
              </a:p>
            </p:txBody>
          </p:sp>
        </mc:Choice>
        <mc:Fallback xmlns="">
          <p:sp>
            <p:nvSpPr>
              <p:cNvPr id="7" name="Rectangle 6"/>
              <p:cNvSpPr>
                <a:spLocks noRot="1" noChangeAspect="1" noMove="1" noResize="1" noEditPoints="1" noAdjustHandles="1" noChangeArrowheads="1" noChangeShapeType="1" noTextEdit="1"/>
              </p:cNvSpPr>
              <p:nvPr/>
            </p:nvSpPr>
            <p:spPr>
              <a:xfrm>
                <a:off x="578758" y="1256814"/>
                <a:ext cx="6096000" cy="4982261"/>
              </a:xfrm>
              <a:prstGeom prst="rect">
                <a:avLst/>
              </a:prstGeom>
              <a:blipFill>
                <a:blip r:embed="rId3"/>
                <a:stretch>
                  <a:fillRect l="-798" b="-977"/>
                </a:stretch>
              </a:blipFill>
            </p:spPr>
            <p:txBody>
              <a:bodyPr/>
              <a:lstStyle/>
              <a:p>
                <a:r>
                  <a:rPr lang="fr-FR">
                    <a:noFill/>
                  </a:rPr>
                  <a:t> </a:t>
                </a:r>
              </a:p>
            </p:txBody>
          </p:sp>
        </mc:Fallback>
      </mc:AlternateContent>
    </p:spTree>
    <p:extLst>
      <p:ext uri="{BB962C8B-B14F-4D97-AF65-F5344CB8AC3E}">
        <p14:creationId xmlns:p14="http://schemas.microsoft.com/office/powerpoint/2010/main" val="28570602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8075221" y="972492"/>
            <a:ext cx="3785161" cy="2868016"/>
          </a:xfrm>
          <a:prstGeom prst="rect">
            <a:avLst/>
          </a:prstGeom>
        </p:spPr>
      </p:pic>
      <p:sp>
        <p:nvSpPr>
          <p:cNvPr id="5" name="Rectangle 4"/>
          <p:cNvSpPr/>
          <p:nvPr/>
        </p:nvSpPr>
        <p:spPr>
          <a:xfrm>
            <a:off x="4322391" y="151988"/>
            <a:ext cx="404597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Résistances, condensateurs et solénoïdes</a:t>
            </a:r>
          </a:p>
        </p:txBody>
      </p:sp>
      <p:sp>
        <p:nvSpPr>
          <p:cNvPr id="6" name="Rectangle 5"/>
          <p:cNvSpPr/>
          <p:nvPr/>
        </p:nvSpPr>
        <p:spPr>
          <a:xfrm>
            <a:off x="5667644" y="704401"/>
            <a:ext cx="1586716" cy="369332"/>
          </a:xfrm>
          <a:prstGeom prst="rect">
            <a:avLst/>
          </a:prstGeom>
        </p:spPr>
        <p:txBody>
          <a:bodyPr wrap="none">
            <a:spAutoFit/>
          </a:bodyPr>
          <a:lstStyle/>
          <a:p>
            <a:r>
              <a:rPr lang="fr-FR" dirty="0"/>
              <a:t>Condensateurs</a:t>
            </a:r>
          </a:p>
        </p:txBody>
      </p:sp>
      <p:pic>
        <p:nvPicPr>
          <p:cNvPr id="2" name="Image 1"/>
          <p:cNvPicPr>
            <a:picLocks noChangeAspect="1"/>
          </p:cNvPicPr>
          <p:nvPr/>
        </p:nvPicPr>
        <p:blipFill rotWithShape="1">
          <a:blip r:embed="rId3"/>
          <a:srcRect l="30093" t="61982" r="35420" b="1862"/>
          <a:stretch/>
        </p:blipFill>
        <p:spPr>
          <a:xfrm>
            <a:off x="2770590" y="2369430"/>
            <a:ext cx="2434442" cy="510639"/>
          </a:xfrm>
          <a:prstGeom prst="rect">
            <a:avLst/>
          </a:prstGeom>
        </p:spPr>
      </p:pic>
      <p:sp>
        <p:nvSpPr>
          <p:cNvPr id="3" name="Rectangle 2"/>
          <p:cNvSpPr/>
          <p:nvPr/>
        </p:nvSpPr>
        <p:spPr>
          <a:xfrm>
            <a:off x="389761" y="1079576"/>
            <a:ext cx="6889358"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On appelle donc réactance (</a:t>
            </a:r>
            <a:r>
              <a:rPr lang="fr-FR" dirty="0" err="1"/>
              <a:t>Xc</a:t>
            </a:r>
            <a:r>
              <a:rPr lang="fr-FR" dirty="0"/>
              <a:t>) la « résistance » d'un condensateur.</a:t>
            </a:r>
          </a:p>
          <a:p>
            <a:r>
              <a:rPr lang="fr-FR" dirty="0"/>
              <a:t>La « résistance » du condensateur s'appelle en fait, la réactance (</a:t>
            </a:r>
            <a:r>
              <a:rPr lang="fr-FR" dirty="0" err="1"/>
              <a:t>Xc</a:t>
            </a:r>
            <a:r>
              <a:rPr lang="fr-FR" dirty="0"/>
              <a:t>) du condensateur. Elle est inversement proportionnelle à C et </a:t>
            </a:r>
            <a:r>
              <a:rPr lang="el-GR" dirty="0"/>
              <a:t>ω</a:t>
            </a:r>
            <a:r>
              <a:rPr lang="fr-FR" dirty="0"/>
              <a:t> et se mesure en ohms.</a:t>
            </a:r>
          </a:p>
        </p:txBody>
      </p:sp>
      <p:pic>
        <p:nvPicPr>
          <p:cNvPr id="8" name="Image 7"/>
          <p:cNvPicPr>
            <a:picLocks noChangeAspect="1"/>
          </p:cNvPicPr>
          <p:nvPr/>
        </p:nvPicPr>
        <p:blipFill>
          <a:blip r:embed="rId4"/>
          <a:stretch>
            <a:fillRect/>
          </a:stretch>
        </p:blipFill>
        <p:spPr>
          <a:xfrm>
            <a:off x="265349" y="3144089"/>
            <a:ext cx="7399441" cy="1932240"/>
          </a:xfrm>
          <a:prstGeom prst="rect">
            <a:avLst/>
          </a:prstGeom>
        </p:spPr>
      </p:pic>
      <p:pic>
        <p:nvPicPr>
          <p:cNvPr id="9" name="Image 8"/>
          <p:cNvPicPr>
            <a:picLocks noChangeAspect="1"/>
          </p:cNvPicPr>
          <p:nvPr/>
        </p:nvPicPr>
        <p:blipFill>
          <a:blip r:embed="rId5"/>
          <a:stretch>
            <a:fillRect/>
          </a:stretch>
        </p:blipFill>
        <p:spPr>
          <a:xfrm>
            <a:off x="2600695" y="5176153"/>
            <a:ext cx="7244641" cy="1528720"/>
          </a:xfrm>
          <a:prstGeom prst="rect">
            <a:avLst/>
          </a:prstGeom>
        </p:spPr>
      </p:pic>
    </p:spTree>
    <p:extLst>
      <p:ext uri="{BB962C8B-B14F-4D97-AF65-F5344CB8AC3E}">
        <p14:creationId xmlns:p14="http://schemas.microsoft.com/office/powerpoint/2010/main" val="780182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10543" y="2302783"/>
            <a:ext cx="5627914" cy="1325563"/>
          </a:xfrm>
        </p:spPr>
        <p:style>
          <a:lnRef idx="2">
            <a:schemeClr val="accent2"/>
          </a:lnRef>
          <a:fillRef idx="1">
            <a:schemeClr val="lt1"/>
          </a:fillRef>
          <a:effectRef idx="0">
            <a:schemeClr val="accent2"/>
          </a:effectRef>
          <a:fontRef idx="minor">
            <a:schemeClr val="dk1"/>
          </a:fontRef>
        </p:style>
        <p:txBody>
          <a:bodyPr/>
          <a:lstStyle/>
          <a:p>
            <a:pPr algn="ctr"/>
            <a:r>
              <a:rPr lang="fr-FR" dirty="0"/>
              <a:t>Aimants permanents</a:t>
            </a:r>
          </a:p>
        </p:txBody>
      </p:sp>
    </p:spTree>
    <p:extLst>
      <p:ext uri="{BB962C8B-B14F-4D97-AF65-F5344CB8AC3E}">
        <p14:creationId xmlns:p14="http://schemas.microsoft.com/office/powerpoint/2010/main" val="1615723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C11FC34F-82FE-9112-6514-1EA7B66BB983}"/>
              </a:ext>
            </a:extLst>
          </p:cNvPr>
          <p:cNvSpPr txBox="1"/>
          <p:nvPr/>
        </p:nvSpPr>
        <p:spPr>
          <a:xfrm>
            <a:off x="134785" y="2405767"/>
            <a:ext cx="7995998"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marR="1892300" lvl="0" indent="-285750">
              <a:lnSpc>
                <a:spcPct val="200000"/>
              </a:lnSpc>
              <a:buClr>
                <a:srgbClr val="000000"/>
              </a:buClr>
              <a:buSzPts val="1200"/>
              <a:buFont typeface="Arial" panose="020B0604020202020204" pitchFamily="34" charset="0"/>
              <a:buChar char="•"/>
              <a:tabLst>
                <a:tab pos="490220" algn="l"/>
              </a:tabLst>
            </a:pPr>
            <a:r>
              <a:rPr lang="fr-FR" sz="1800" u="none" strike="noStrike" spc="-50" dirty="0">
                <a:effectLst/>
                <a:ea typeface="Times New Roman" panose="02020603050405020304" pitchFamily="18" charset="0"/>
                <a:cs typeface="Times New Roman" panose="02020603050405020304" pitchFamily="18" charset="0"/>
              </a:rPr>
              <a:t>Le pilote automatique.</a:t>
            </a:r>
          </a:p>
          <a:p>
            <a:pPr marL="285750" lvl="0" indent="-285750">
              <a:lnSpc>
                <a:spcPct val="200000"/>
              </a:lnSpc>
              <a:buClr>
                <a:srgbClr val="000000"/>
              </a:buClr>
              <a:buSzPts val="1200"/>
              <a:buFont typeface="Arial" panose="020B0604020202020204" pitchFamily="34" charset="0"/>
              <a:buChar char="•"/>
              <a:tabLst>
                <a:tab pos="660400" algn="l"/>
              </a:tabLst>
            </a:pPr>
            <a:r>
              <a:rPr lang="fr-FR" sz="1800" u="none" strike="noStrike" spc="-50" dirty="0">
                <a:effectLst/>
                <a:ea typeface="Times New Roman" panose="02020603050405020304" pitchFamily="18" charset="0"/>
                <a:cs typeface="Times New Roman" panose="02020603050405020304" pitchFamily="18" charset="0"/>
              </a:rPr>
              <a:t>Le conditionnement d'air (ventilation, pressurisation, climatisation).</a:t>
            </a:r>
          </a:p>
          <a:p>
            <a:pPr marL="285750" lvl="0" indent="-285750">
              <a:lnSpc>
                <a:spcPct val="200000"/>
              </a:lnSpc>
              <a:buClr>
                <a:srgbClr val="000000"/>
              </a:buClr>
              <a:buSzPts val="1200"/>
              <a:buFont typeface="Arial" panose="020B0604020202020204" pitchFamily="34" charset="0"/>
              <a:buChar char="•"/>
              <a:tabLst>
                <a:tab pos="660400" algn="l"/>
              </a:tabLst>
            </a:pPr>
            <a:r>
              <a:rPr lang="fr-FR" sz="1800" u="none" strike="noStrike" spc="-50" dirty="0">
                <a:effectLst/>
                <a:ea typeface="Times New Roman" panose="02020603050405020304" pitchFamily="18" charset="0"/>
                <a:cs typeface="Times New Roman" panose="02020603050405020304" pitchFamily="18" charset="0"/>
              </a:rPr>
              <a:t>Les éclairages divers, cabine, poste, planches de bord.</a:t>
            </a:r>
          </a:p>
          <a:p>
            <a:pPr marL="285750" lvl="0" indent="-285750">
              <a:lnSpc>
                <a:spcPct val="200000"/>
              </a:lnSpc>
              <a:buClr>
                <a:srgbClr val="000000"/>
              </a:buClr>
              <a:buSzPts val="1200"/>
              <a:buFont typeface="Arial" panose="020B0604020202020204" pitchFamily="34" charset="0"/>
              <a:buChar char="•"/>
              <a:tabLst>
                <a:tab pos="660400" algn="l"/>
              </a:tabLst>
            </a:pPr>
            <a:r>
              <a:rPr lang="fr-FR" sz="1800" u="none" strike="noStrike" spc="-50" dirty="0">
                <a:effectLst/>
                <a:ea typeface="Times New Roman" panose="02020603050405020304" pitchFamily="18" charset="0"/>
                <a:cs typeface="Times New Roman" panose="02020603050405020304" pitchFamily="18" charset="0"/>
              </a:rPr>
              <a:t>Les cuisines.</a:t>
            </a:r>
          </a:p>
        </p:txBody>
      </p:sp>
      <p:sp>
        <p:nvSpPr>
          <p:cNvPr id="6" name="ZoneTexte 5">
            <a:extLst>
              <a:ext uri="{FF2B5EF4-FFF2-40B4-BE49-F238E27FC236}">
                <a16:creationId xmlns:a16="http://schemas.microsoft.com/office/drawing/2014/main" id="{372E61A1-1BF3-6290-430A-1D23C250836C}"/>
              </a:ext>
            </a:extLst>
          </p:cNvPr>
          <p:cNvSpPr txBox="1"/>
          <p:nvPr/>
        </p:nvSpPr>
        <p:spPr>
          <a:xfrm>
            <a:off x="3240522" y="53836"/>
            <a:ext cx="6097836" cy="32637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R="317500" lvl="0" algn="ctr">
              <a:lnSpc>
                <a:spcPts val="1800"/>
              </a:lnSpc>
              <a:spcBef>
                <a:spcPts val="1200"/>
              </a:spcBef>
              <a:spcAft>
                <a:spcPts val="6765"/>
              </a:spcAft>
              <a:buSzPts val="1600"/>
            </a:pPr>
            <a:r>
              <a:rPr lang="fr-FR" sz="1800" b="1" kern="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ENERGIES UTILISEES A BORD DES AVIONS</a:t>
            </a:r>
            <a:endPar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2" name="Rectangle 1"/>
          <p:cNvSpPr/>
          <p:nvPr/>
        </p:nvSpPr>
        <p:spPr>
          <a:xfrm>
            <a:off x="3240522" y="452286"/>
            <a:ext cx="6097836"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spc="150" dirty="0">
                <a:ea typeface="Times New Roman" panose="02020603050405020304" pitchFamily="18" charset="0"/>
                <a:cs typeface="Times New Roman" panose="02020603050405020304" pitchFamily="18" charset="0"/>
              </a:rPr>
              <a:t>Le confort de l'</a:t>
            </a:r>
            <a:r>
              <a:rPr lang="fr-FR" spc="150" dirty="0" err="1">
                <a:ea typeface="Times New Roman" panose="02020603050405020304" pitchFamily="18" charset="0"/>
                <a:cs typeface="Times New Roman" panose="02020603050405020304" pitchFamily="18" charset="0"/>
              </a:rPr>
              <a:t>equipage</a:t>
            </a:r>
            <a:r>
              <a:rPr lang="fr-FR" spc="150" dirty="0">
                <a:ea typeface="Times New Roman" panose="02020603050405020304" pitchFamily="18" charset="0"/>
                <a:cs typeface="Times New Roman" panose="02020603050405020304" pitchFamily="18" charset="0"/>
              </a:rPr>
              <a:t> et des passagers</a:t>
            </a:r>
            <a:endParaRPr lang="en-US" dirty="0"/>
          </a:p>
        </p:txBody>
      </p:sp>
      <p:pic>
        <p:nvPicPr>
          <p:cNvPr id="4" name="Image 3"/>
          <p:cNvPicPr>
            <a:picLocks noChangeAspect="1"/>
          </p:cNvPicPr>
          <p:nvPr/>
        </p:nvPicPr>
        <p:blipFill>
          <a:blip r:embed="rId2"/>
          <a:stretch>
            <a:fillRect/>
          </a:stretch>
        </p:blipFill>
        <p:spPr>
          <a:xfrm>
            <a:off x="8835118" y="893697"/>
            <a:ext cx="3095625" cy="1847850"/>
          </a:xfrm>
          <a:prstGeom prst="rect">
            <a:avLst/>
          </a:prstGeom>
        </p:spPr>
      </p:pic>
      <p:pic>
        <p:nvPicPr>
          <p:cNvPr id="8" name="Image 7"/>
          <p:cNvPicPr>
            <a:picLocks noChangeAspect="1"/>
          </p:cNvPicPr>
          <p:nvPr/>
        </p:nvPicPr>
        <p:blipFill>
          <a:blip r:embed="rId3"/>
          <a:stretch>
            <a:fillRect/>
          </a:stretch>
        </p:blipFill>
        <p:spPr>
          <a:xfrm>
            <a:off x="8835118" y="2828251"/>
            <a:ext cx="3095625" cy="2240705"/>
          </a:xfrm>
          <a:prstGeom prst="rect">
            <a:avLst/>
          </a:prstGeom>
        </p:spPr>
        <p:style>
          <a:lnRef idx="2">
            <a:schemeClr val="accent2"/>
          </a:lnRef>
          <a:fillRef idx="1">
            <a:schemeClr val="lt1"/>
          </a:fillRef>
          <a:effectRef idx="0">
            <a:schemeClr val="accent2"/>
          </a:effectRef>
          <a:fontRef idx="minor">
            <a:schemeClr val="dk1"/>
          </a:fontRef>
        </p:style>
      </p:pic>
      <p:pic>
        <p:nvPicPr>
          <p:cNvPr id="9" name="Image 8"/>
          <p:cNvPicPr>
            <a:picLocks noChangeAspect="1"/>
          </p:cNvPicPr>
          <p:nvPr/>
        </p:nvPicPr>
        <p:blipFill>
          <a:blip r:embed="rId4"/>
          <a:stretch>
            <a:fillRect/>
          </a:stretch>
        </p:blipFill>
        <p:spPr>
          <a:xfrm>
            <a:off x="8835118" y="5227739"/>
            <a:ext cx="3095625" cy="1476375"/>
          </a:xfrm>
          <a:prstGeom prst="rect">
            <a:avLst/>
          </a:prstGeom>
        </p:spPr>
      </p:pic>
    </p:spTree>
    <p:extLst>
      <p:ext uri="{BB962C8B-B14F-4D97-AF65-F5344CB8AC3E}">
        <p14:creationId xmlns:p14="http://schemas.microsoft.com/office/powerpoint/2010/main" val="23013373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3828" y="1239866"/>
            <a:ext cx="7486543" cy="535531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Un aimant est un corps capable :</a:t>
            </a:r>
          </a:p>
          <a:p>
            <a:pPr marL="742950" lvl="1" indent="-285750">
              <a:buFont typeface="Courier New" panose="02070309020205020404" pitchFamily="49" charset="0"/>
              <a:buChar char="o"/>
            </a:pPr>
            <a:r>
              <a:rPr lang="fr-FR" dirty="0"/>
              <a:t>d'attirer d'autres corps, tels le fer ou l'acier ;</a:t>
            </a:r>
          </a:p>
          <a:p>
            <a:pPr marL="742950" lvl="1" indent="-285750">
              <a:buFont typeface="Courier New" panose="02070309020205020404" pitchFamily="49" charset="0"/>
              <a:buChar char="o"/>
            </a:pPr>
            <a:r>
              <a:rPr lang="fr-FR" dirty="0"/>
              <a:t>de s'aligner sur l'axe nord-sud de la Terre, s'il est suspendu et libre ;</a:t>
            </a:r>
          </a:p>
          <a:p>
            <a:pPr marL="742950" lvl="1" indent="-285750">
              <a:buFont typeface="Courier New" panose="02070309020205020404" pitchFamily="49" charset="0"/>
              <a:buChar char="o"/>
            </a:pPr>
            <a:r>
              <a:rPr lang="fr-FR" dirty="0"/>
              <a:t>de générer un champ magnétique autour de lui.</a:t>
            </a:r>
          </a:p>
          <a:p>
            <a:pPr marL="285750" indent="-285750">
              <a:buFont typeface="Arial" panose="020B0604020202020204" pitchFamily="34" charset="0"/>
              <a:buChar char="•"/>
            </a:pPr>
            <a:r>
              <a:rPr lang="fr-FR" dirty="0"/>
              <a:t>Il existe dans certains corps des éléments appelés dipôles magnétiques </a:t>
            </a:r>
          </a:p>
          <a:p>
            <a:pPr marL="285750" indent="-285750">
              <a:buFont typeface="Arial" panose="020B0604020202020204" pitchFamily="34" charset="0"/>
              <a:buChar char="•"/>
            </a:pPr>
            <a:r>
              <a:rPr lang="fr-FR" dirty="0"/>
              <a:t>l'aimantation est due à l'orientation des trajectoires électroniques des atomes.</a:t>
            </a:r>
          </a:p>
          <a:p>
            <a:pPr marL="285750" indent="-285750">
              <a:buFont typeface="Arial" panose="020B0604020202020204" pitchFamily="34" charset="0"/>
              <a:buChar char="•"/>
            </a:pPr>
            <a:r>
              <a:rPr lang="fr-FR" dirty="0"/>
              <a:t>En général, ces dipôles sont orientés n'importe comment dans la structure du matériau</a:t>
            </a:r>
          </a:p>
          <a:p>
            <a:pPr marL="285750" indent="-285750">
              <a:buFont typeface="Arial" panose="020B0604020202020204" pitchFamily="34" charset="0"/>
              <a:buChar char="•"/>
            </a:pPr>
            <a:r>
              <a:rPr lang="fr-FR" dirty="0"/>
              <a:t>dans certains cas, ils sont plus ou moins orientés dans le même sens</a:t>
            </a:r>
          </a:p>
          <a:p>
            <a:pPr marL="285750" indent="-285750">
              <a:buFont typeface="Arial" panose="020B0604020202020204" pitchFamily="34" charset="0"/>
              <a:buChar char="•"/>
            </a:pPr>
            <a:r>
              <a:rPr lang="fr-FR" dirty="0"/>
              <a:t>les champs de chaque dipôle s'additionnent et le matériau est alors un aimant naturel.</a:t>
            </a:r>
          </a:p>
          <a:p>
            <a:pPr marL="285750" indent="-285750">
              <a:buFont typeface="Arial" panose="020B0604020202020204" pitchFamily="34" charset="0"/>
              <a:buChar char="•"/>
            </a:pPr>
            <a:r>
              <a:rPr lang="fr-FR" dirty="0"/>
              <a:t>Dans certains corps non aimantés, il est possible, par l'action d'un champ extérieur, de forcer les dipôles à s'aligner dans le même sens pour donner un aimant.</a:t>
            </a:r>
          </a:p>
          <a:p>
            <a:pPr marL="285750" indent="-285750">
              <a:buFont typeface="Arial" panose="020B0604020202020204" pitchFamily="34" charset="0"/>
              <a:buChar char="•"/>
            </a:pPr>
            <a:r>
              <a:rPr lang="fr-FR" dirty="0"/>
              <a:t>si le champ extérieur n'existant plus, certains corps voient leurs dipôles reprendre rapidement leur désorganisation naturelle (fers doux) ; </a:t>
            </a:r>
          </a:p>
          <a:p>
            <a:pPr marL="285750" indent="-285750">
              <a:buFont typeface="Arial" panose="020B0604020202020204" pitchFamily="34" charset="0"/>
              <a:buChar char="•"/>
            </a:pPr>
            <a:r>
              <a:rPr lang="fr-FR" dirty="0"/>
              <a:t>d'autres ont leurs dipôles qui restent alignés, créant un aimant permanent (fers durs).</a:t>
            </a:r>
          </a:p>
        </p:txBody>
      </p:sp>
      <p:sp>
        <p:nvSpPr>
          <p:cNvPr id="7" name="Rectangle 6"/>
          <p:cNvSpPr/>
          <p:nvPr/>
        </p:nvSpPr>
        <p:spPr>
          <a:xfrm>
            <a:off x="5797897" y="619744"/>
            <a:ext cx="1356846" cy="369332"/>
          </a:xfrm>
          <a:prstGeom prst="rect">
            <a:avLst/>
          </a:prstGeom>
        </p:spPr>
        <p:txBody>
          <a:bodyPr wrap="none">
            <a:spAutoFit/>
          </a:bodyPr>
          <a:lstStyle/>
          <a:p>
            <a:r>
              <a:rPr lang="fr-FR" dirty="0"/>
              <a:t>Magnétisme</a:t>
            </a:r>
          </a:p>
        </p:txBody>
      </p:sp>
      <p:pic>
        <p:nvPicPr>
          <p:cNvPr id="8" name="Image 7"/>
          <p:cNvPicPr>
            <a:picLocks noChangeAspect="1"/>
          </p:cNvPicPr>
          <p:nvPr/>
        </p:nvPicPr>
        <p:blipFill rotWithShape="1">
          <a:blip r:embed="rId2"/>
          <a:srcRect l="54837"/>
          <a:stretch/>
        </p:blipFill>
        <p:spPr>
          <a:xfrm>
            <a:off x="8099586" y="3678036"/>
            <a:ext cx="3896472" cy="1967955"/>
          </a:xfrm>
          <a:prstGeom prst="rect">
            <a:avLst/>
          </a:prstGeom>
        </p:spPr>
      </p:pic>
      <p:pic>
        <p:nvPicPr>
          <p:cNvPr id="9" name="Image 8"/>
          <p:cNvPicPr>
            <a:picLocks noChangeAspect="1"/>
          </p:cNvPicPr>
          <p:nvPr/>
        </p:nvPicPr>
        <p:blipFill rotWithShape="1">
          <a:blip r:embed="rId2"/>
          <a:srcRect r="54465"/>
          <a:stretch/>
        </p:blipFill>
        <p:spPr>
          <a:xfrm>
            <a:off x="8099586" y="1335609"/>
            <a:ext cx="3896472" cy="1951875"/>
          </a:xfrm>
          <a:prstGeom prst="rect">
            <a:avLst/>
          </a:prstGeom>
        </p:spPr>
      </p:pic>
    </p:spTree>
    <p:extLst>
      <p:ext uri="{BB962C8B-B14F-4D97-AF65-F5344CB8AC3E}">
        <p14:creationId xmlns:p14="http://schemas.microsoft.com/office/powerpoint/2010/main" val="17596217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4C80A5C3-BA59-7B14-CD21-4A2623ECE2CF}"/>
              </a:ext>
            </a:extLst>
          </p:cNvPr>
          <p:cNvSpPr txBox="1"/>
          <p:nvPr/>
        </p:nvSpPr>
        <p:spPr>
          <a:xfrm>
            <a:off x="838200" y="1120427"/>
            <a:ext cx="10985500"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a:t>On appelle aimants, certains corps capables d’attirer certains métaux tels que le fer, le nickel, le cobalt. </a:t>
            </a:r>
          </a:p>
          <a:p>
            <a:pPr>
              <a:lnSpc>
                <a:spcPct val="150000"/>
              </a:lnSpc>
            </a:pPr>
            <a:r>
              <a:rPr lang="fr-FR" dirty="0"/>
              <a:t>Ces métaux peuvent aussi s’aimanter: corps magnétiques ; </a:t>
            </a:r>
          </a:p>
          <a:p>
            <a:pPr>
              <a:lnSpc>
                <a:spcPct val="150000"/>
              </a:lnSpc>
            </a:pPr>
            <a:r>
              <a:rPr lang="fr-FR" dirty="0"/>
              <a:t>d’autres corps tels que le Pb, le Cu, l’Alu ne s’aimantent pas: non magnétiques.</a:t>
            </a:r>
          </a:p>
          <a:p>
            <a:pPr>
              <a:lnSpc>
                <a:spcPct val="150000"/>
              </a:lnSpc>
            </a:pPr>
            <a:r>
              <a:rPr lang="fr-FR" dirty="0"/>
              <a:t>Le fer, le nickel, le cobalt sont des aimants naturels.</a:t>
            </a:r>
          </a:p>
        </p:txBody>
      </p:sp>
      <p:sp>
        <p:nvSpPr>
          <p:cNvPr id="7" name="ZoneTexte 6">
            <a:extLst>
              <a:ext uri="{FF2B5EF4-FFF2-40B4-BE49-F238E27FC236}">
                <a16:creationId xmlns:a16="http://schemas.microsoft.com/office/drawing/2014/main" id="{31F4B33D-7EBE-6619-5A5A-C5EA8E7DC1F0}"/>
              </a:ext>
            </a:extLst>
          </p:cNvPr>
          <p:cNvSpPr txBox="1"/>
          <p:nvPr/>
        </p:nvSpPr>
        <p:spPr>
          <a:xfrm>
            <a:off x="4434016" y="214491"/>
            <a:ext cx="41148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MAGNETISME - ELECTROMAGNETTSME</a:t>
            </a:r>
          </a:p>
        </p:txBody>
      </p:sp>
      <p:sp>
        <p:nvSpPr>
          <p:cNvPr id="9" name="ZoneTexte 8">
            <a:extLst>
              <a:ext uri="{FF2B5EF4-FFF2-40B4-BE49-F238E27FC236}">
                <a16:creationId xmlns:a16="http://schemas.microsoft.com/office/drawing/2014/main" id="{2B2F7985-3D72-58E9-5E2F-385D539B226B}"/>
              </a:ext>
            </a:extLst>
          </p:cNvPr>
          <p:cNvSpPr txBox="1"/>
          <p:nvPr/>
        </p:nvSpPr>
        <p:spPr>
          <a:xfrm>
            <a:off x="838200" y="3411358"/>
            <a:ext cx="4759411" cy="216982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b="1" dirty="0"/>
              <a:t>ACTIONS MECANIQUES ENTRE PÔLES </a:t>
            </a:r>
          </a:p>
          <a:p>
            <a:pPr>
              <a:lnSpc>
                <a:spcPct val="150000"/>
              </a:lnSpc>
            </a:pPr>
            <a:r>
              <a:rPr lang="fr-FR" dirty="0"/>
              <a:t>Si on met en en présence 2 aimants par leurs extrémités, on constate que :</a:t>
            </a:r>
          </a:p>
          <a:p>
            <a:pPr marL="285750" indent="-285750">
              <a:lnSpc>
                <a:spcPct val="150000"/>
              </a:lnSpc>
              <a:buFont typeface="Arial" panose="020B0604020202020204" pitchFamily="34" charset="0"/>
              <a:buChar char="•"/>
            </a:pPr>
            <a:r>
              <a:rPr lang="fr-FR" dirty="0"/>
              <a:t>les pôles de mêmes noms se repoussent,</a:t>
            </a:r>
          </a:p>
          <a:p>
            <a:pPr marL="285750" indent="-285750">
              <a:lnSpc>
                <a:spcPct val="150000"/>
              </a:lnSpc>
              <a:buFont typeface="Arial" panose="020B0604020202020204" pitchFamily="34" charset="0"/>
              <a:buChar char="•"/>
            </a:pPr>
            <a:r>
              <a:rPr lang="fr-FR" dirty="0"/>
              <a:t>les pôles de noms contraires tirent</a:t>
            </a:r>
          </a:p>
        </p:txBody>
      </p:sp>
      <p:pic>
        <p:nvPicPr>
          <p:cNvPr id="11" name="Image 10">
            <a:extLst>
              <a:ext uri="{FF2B5EF4-FFF2-40B4-BE49-F238E27FC236}">
                <a16:creationId xmlns:a16="http://schemas.microsoft.com/office/drawing/2014/main" id="{A96EFEE7-700D-57E4-B907-918219F905C1}"/>
              </a:ext>
            </a:extLst>
          </p:cNvPr>
          <p:cNvPicPr>
            <a:picLocks noChangeAspect="1"/>
          </p:cNvPicPr>
          <p:nvPr/>
        </p:nvPicPr>
        <p:blipFill>
          <a:blip r:embed="rId2"/>
          <a:stretch>
            <a:fillRect/>
          </a:stretch>
        </p:blipFill>
        <p:spPr>
          <a:xfrm>
            <a:off x="5778314" y="3279685"/>
            <a:ext cx="6045386" cy="2301498"/>
          </a:xfrm>
          <a:prstGeom prst="rect">
            <a:avLst/>
          </a:prstGeom>
        </p:spPr>
      </p:pic>
    </p:spTree>
    <p:extLst>
      <p:ext uri="{BB962C8B-B14F-4D97-AF65-F5344CB8AC3E}">
        <p14:creationId xmlns:p14="http://schemas.microsoft.com/office/powerpoint/2010/main" val="37527824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70E27105-8EEA-D37A-DDCD-0014902B05B1}"/>
              </a:ext>
            </a:extLst>
          </p:cNvPr>
          <p:cNvSpPr txBox="1"/>
          <p:nvPr/>
        </p:nvSpPr>
        <p:spPr>
          <a:xfrm>
            <a:off x="185351" y="1584272"/>
            <a:ext cx="8365525" cy="383181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On appelle champ magnétique, la région de l’espace ou se fait sentir l’action de l’aimant.</a:t>
            </a:r>
          </a:p>
          <a:p>
            <a:pPr marL="285750" indent="-285750" algn="just">
              <a:lnSpc>
                <a:spcPct val="150000"/>
              </a:lnSpc>
              <a:buFont typeface="Arial" panose="020B0604020202020204" pitchFamily="34" charset="0"/>
              <a:buChar char="•"/>
            </a:pPr>
            <a:r>
              <a:rPr lang="fr-FR" dirty="0"/>
              <a:t>Le champ magnétique est matérialisé par des lignes de forces, qui ne se rencontrent jamais et qui </a:t>
            </a:r>
          </a:p>
          <a:p>
            <a:pPr marL="285750" indent="-285750" algn="just">
              <a:lnSpc>
                <a:spcPct val="150000"/>
              </a:lnSpc>
              <a:buFont typeface="Arial" panose="020B0604020202020204" pitchFamily="34" charset="0"/>
              <a:buChar char="•"/>
            </a:pPr>
            <a:r>
              <a:rPr lang="fr-FR" dirty="0"/>
              <a:t>Ces lignes conventionnellement sortent par le pôle Nord et se referment sur le pôle Sud.</a:t>
            </a:r>
          </a:p>
          <a:p>
            <a:pPr marL="285750" indent="-285750" algn="just">
              <a:lnSpc>
                <a:spcPct val="150000"/>
              </a:lnSpc>
              <a:buFont typeface="Arial" panose="020B0604020202020204" pitchFamily="34" charset="0"/>
              <a:buChar char="•"/>
            </a:pPr>
            <a:r>
              <a:rPr lang="fr-FR" dirty="0"/>
              <a:t>La grandeur qui définit les propriétés magnétiques en un point du champ est appelée induction magnétique.</a:t>
            </a:r>
          </a:p>
          <a:p>
            <a:pPr marL="285750" indent="-285750" algn="just">
              <a:lnSpc>
                <a:spcPct val="150000"/>
              </a:lnSpc>
              <a:buFont typeface="Arial" panose="020B0604020202020204" pitchFamily="34" charset="0"/>
              <a:buChar char="•"/>
            </a:pPr>
            <a:r>
              <a:rPr lang="fr-FR" dirty="0"/>
              <a:t>Elle se représente par la lettre B et s’exprime en TESLA. </a:t>
            </a:r>
          </a:p>
        </p:txBody>
      </p:sp>
      <p:sp>
        <p:nvSpPr>
          <p:cNvPr id="9" name="ZoneTexte 8">
            <a:extLst>
              <a:ext uri="{FF2B5EF4-FFF2-40B4-BE49-F238E27FC236}">
                <a16:creationId xmlns:a16="http://schemas.microsoft.com/office/drawing/2014/main" id="{BA6A5F9F-4990-4A94-4D52-7F7DACE375E1}"/>
              </a:ext>
            </a:extLst>
          </p:cNvPr>
          <p:cNvSpPr txBox="1"/>
          <p:nvPr/>
        </p:nvSpPr>
        <p:spPr>
          <a:xfrm>
            <a:off x="4795108" y="138321"/>
            <a:ext cx="25654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CHAMP MAGNETIQUE</a:t>
            </a:r>
          </a:p>
        </p:txBody>
      </p:sp>
      <p:pic>
        <p:nvPicPr>
          <p:cNvPr id="2" name="Image 1"/>
          <p:cNvPicPr>
            <a:picLocks noChangeAspect="1"/>
          </p:cNvPicPr>
          <p:nvPr/>
        </p:nvPicPr>
        <p:blipFill>
          <a:blip r:embed="rId2"/>
          <a:stretch>
            <a:fillRect/>
          </a:stretch>
        </p:blipFill>
        <p:spPr>
          <a:xfrm>
            <a:off x="8946292" y="903068"/>
            <a:ext cx="3020369" cy="2799999"/>
          </a:xfrm>
          <a:prstGeom prst="rect">
            <a:avLst/>
          </a:prstGeom>
        </p:spPr>
      </p:pic>
      <p:pic>
        <p:nvPicPr>
          <p:cNvPr id="6" name="Image 5"/>
          <p:cNvPicPr>
            <a:picLocks noChangeAspect="1"/>
          </p:cNvPicPr>
          <p:nvPr/>
        </p:nvPicPr>
        <p:blipFill>
          <a:blip r:embed="rId3"/>
          <a:stretch>
            <a:fillRect/>
          </a:stretch>
        </p:blipFill>
        <p:spPr>
          <a:xfrm>
            <a:off x="8941259" y="3911942"/>
            <a:ext cx="3025402" cy="2031657"/>
          </a:xfrm>
          <a:prstGeom prst="rect">
            <a:avLst/>
          </a:prstGeom>
        </p:spPr>
      </p:pic>
    </p:spTree>
    <p:extLst>
      <p:ext uri="{BB962C8B-B14F-4D97-AF65-F5344CB8AC3E}">
        <p14:creationId xmlns:p14="http://schemas.microsoft.com/office/powerpoint/2010/main" val="26309316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8887513" y="2512973"/>
            <a:ext cx="3188880" cy="1963280"/>
          </a:xfrm>
          <a:prstGeom prst="rect">
            <a:avLst/>
          </a:prstGeom>
        </p:spPr>
      </p:pic>
      <mc:AlternateContent xmlns:mc="http://schemas.openxmlformats.org/markup-compatibility/2006" xmlns:a14="http://schemas.microsoft.com/office/drawing/2010/main">
        <mc:Choice Requires="a14">
          <p:sp>
            <p:nvSpPr>
              <p:cNvPr id="4" name="Rectangle 3"/>
              <p:cNvSpPr/>
              <p:nvPr/>
            </p:nvSpPr>
            <p:spPr>
              <a:xfrm>
                <a:off x="163286" y="1668551"/>
                <a:ext cx="8523514" cy="258532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On appelle induction la valeur du champ magnétique (H) en un endroit de l'espace.</a:t>
                </a:r>
              </a:p>
              <a:p>
                <a:pPr marL="285750" indent="-285750" algn="just">
                  <a:lnSpc>
                    <a:spcPct val="150000"/>
                  </a:lnSpc>
                  <a:buFont typeface="Arial" panose="020B0604020202020204" pitchFamily="34" charset="0"/>
                  <a:buChar char="•"/>
                </a:pPr>
                <a:r>
                  <a:rPr lang="fr-FR" dirty="0"/>
                  <a:t>Cette induction est représentée par un vecteur tangent aux lignes de force.</a:t>
                </a:r>
              </a:p>
              <a:p>
                <a:pPr marL="285750" indent="-285750" algn="just">
                  <a:lnSpc>
                    <a:spcPct val="150000"/>
                  </a:lnSpc>
                  <a:buFont typeface="Arial" panose="020B0604020202020204" pitchFamily="34" charset="0"/>
                  <a:buChar char="•"/>
                </a:pPr>
                <a:r>
                  <a:rPr lang="fr-FR" dirty="0"/>
                  <a:t>Le symbole de l'induction est p et l'unité de mesure est le tesla.</a:t>
                </a:r>
              </a:p>
              <a:p>
                <a:pPr marL="285750" indent="-285750" algn="just">
                  <a:lnSpc>
                    <a:spcPct val="150000"/>
                  </a:lnSpc>
                  <a:buFont typeface="Arial" panose="020B0604020202020204" pitchFamily="34" charset="0"/>
                  <a:buChar char="•"/>
                </a:pPr>
                <a:r>
                  <a:rPr lang="fr-FR" dirty="0"/>
                  <a:t>L'induction à distance de l'aimant décroît selon le carré de la distance.</a:t>
                </a:r>
              </a:p>
              <a:p>
                <a:pPr marL="285750" indent="-285750" algn="just">
                  <a:lnSpc>
                    <a:spcPct val="150000"/>
                  </a:lnSpc>
                  <a:buFont typeface="Arial" panose="020B0604020202020204" pitchFamily="34" charset="0"/>
                  <a:buChar char="•"/>
                </a:pPr>
                <a:r>
                  <a:rPr lang="fr-FR" dirty="0"/>
                  <a:t>L'induction varie en fonction du milieu ; elle dépend de la perméabilité (</a:t>
                </a:r>
                <a:r>
                  <a:rPr lang="fr-FR" dirty="0">
                    <a:ea typeface="Cambria Math" panose="02040503050406030204" pitchFamily="18" charset="0"/>
                  </a:rPr>
                  <a:t>μ</a:t>
                </a:r>
                <a:r>
                  <a:rPr lang="fr-FR" dirty="0"/>
                  <a:t>) du milieu.</a:t>
                </a:r>
              </a:p>
              <a:p>
                <a:pPr marL="285750" indent="-285750" algn="just">
                  <a:lnSpc>
                    <a:spcPct val="150000"/>
                  </a:lnSpc>
                  <a:buFont typeface="Arial" panose="020B0604020202020204" pitchFamily="34" charset="0"/>
                  <a:buChar char="•"/>
                </a:pPr>
                <a:r>
                  <a:rPr lang="fr-FR" dirty="0"/>
                  <a:t>La perméabilité de l'air (</a:t>
                </a:r>
                <a:r>
                  <a:rPr lang="fr-FR" i="0" dirty="0">
                    <a:latin typeface="+mj-lt"/>
                    <a:ea typeface="Cambria Math" panose="02040503050406030204" pitchFamily="18" charset="0"/>
                  </a:rPr>
                  <a:t>μ</a:t>
                </a:r>
                <a:r>
                  <a:rPr lang="fr-FR" b="0" i="0" baseline="-25000" dirty="0">
                    <a:latin typeface="+mj-lt"/>
                    <a:ea typeface="Cambria Math" panose="02040503050406030204" pitchFamily="18" charset="0"/>
                  </a:rPr>
                  <a:t>0</a:t>
                </a:r>
                <a:r>
                  <a:rPr lang="fr-FR" dirty="0"/>
                  <a:t> vaut 4</a:t>
                </a:r>
                <a14:m>
                  <m:oMath xmlns:m="http://schemas.openxmlformats.org/officeDocument/2006/math">
                    <m:r>
                      <a:rPr lang="fr-FR" i="1" dirty="0" smtClean="0">
                        <a:latin typeface="Cambria Math" panose="02040503050406030204" pitchFamily="18" charset="0"/>
                        <a:ea typeface="Cambria Math" panose="02040503050406030204" pitchFamily="18" charset="0"/>
                      </a:rPr>
                      <m:t>𝜋</m:t>
                    </m:r>
                  </m:oMath>
                </a14:m>
                <a:r>
                  <a:rPr lang="fr-FR" dirty="0"/>
                  <a:t>. 10</a:t>
                </a:r>
                <a:r>
                  <a:rPr lang="fr-FR" baseline="30000" dirty="0"/>
                  <a:t>-7</a:t>
                </a:r>
                <a:r>
                  <a:rPr lang="fr-FR" dirty="0"/>
                  <a:t>)</a:t>
                </a:r>
              </a:p>
            </p:txBody>
          </p:sp>
        </mc:Choice>
        <mc:Fallback xmlns="">
          <p:sp>
            <p:nvSpPr>
              <p:cNvPr id="4" name="Rectangle 3"/>
              <p:cNvSpPr>
                <a:spLocks noRot="1" noChangeAspect="1" noMove="1" noResize="1" noEditPoints="1" noAdjustHandles="1" noChangeArrowheads="1" noChangeShapeType="1" noTextEdit="1"/>
              </p:cNvSpPr>
              <p:nvPr/>
            </p:nvSpPr>
            <p:spPr>
              <a:xfrm>
                <a:off x="163286" y="1668551"/>
                <a:ext cx="8523514" cy="2585323"/>
              </a:xfrm>
              <a:prstGeom prst="rect">
                <a:avLst/>
              </a:prstGeom>
              <a:blipFill>
                <a:blip r:embed="rId3"/>
                <a:stretch>
                  <a:fillRect l="-429" b="-939"/>
                </a:stretch>
              </a:blipFill>
            </p:spPr>
            <p:txBody>
              <a:bodyPr/>
              <a:lstStyle/>
              <a:p>
                <a:r>
                  <a:rPr lang="fr-FR">
                    <a:noFill/>
                  </a:rPr>
                  <a:t> </a:t>
                </a:r>
              </a:p>
            </p:txBody>
          </p:sp>
        </mc:Fallback>
      </mc:AlternateContent>
      <p:sp>
        <p:nvSpPr>
          <p:cNvPr id="6" name="ZoneTexte 5">
            <a:extLst>
              <a:ext uri="{FF2B5EF4-FFF2-40B4-BE49-F238E27FC236}">
                <a16:creationId xmlns:a16="http://schemas.microsoft.com/office/drawing/2014/main" id="{BA6A5F9F-4990-4A94-4D52-7F7DACE375E1}"/>
              </a:ext>
            </a:extLst>
          </p:cNvPr>
          <p:cNvSpPr txBox="1"/>
          <p:nvPr/>
        </p:nvSpPr>
        <p:spPr>
          <a:xfrm>
            <a:off x="4795108" y="138321"/>
            <a:ext cx="25654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CHAMP MAGNETIQUE</a:t>
            </a:r>
          </a:p>
        </p:txBody>
      </p:sp>
      <p:sp>
        <p:nvSpPr>
          <p:cNvPr id="7" name="Rectangle 6"/>
          <p:cNvSpPr/>
          <p:nvPr/>
        </p:nvSpPr>
        <p:spPr>
          <a:xfrm>
            <a:off x="5538237" y="507653"/>
            <a:ext cx="1079142" cy="369332"/>
          </a:xfrm>
          <a:prstGeom prst="rect">
            <a:avLst/>
          </a:prstGeom>
        </p:spPr>
        <p:txBody>
          <a:bodyPr wrap="none">
            <a:spAutoFit/>
          </a:bodyPr>
          <a:lstStyle/>
          <a:p>
            <a:r>
              <a:rPr lang="fr-FR" dirty="0"/>
              <a:t>Induction</a:t>
            </a:r>
          </a:p>
        </p:txBody>
      </p:sp>
      <p:pic>
        <p:nvPicPr>
          <p:cNvPr id="2" name="Image 1"/>
          <p:cNvPicPr>
            <a:picLocks noChangeAspect="1"/>
          </p:cNvPicPr>
          <p:nvPr/>
        </p:nvPicPr>
        <p:blipFill rotWithShape="1">
          <a:blip r:embed="rId4"/>
          <a:srcRect t="9362" r="11421" b="28002"/>
          <a:stretch/>
        </p:blipFill>
        <p:spPr>
          <a:xfrm>
            <a:off x="3368671" y="4713513"/>
            <a:ext cx="1921786" cy="631373"/>
          </a:xfrm>
          <a:prstGeom prst="rect">
            <a:avLst/>
          </a:prstGeom>
        </p:spPr>
      </p:pic>
    </p:spTree>
    <p:extLst>
      <p:ext uri="{BB962C8B-B14F-4D97-AF65-F5344CB8AC3E}">
        <p14:creationId xmlns:p14="http://schemas.microsoft.com/office/powerpoint/2010/main" val="26811340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1B2D424C-3CB5-C9ED-F468-7C0A9A426F53}"/>
                  </a:ext>
                </a:extLst>
              </p:cNvPr>
              <p:cNvSpPr txBox="1"/>
              <p:nvPr/>
            </p:nvSpPr>
            <p:spPr>
              <a:xfrm>
                <a:off x="761999" y="1264358"/>
                <a:ext cx="10668000"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Il représente l’induction B à travers une surface S.</a:t>
                </a:r>
              </a:p>
              <a:p>
                <a:r>
                  <a:rPr lang="fr-FR" dirty="0"/>
                  <a:t>Le flux s’exprime eu wéber.</a:t>
                </a:r>
              </a:p>
              <a:p>
                <a:r>
                  <a:rPr lang="fr-FR" dirty="0"/>
                  <a:t>Si l’on considère une bobine le flux résultant est la somme des flux à travers chacune des spires.</a:t>
                </a:r>
              </a:p>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Φ</m:t>
                      </m:r>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𝐵𝑆𝑁</m:t>
                      </m:r>
                    </m:oMath>
                  </m:oMathPara>
                </a14:m>
                <a:endParaRPr lang="fr-FR" dirty="0"/>
              </a:p>
            </p:txBody>
          </p:sp>
        </mc:Choice>
        <mc:Fallback xmlns="">
          <p:sp>
            <p:nvSpPr>
              <p:cNvPr id="7" name="ZoneTexte 6">
                <a:extLst>
                  <a:ext uri="{FF2B5EF4-FFF2-40B4-BE49-F238E27FC236}">
                    <a16:creationId xmlns:a16="http://schemas.microsoft.com/office/drawing/2014/main" id="{1B2D424C-3CB5-C9ED-F468-7C0A9A426F53}"/>
                  </a:ext>
                </a:extLst>
              </p:cNvPr>
              <p:cNvSpPr txBox="1">
                <a:spLocks noRot="1" noChangeAspect="1" noMove="1" noResize="1" noEditPoints="1" noAdjustHandles="1" noChangeArrowheads="1" noChangeShapeType="1" noTextEdit="1"/>
              </p:cNvSpPr>
              <p:nvPr/>
            </p:nvSpPr>
            <p:spPr>
              <a:xfrm>
                <a:off x="761999" y="1264358"/>
                <a:ext cx="10668000" cy="1200329"/>
              </a:xfrm>
              <a:prstGeom prst="rect">
                <a:avLst/>
              </a:prstGeom>
              <a:blipFill>
                <a:blip r:embed="rId3"/>
                <a:stretch>
                  <a:fillRect l="-400" t="-2010"/>
                </a:stretch>
              </a:blipFill>
              <a:ln w="12700" cap="flat" cmpd="sng" algn="ctr">
                <a:solidFill>
                  <a:schemeClr val="accent2"/>
                </a:solidFill>
                <a:prstDash val="solid"/>
                <a:miter lim="800000"/>
              </a:ln>
              <a:effectLst/>
            </p:spPr>
            <p:txBody>
              <a:bodyPr/>
              <a:lstStyle/>
              <a:p>
                <a:r>
                  <a:rPr lang="fr-FR">
                    <a:noFill/>
                  </a:rPr>
                  <a:t> </a:t>
                </a:r>
              </a:p>
            </p:txBody>
          </p:sp>
        </mc:Fallback>
      </mc:AlternateContent>
      <p:sp>
        <p:nvSpPr>
          <p:cNvPr id="9" name="ZoneTexte 8">
            <a:extLst>
              <a:ext uri="{FF2B5EF4-FFF2-40B4-BE49-F238E27FC236}">
                <a16:creationId xmlns:a16="http://schemas.microsoft.com/office/drawing/2014/main" id="{8C9DC01B-0AA5-F42E-C2AF-0D1EB5377618}"/>
              </a:ext>
            </a:extLst>
          </p:cNvPr>
          <p:cNvSpPr txBox="1"/>
          <p:nvPr/>
        </p:nvSpPr>
        <p:spPr>
          <a:xfrm>
            <a:off x="673097" y="5449493"/>
            <a:ext cx="10756902"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Le wéber est le flux magnétique qui traverse une surface plane de 1 m</a:t>
            </a:r>
            <a:r>
              <a:rPr lang="fr-FR" baseline="30000" dirty="0"/>
              <a:t>2</a:t>
            </a:r>
            <a:r>
              <a:rPr lang="fr-FR" dirty="0"/>
              <a:t> normale à un champ uniforme ou l’induction est de 1 Tesla. </a:t>
            </a:r>
          </a:p>
        </p:txBody>
      </p:sp>
      <p:sp>
        <p:nvSpPr>
          <p:cNvPr id="15" name="ZoneTexte 14">
            <a:extLst>
              <a:ext uri="{FF2B5EF4-FFF2-40B4-BE49-F238E27FC236}">
                <a16:creationId xmlns:a16="http://schemas.microsoft.com/office/drawing/2014/main" id="{7243F5A3-0A52-49DF-5B08-BC694059C6A4}"/>
              </a:ext>
            </a:extLst>
          </p:cNvPr>
          <p:cNvSpPr txBox="1"/>
          <p:nvPr/>
        </p:nvSpPr>
        <p:spPr>
          <a:xfrm>
            <a:off x="5270156" y="199244"/>
            <a:ext cx="21590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FLUX MAGNETIQUE</a:t>
            </a:r>
          </a:p>
        </p:txBody>
      </p:sp>
      <p:pic>
        <p:nvPicPr>
          <p:cNvPr id="3" name="Image 2"/>
          <p:cNvPicPr>
            <a:picLocks noChangeAspect="1"/>
          </p:cNvPicPr>
          <p:nvPr/>
        </p:nvPicPr>
        <p:blipFill>
          <a:blip r:embed="rId4"/>
          <a:stretch>
            <a:fillRect/>
          </a:stretch>
        </p:blipFill>
        <p:spPr>
          <a:xfrm>
            <a:off x="1698172" y="2747633"/>
            <a:ext cx="8118627" cy="2529625"/>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912511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E9BA319F-B719-848E-A2C0-EF826EA3823B}"/>
              </a:ext>
            </a:extLst>
          </p:cNvPr>
          <p:cNvSpPr txBox="1"/>
          <p:nvPr/>
        </p:nvSpPr>
        <p:spPr>
          <a:xfrm>
            <a:off x="268514" y="1687952"/>
            <a:ext cx="6121400" cy="383181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dirty="0"/>
              <a:t>Un solénoïde comporte un ensemble de spires réparties sur une certaine longueur.</a:t>
            </a:r>
          </a:p>
          <a:p>
            <a:pPr algn="just">
              <a:lnSpc>
                <a:spcPct val="150000"/>
              </a:lnSpc>
            </a:pPr>
            <a:r>
              <a:rPr lang="fr-FR" dirty="0"/>
              <a:t>Le champ obtenu est analogue à celui d’un aimant</a:t>
            </a:r>
          </a:p>
          <a:p>
            <a:pPr algn="just">
              <a:lnSpc>
                <a:spcPct val="150000"/>
              </a:lnSpc>
            </a:pPr>
            <a:endParaRPr lang="fr-FR" dirty="0"/>
          </a:p>
          <a:p>
            <a:pPr algn="just">
              <a:lnSpc>
                <a:spcPct val="150000"/>
              </a:lnSpc>
            </a:pPr>
            <a:r>
              <a:rPr lang="fr-FR" b="1" dirty="0"/>
              <a:t>DETERMINATION DES POLARITES</a:t>
            </a:r>
          </a:p>
          <a:p>
            <a:pPr algn="just">
              <a:lnSpc>
                <a:spcPct val="150000"/>
              </a:lnSpc>
            </a:pPr>
            <a:r>
              <a:rPr lang="fr-FR" dirty="0"/>
              <a:t>Il suffit, connaissant le sens du courant parcourant les spires, d’appliquer la règle du tire bouchon de MAXWELL,</a:t>
            </a:r>
          </a:p>
          <a:p>
            <a:pPr algn="just">
              <a:lnSpc>
                <a:spcPct val="150000"/>
              </a:lnSpc>
            </a:pPr>
            <a:r>
              <a:rPr lang="fr-FR" dirty="0"/>
              <a:t>ENONCE</a:t>
            </a:r>
          </a:p>
          <a:p>
            <a:pPr algn="just">
              <a:lnSpc>
                <a:spcPct val="150000"/>
              </a:lnSpc>
            </a:pPr>
            <a:r>
              <a:rPr lang="fr-FR" dirty="0"/>
              <a:t>. </a:t>
            </a:r>
          </a:p>
        </p:txBody>
      </p:sp>
      <p:sp>
        <p:nvSpPr>
          <p:cNvPr id="3" name="Rectangle 2"/>
          <p:cNvSpPr/>
          <p:nvPr/>
        </p:nvSpPr>
        <p:spPr>
          <a:xfrm>
            <a:off x="3638033" y="250385"/>
            <a:ext cx="435151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CHAMP CREE PAR UNE BOBINE (SOLENOÏDE)</a:t>
            </a:r>
          </a:p>
        </p:txBody>
      </p:sp>
      <p:pic>
        <p:nvPicPr>
          <p:cNvPr id="6" name="Image 5"/>
          <p:cNvPicPr>
            <a:picLocks noChangeAspect="1"/>
          </p:cNvPicPr>
          <p:nvPr/>
        </p:nvPicPr>
        <p:blipFill>
          <a:blip r:embed="rId2"/>
          <a:stretch>
            <a:fillRect/>
          </a:stretch>
        </p:blipFill>
        <p:spPr>
          <a:xfrm>
            <a:off x="6758740" y="1832399"/>
            <a:ext cx="5399935" cy="2706944"/>
          </a:xfrm>
          <a:prstGeom prst="rect">
            <a:avLst/>
          </a:prstGeom>
        </p:spPr>
      </p:pic>
      <p:pic>
        <p:nvPicPr>
          <p:cNvPr id="2" name="Image 1"/>
          <p:cNvPicPr>
            <a:picLocks noChangeAspect="1"/>
          </p:cNvPicPr>
          <p:nvPr/>
        </p:nvPicPr>
        <p:blipFill>
          <a:blip r:embed="rId3"/>
          <a:stretch>
            <a:fillRect/>
          </a:stretch>
        </p:blipFill>
        <p:spPr>
          <a:xfrm>
            <a:off x="9790235" y="3524079"/>
            <a:ext cx="1733760" cy="682880"/>
          </a:xfrm>
          <a:prstGeom prst="rect">
            <a:avLst/>
          </a:prstGeom>
        </p:spPr>
      </p:pic>
    </p:spTree>
    <p:extLst>
      <p:ext uri="{BB962C8B-B14F-4D97-AF65-F5344CB8AC3E}">
        <p14:creationId xmlns:p14="http://schemas.microsoft.com/office/powerpoint/2010/main" val="25432898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511628" y="1347044"/>
                <a:ext cx="10689771" cy="274966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Nous avons vu que l'induction n'est pas constante quel que soit le milieu : elle dépend de la perméabilité (μ) du milieu.</a:t>
                </a:r>
              </a:p>
              <a:p>
                <a:pPr marL="285750" indent="-285750">
                  <a:buFont typeface="Arial" panose="020B0604020202020204" pitchFamily="34" charset="0"/>
                  <a:buChar char="•"/>
                </a:pPr>
                <a:r>
                  <a:rPr lang="fr-FR" dirty="0"/>
                  <a:t>La perméabilité représente la facilité avec laquelle les lignes de force se propagent dans un milieu.</a:t>
                </a:r>
              </a:p>
              <a:p>
                <a:pPr marL="285750" indent="-285750">
                  <a:buFont typeface="Arial" panose="020B0604020202020204" pitchFamily="34" charset="0"/>
                  <a:buChar char="•"/>
                </a:pPr>
                <a:r>
                  <a:rPr lang="fr-FR" dirty="0"/>
                  <a:t>C'est un coefficient sans dimension.</a:t>
                </a:r>
              </a:p>
              <a:p>
                <a:pPr marL="285750" indent="-285750">
                  <a:buFont typeface="Arial" panose="020B0604020202020204" pitchFamily="34" charset="0"/>
                  <a:buChar char="•"/>
                </a:pPr>
                <a:r>
                  <a:rPr lang="fr-FR" dirty="0"/>
                  <a:t>On appelle perméabilité absolue (μ</a:t>
                </a:r>
                <a:r>
                  <a:rPr lang="fr-FR" baseline="-25000" dirty="0"/>
                  <a:t>0</a:t>
                </a:r>
                <a:r>
                  <a:rPr lang="fr-FR" dirty="0"/>
                  <a:t>) le coefficient qui caractérise l'air (μ</a:t>
                </a:r>
                <a:r>
                  <a:rPr lang="fr-FR" baseline="-25000" dirty="0"/>
                  <a:t>0 </a:t>
                </a:r>
                <a:r>
                  <a:rPr lang="fr-FR" dirty="0"/>
                  <a:t>= 4</a:t>
                </a:r>
                <a14:m>
                  <m:oMath xmlns:m="http://schemas.openxmlformats.org/officeDocument/2006/math">
                    <m:r>
                      <a:rPr lang="fr-FR" i="1" dirty="0">
                        <a:latin typeface="Cambria Math" panose="02040503050406030204" pitchFamily="18" charset="0"/>
                        <a:ea typeface="Cambria Math" panose="02040503050406030204" pitchFamily="18" charset="0"/>
                      </a:rPr>
                      <m:t>𝜋</m:t>
                    </m:r>
                  </m:oMath>
                </a14:m>
                <a:r>
                  <a:rPr lang="fr-FR" dirty="0"/>
                  <a:t>. 10</a:t>
                </a:r>
                <a:r>
                  <a:rPr lang="fr-FR" baseline="30000" dirty="0"/>
                  <a:t>-7</a:t>
                </a:r>
                <a:r>
                  <a:rPr lang="fr-FR" dirty="0"/>
                  <a:t>). </a:t>
                </a:r>
              </a:p>
              <a:p>
                <a:pPr marL="285750" indent="-285750">
                  <a:buFont typeface="Arial" panose="020B0604020202020204" pitchFamily="34" charset="0"/>
                  <a:buChar char="•"/>
                </a:pPr>
                <a:r>
                  <a:rPr lang="fr-FR" dirty="0"/>
                  <a:t>Certains milieux, tels l'acier, ont une perméabilité supérieure (ils concentrent les lignes de force).</a:t>
                </a:r>
              </a:p>
              <a:p>
                <a:pPr marL="285750" indent="-285750">
                  <a:buFont typeface="Arial" panose="020B0604020202020204" pitchFamily="34" charset="0"/>
                  <a:buChar char="•"/>
                </a:pPr>
                <a:r>
                  <a:rPr lang="fr-FR" dirty="0"/>
                  <a:t>Si l'on bobine un solénoïde sur un tel corps (un noyau en acier, par exemple), l'induction </a:t>
                </a:r>
                <a:r>
                  <a:rPr lang="el-GR" dirty="0"/>
                  <a:t>β</a:t>
                </a:r>
                <a:r>
                  <a:rPr lang="fr-FR" dirty="0"/>
                  <a:t>est alors bien plus grande que lorsque le solénoïde est bobiné sur l'air.</a:t>
                </a:r>
              </a:p>
              <a:p>
                <a:pPr marL="285750" indent="-285750">
                  <a:buFont typeface="Arial" panose="020B0604020202020204" pitchFamily="34" charset="0"/>
                  <a:buChar char="•"/>
                </a:pPr>
                <a:r>
                  <a:rPr lang="fr-FR" dirty="0"/>
                  <a:t>Le rapport </a:t>
                </a:r>
                <a14:m>
                  <m:oMath xmlns:m="http://schemas.openxmlformats.org/officeDocument/2006/math">
                    <m:f>
                      <m:fPr>
                        <m:ctrlPr>
                          <a:rPr lang="fr-FR" i="1" smtClean="0">
                            <a:latin typeface="Cambria Math" panose="02040503050406030204" pitchFamily="18" charset="0"/>
                          </a:rPr>
                        </m:ctrlPr>
                      </m:fPr>
                      <m:num>
                        <m:r>
                          <a:rPr lang="fr-FR" i="1" smtClean="0">
                            <a:latin typeface="Cambria Math" panose="02040503050406030204" pitchFamily="18" charset="0"/>
                            <a:ea typeface="Cambria Math" panose="02040503050406030204" pitchFamily="18" charset="0"/>
                          </a:rPr>
                          <m:t>𝛽</m:t>
                        </m:r>
                      </m:num>
                      <m:den>
                        <m:sSub>
                          <m:sSubPr>
                            <m:ctrlPr>
                              <a:rPr lang="fr-FR" i="1" smtClean="0">
                                <a:latin typeface="Cambria Math" panose="02040503050406030204" pitchFamily="18" charset="0"/>
                              </a:rPr>
                            </m:ctrlPr>
                          </m:sSubPr>
                          <m:e>
                            <m:r>
                              <a:rPr lang="fr-FR" i="1" smtClean="0">
                                <a:latin typeface="Cambria Math" panose="02040503050406030204" pitchFamily="18" charset="0"/>
                                <a:ea typeface="Cambria Math" panose="02040503050406030204" pitchFamily="18" charset="0"/>
                              </a:rPr>
                              <m:t>𝛽</m:t>
                            </m:r>
                          </m:e>
                          <m:sub>
                            <m:r>
                              <a:rPr lang="fr-FR" b="0" i="1" smtClean="0">
                                <a:latin typeface="Cambria Math" panose="02040503050406030204" pitchFamily="18" charset="0"/>
                              </a:rPr>
                              <m:t>0</m:t>
                            </m:r>
                          </m:sub>
                        </m:sSub>
                      </m:den>
                    </m:f>
                  </m:oMath>
                </a14:m>
                <a:r>
                  <a:rPr lang="fr-FR" dirty="0"/>
                  <a:t> est appelé perméabilité relative (</a:t>
                </a:r>
                <a:r>
                  <a:rPr lang="fr-FR" dirty="0" err="1"/>
                  <a:t>μ</a:t>
                </a:r>
                <a:r>
                  <a:rPr lang="fr-FR" baseline="-25000" dirty="0" err="1"/>
                  <a:t>R</a:t>
                </a:r>
                <a:r>
                  <a:rPr lang="fr-FR" dirty="0"/>
                  <a:t>) du milieu. </a:t>
                </a:r>
              </a:p>
            </p:txBody>
          </p:sp>
        </mc:Choice>
        <mc:Fallback xmlns="">
          <p:sp>
            <p:nvSpPr>
              <p:cNvPr id="4" name="Rectangle 3"/>
              <p:cNvSpPr>
                <a:spLocks noRot="1" noChangeAspect="1" noMove="1" noResize="1" noEditPoints="1" noAdjustHandles="1" noChangeArrowheads="1" noChangeShapeType="1" noTextEdit="1"/>
              </p:cNvSpPr>
              <p:nvPr/>
            </p:nvSpPr>
            <p:spPr>
              <a:xfrm>
                <a:off x="511628" y="1347044"/>
                <a:ext cx="10689771" cy="2749663"/>
              </a:xfrm>
              <a:prstGeom prst="rect">
                <a:avLst/>
              </a:prstGeom>
              <a:blipFill>
                <a:blip r:embed="rId2"/>
                <a:stretch>
                  <a:fillRect l="-342" t="-1104" b="-221"/>
                </a:stretch>
              </a:blipFill>
            </p:spPr>
            <p:txBody>
              <a:bodyPr/>
              <a:lstStyle/>
              <a:p>
                <a:r>
                  <a:rPr lang="fr-FR">
                    <a:noFill/>
                  </a:rPr>
                  <a:t> </a:t>
                </a:r>
              </a:p>
            </p:txBody>
          </p:sp>
        </mc:Fallback>
      </mc:AlternateContent>
      <p:sp>
        <p:nvSpPr>
          <p:cNvPr id="5" name="Rectangle 4"/>
          <p:cNvSpPr/>
          <p:nvPr/>
        </p:nvSpPr>
        <p:spPr>
          <a:xfrm>
            <a:off x="5408504" y="520512"/>
            <a:ext cx="1374992" cy="369332"/>
          </a:xfrm>
          <a:prstGeom prst="rect">
            <a:avLst/>
          </a:prstGeom>
        </p:spPr>
        <p:txBody>
          <a:bodyPr wrap="none">
            <a:spAutoFit/>
          </a:bodyPr>
          <a:lstStyle/>
          <a:p>
            <a:r>
              <a:rPr lang="fr-FR" dirty="0"/>
              <a:t>Perméabilité</a:t>
            </a:r>
          </a:p>
        </p:txBody>
      </p:sp>
      <p:pic>
        <p:nvPicPr>
          <p:cNvPr id="6" name="Image 5"/>
          <p:cNvPicPr>
            <a:picLocks noChangeAspect="1"/>
          </p:cNvPicPr>
          <p:nvPr/>
        </p:nvPicPr>
        <p:blipFill>
          <a:blip r:embed="rId3"/>
          <a:stretch>
            <a:fillRect/>
          </a:stretch>
        </p:blipFill>
        <p:spPr>
          <a:xfrm>
            <a:off x="1603233" y="4447091"/>
            <a:ext cx="8416921" cy="1463851"/>
          </a:xfrm>
          <a:prstGeom prst="rect">
            <a:avLst/>
          </a:prstGeom>
        </p:spPr>
      </p:pic>
    </p:spTree>
    <p:extLst>
      <p:ext uri="{BB962C8B-B14F-4D97-AF65-F5344CB8AC3E}">
        <p14:creationId xmlns:p14="http://schemas.microsoft.com/office/powerpoint/2010/main" val="29408668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445800" y="1015617"/>
                <a:ext cx="6705600" cy="449385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Si nous augmentons progressivement le courant traversant notre solénoïde doté d'un noyau en acier, nous constatons que l'induction augmente, dans un premier temps, proportionnellement au courant puis, à un certain stade, il n'y a quasiment plus d'augmentation.</a:t>
                </a:r>
              </a:p>
              <a:p>
                <a:pPr marL="285750" indent="-285750">
                  <a:lnSpc>
                    <a:spcPct val="150000"/>
                  </a:lnSpc>
                  <a:buFont typeface="Arial" panose="020B0604020202020204" pitchFamily="34" charset="0"/>
                  <a:buChar char="•"/>
                </a:pPr>
                <a:r>
                  <a:rPr lang="fr-FR" dirty="0"/>
                  <a:t>Les dipôles magnétiques de l'acier sont tous alignés sur le champ lié aux ampères-tours de la bobine.</a:t>
                </a:r>
              </a:p>
              <a:p>
                <a:pPr marL="285750" indent="-285750">
                  <a:lnSpc>
                    <a:spcPct val="150000"/>
                  </a:lnSpc>
                  <a:buFont typeface="Arial" panose="020B0604020202020204" pitchFamily="34" charset="0"/>
                  <a:buChar char="•"/>
                </a:pPr>
                <a:r>
                  <a:rPr lang="fr-FR" dirty="0"/>
                  <a:t>Le noyau est saturé.</a:t>
                </a:r>
              </a:p>
              <a:p>
                <a:pPr marL="285750" indent="-285750">
                  <a:lnSpc>
                    <a:spcPct val="150000"/>
                  </a:lnSpc>
                  <a:buFont typeface="Arial" panose="020B0604020202020204" pitchFamily="34" charset="0"/>
                  <a:buChar char="•"/>
                </a:pPr>
                <a:r>
                  <a:rPr lang="fr-FR" dirty="0"/>
                  <a:t>Le rapport  </a:t>
                </a:r>
                <a14:m>
                  <m:oMath xmlns:m="http://schemas.openxmlformats.org/officeDocument/2006/math">
                    <m:f>
                      <m:fPr>
                        <m:ctrlPr>
                          <a:rPr lang="fr-FR" i="1">
                            <a:latin typeface="Cambria Math" panose="02040503050406030204" pitchFamily="18" charset="0"/>
                          </a:rPr>
                        </m:ctrlPr>
                      </m:fPr>
                      <m:num>
                        <m:r>
                          <a:rPr lang="fr-FR" i="1">
                            <a:latin typeface="Cambria Math" panose="02040503050406030204" pitchFamily="18" charset="0"/>
                            <a:ea typeface="Cambria Math" panose="02040503050406030204" pitchFamily="18" charset="0"/>
                          </a:rPr>
                          <m:t>𝛽</m:t>
                        </m:r>
                      </m:num>
                      <m:den>
                        <m:sSub>
                          <m:sSubPr>
                            <m:ctrlPr>
                              <a:rPr lang="fr-FR" i="1">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𝛽</m:t>
                            </m:r>
                          </m:e>
                          <m:sub>
                            <m:r>
                              <a:rPr lang="fr-FR" i="1">
                                <a:latin typeface="Cambria Math" panose="02040503050406030204" pitchFamily="18" charset="0"/>
                              </a:rPr>
                              <m:t>0</m:t>
                            </m:r>
                          </m:sub>
                        </m:sSub>
                      </m:den>
                    </m:f>
                  </m:oMath>
                </a14:m>
                <a:r>
                  <a:rPr lang="fr-FR" dirty="0"/>
                  <a:t> n'est pas indéfiniment constant.</a:t>
                </a:r>
              </a:p>
              <a:p>
                <a:pPr marL="285750" indent="-285750">
                  <a:lnSpc>
                    <a:spcPct val="150000"/>
                  </a:lnSpc>
                  <a:buFont typeface="Arial" panose="020B0604020202020204" pitchFamily="34" charset="0"/>
                  <a:buChar char="•"/>
                </a:pPr>
                <a:r>
                  <a:rPr lang="fr-FR" dirty="0"/>
                  <a:t>On choisira les noyaux afin de travailler dans la partie linéaire.</a:t>
                </a:r>
              </a:p>
            </p:txBody>
          </p:sp>
        </mc:Choice>
        <mc:Fallback xmlns="">
          <p:sp>
            <p:nvSpPr>
              <p:cNvPr id="4" name="Rectangle 3"/>
              <p:cNvSpPr>
                <a:spLocks noRot="1" noChangeAspect="1" noMove="1" noResize="1" noEditPoints="1" noAdjustHandles="1" noChangeArrowheads="1" noChangeShapeType="1" noTextEdit="1"/>
              </p:cNvSpPr>
              <p:nvPr/>
            </p:nvSpPr>
            <p:spPr>
              <a:xfrm>
                <a:off x="445800" y="1015617"/>
                <a:ext cx="6705600" cy="4493859"/>
              </a:xfrm>
              <a:prstGeom prst="rect">
                <a:avLst/>
              </a:prstGeom>
              <a:blipFill>
                <a:blip r:embed="rId2"/>
                <a:stretch>
                  <a:fillRect l="-454" b="-135"/>
                </a:stretch>
              </a:blipFill>
            </p:spPr>
            <p:txBody>
              <a:bodyPr/>
              <a:lstStyle/>
              <a:p>
                <a:r>
                  <a:rPr lang="fr-FR">
                    <a:noFill/>
                  </a:rPr>
                  <a:t> </a:t>
                </a:r>
              </a:p>
            </p:txBody>
          </p:sp>
        </mc:Fallback>
      </mc:AlternateContent>
      <p:sp>
        <p:nvSpPr>
          <p:cNvPr id="5" name="Rectangle 4"/>
          <p:cNvSpPr/>
          <p:nvPr/>
        </p:nvSpPr>
        <p:spPr>
          <a:xfrm>
            <a:off x="5201619" y="490022"/>
            <a:ext cx="1155124" cy="369332"/>
          </a:xfrm>
          <a:prstGeom prst="rect">
            <a:avLst/>
          </a:prstGeom>
        </p:spPr>
        <p:txBody>
          <a:bodyPr wrap="none">
            <a:spAutoFit/>
          </a:bodyPr>
          <a:lstStyle/>
          <a:p>
            <a:r>
              <a:rPr lang="fr-FR" dirty="0"/>
              <a:t>Saturation</a:t>
            </a:r>
          </a:p>
        </p:txBody>
      </p:sp>
      <p:pic>
        <p:nvPicPr>
          <p:cNvPr id="6" name="Image 5"/>
          <p:cNvPicPr>
            <a:picLocks noChangeAspect="1"/>
          </p:cNvPicPr>
          <p:nvPr/>
        </p:nvPicPr>
        <p:blipFill>
          <a:blip r:embed="rId3"/>
          <a:stretch>
            <a:fillRect/>
          </a:stretch>
        </p:blipFill>
        <p:spPr>
          <a:xfrm>
            <a:off x="7772504" y="1587068"/>
            <a:ext cx="3972513" cy="3202646"/>
          </a:xfrm>
          <a:prstGeom prst="rect">
            <a:avLst/>
          </a:prstGeom>
        </p:spPr>
      </p:pic>
    </p:spTree>
    <p:extLst>
      <p:ext uri="{BB962C8B-B14F-4D97-AF65-F5344CB8AC3E}">
        <p14:creationId xmlns:p14="http://schemas.microsoft.com/office/powerpoint/2010/main" val="915315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7141029" y="2241186"/>
            <a:ext cx="4953946" cy="2770320"/>
          </a:xfrm>
          <a:prstGeom prst="rect">
            <a:avLst/>
          </a:prstGeom>
        </p:spPr>
      </p:pic>
      <p:sp>
        <p:nvSpPr>
          <p:cNvPr id="5" name="Rectangle 4"/>
          <p:cNvSpPr/>
          <p:nvPr/>
        </p:nvSpPr>
        <p:spPr>
          <a:xfrm>
            <a:off x="97615" y="1253490"/>
            <a:ext cx="6858000" cy="397031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Si nous faisons passer un courant I dans un solénoïde équipé d'un noyau de perméabilité </a:t>
            </a:r>
            <a:r>
              <a:rPr lang="fr-FR" dirty="0" err="1"/>
              <a:t>μ</a:t>
            </a:r>
            <a:r>
              <a:rPr lang="fr-FR" baseline="-25000" dirty="0" err="1"/>
              <a:t>R</a:t>
            </a:r>
            <a:r>
              <a:rPr lang="fr-FR" dirty="0"/>
              <a:t>, et notons la variation d'induction f(I) jusqu'à saturation, nous obtenons la courbe OA (courbe de première aimantation).</a:t>
            </a:r>
          </a:p>
          <a:p>
            <a:pPr marL="285750" indent="-285750" algn="just">
              <a:buFont typeface="Arial" panose="020B0604020202020204" pitchFamily="34" charset="0"/>
              <a:buChar char="•"/>
            </a:pPr>
            <a:r>
              <a:rPr lang="fr-FR" dirty="0"/>
              <a:t>Arrivé en A, réduisons progressivement le courant pour revenir à zéro.</a:t>
            </a:r>
          </a:p>
          <a:p>
            <a:pPr marL="285750" indent="-285750" algn="just">
              <a:buFont typeface="Arial" panose="020B0604020202020204" pitchFamily="34" charset="0"/>
              <a:buChar char="•"/>
            </a:pPr>
            <a:r>
              <a:rPr lang="fr-FR" dirty="0"/>
              <a:t>Le courant décroît, et donc l'induction aussi, mais nous constatons que celle-ci n'est pas revenue à zéro, alors que le courant est nul. </a:t>
            </a:r>
          </a:p>
          <a:p>
            <a:pPr marL="285750" indent="-285750" algn="just">
              <a:buFont typeface="Arial" panose="020B0604020202020204" pitchFamily="34" charset="0"/>
              <a:buChar char="•"/>
            </a:pPr>
            <a:r>
              <a:rPr lang="fr-FR" dirty="0"/>
              <a:t>Cette induction résiduelle (β</a:t>
            </a:r>
            <a:r>
              <a:rPr lang="fr-FR" baseline="-25000" dirty="0"/>
              <a:t>R</a:t>
            </a:r>
            <a:r>
              <a:rPr lang="fr-FR" dirty="0"/>
              <a:t>) est appelée induction rémanente.</a:t>
            </a:r>
          </a:p>
          <a:p>
            <a:pPr marL="285750" indent="-285750" algn="just">
              <a:buFont typeface="Arial" panose="020B0604020202020204" pitchFamily="34" charset="0"/>
              <a:buChar char="•"/>
            </a:pPr>
            <a:r>
              <a:rPr lang="fr-FR" dirty="0"/>
              <a:t>Afin de l'annuler, il est nécessaire de faire circuler un courant de sens contraire à celui de l'instant précédent jusqu'à obtenir un champ </a:t>
            </a:r>
            <a:r>
              <a:rPr lang="fr-FR" dirty="0" err="1"/>
              <a:t>Hc</a:t>
            </a:r>
            <a:r>
              <a:rPr lang="fr-FR" dirty="0"/>
              <a:t> de sens contraire d'une certaine valeur.</a:t>
            </a:r>
          </a:p>
          <a:p>
            <a:pPr marL="285750" indent="-285750" algn="just">
              <a:buFont typeface="Arial" panose="020B0604020202020204" pitchFamily="34" charset="0"/>
              <a:buChar char="•"/>
            </a:pPr>
            <a:r>
              <a:rPr lang="fr-FR" dirty="0"/>
              <a:t>Le champ </a:t>
            </a:r>
            <a:r>
              <a:rPr lang="fr-FR" dirty="0" err="1"/>
              <a:t>Hc</a:t>
            </a:r>
            <a:r>
              <a:rPr lang="fr-FR" dirty="0"/>
              <a:t> nécessaire à l'annulation de l'induction rémanente est nommé champ coercitif.</a:t>
            </a:r>
          </a:p>
        </p:txBody>
      </p:sp>
      <p:sp>
        <p:nvSpPr>
          <p:cNvPr id="6" name="Rectangle 5"/>
          <p:cNvSpPr/>
          <p:nvPr/>
        </p:nvSpPr>
        <p:spPr>
          <a:xfrm>
            <a:off x="4938781" y="446705"/>
            <a:ext cx="2016834" cy="369332"/>
          </a:xfrm>
          <a:prstGeom prst="rect">
            <a:avLst/>
          </a:prstGeom>
        </p:spPr>
        <p:txBody>
          <a:bodyPr wrap="none">
            <a:spAutoFit/>
          </a:bodyPr>
          <a:lstStyle/>
          <a:p>
            <a:r>
              <a:rPr lang="fr-FR" dirty="0"/>
              <a:t>Courbe d'hystérésis</a:t>
            </a:r>
          </a:p>
        </p:txBody>
      </p:sp>
    </p:spTree>
    <p:extLst>
      <p:ext uri="{BB962C8B-B14F-4D97-AF65-F5344CB8AC3E}">
        <p14:creationId xmlns:p14="http://schemas.microsoft.com/office/powerpoint/2010/main" val="36309004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5057" y="864621"/>
            <a:ext cx="7620000" cy="50783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Arrivé au point C, nous pouvons recommencer l'expérience jusqu'au point A. </a:t>
            </a:r>
          </a:p>
          <a:p>
            <a:pPr marL="285750" indent="-285750" algn="just">
              <a:lnSpc>
                <a:spcPct val="150000"/>
              </a:lnSpc>
              <a:buFont typeface="Arial" panose="020B0604020202020204" pitchFamily="34" charset="0"/>
              <a:buChar char="•"/>
            </a:pPr>
            <a:r>
              <a:rPr lang="fr-FR" dirty="0"/>
              <a:t>Nous obtenons un diagramme appelé courbe d'hystérésis, </a:t>
            </a:r>
          </a:p>
          <a:p>
            <a:pPr marL="285750" indent="-285750" algn="just">
              <a:lnSpc>
                <a:spcPct val="150000"/>
              </a:lnSpc>
              <a:buFont typeface="Arial" panose="020B0604020202020204" pitchFamily="34" charset="0"/>
              <a:buChar char="•"/>
            </a:pPr>
            <a:r>
              <a:rPr lang="fr-FR" dirty="0"/>
              <a:t>Ili caractérise les propriétés magnétiques du matériau servant de noyau à notre solénoïde.</a:t>
            </a:r>
          </a:p>
          <a:p>
            <a:pPr marL="285750" indent="-285750" algn="just">
              <a:lnSpc>
                <a:spcPct val="150000"/>
              </a:lnSpc>
              <a:buFont typeface="Arial" panose="020B0604020202020204" pitchFamily="34" charset="0"/>
              <a:buChar char="•"/>
            </a:pPr>
            <a:r>
              <a:rPr lang="fr-FR" dirty="0"/>
              <a:t>L'hystérésis a pour conséquence un dégagement de chaleur</a:t>
            </a:r>
          </a:p>
          <a:p>
            <a:pPr marL="285750" indent="-285750" algn="just">
              <a:lnSpc>
                <a:spcPct val="150000"/>
              </a:lnSpc>
              <a:buFont typeface="Arial" panose="020B0604020202020204" pitchFamily="34" charset="0"/>
              <a:buChar char="•"/>
            </a:pPr>
            <a:r>
              <a:rPr lang="fr-FR" dirty="0"/>
              <a:t>On démontre que la quantité de chaleur dégagée est proportionnelle à la surface du cycle d'aimantation.</a:t>
            </a:r>
          </a:p>
          <a:p>
            <a:pPr marL="285750" indent="-285750" algn="just">
              <a:lnSpc>
                <a:spcPct val="150000"/>
              </a:lnSpc>
              <a:buFont typeface="Arial" panose="020B0604020202020204" pitchFamily="34" charset="0"/>
              <a:buChar char="•"/>
            </a:pPr>
            <a:r>
              <a:rPr lang="fr-FR" dirty="0"/>
              <a:t>cette chaleur est autant d'énergie gaspillée qui aurait pu servir à renforcer l'induction pour un même courant I.</a:t>
            </a:r>
          </a:p>
          <a:p>
            <a:pPr marL="285750" indent="-285750" algn="just">
              <a:lnSpc>
                <a:spcPct val="150000"/>
              </a:lnSpc>
              <a:buFont typeface="Arial" panose="020B0604020202020204" pitchFamily="34" charset="0"/>
              <a:buChar char="•"/>
            </a:pPr>
            <a:r>
              <a:rPr lang="fr-FR" dirty="0"/>
              <a:t>Il s'agit donc de pertes nommées pertes par hystérésis.</a:t>
            </a:r>
          </a:p>
          <a:p>
            <a:pPr marL="285750" indent="-285750" algn="just">
              <a:lnSpc>
                <a:spcPct val="150000"/>
              </a:lnSpc>
              <a:buFont typeface="Arial" panose="020B0604020202020204" pitchFamily="34" charset="0"/>
              <a:buChar char="•"/>
            </a:pPr>
            <a:r>
              <a:rPr lang="fr-FR" dirty="0"/>
              <a:t>il faut choisir judicieusement les matériaux entrant dans la composition de ces machines.</a:t>
            </a:r>
          </a:p>
        </p:txBody>
      </p:sp>
      <p:sp>
        <p:nvSpPr>
          <p:cNvPr id="5" name="Rectangle 4"/>
          <p:cNvSpPr/>
          <p:nvPr/>
        </p:nvSpPr>
        <p:spPr>
          <a:xfrm>
            <a:off x="5363323" y="305191"/>
            <a:ext cx="2016834" cy="369332"/>
          </a:xfrm>
          <a:prstGeom prst="rect">
            <a:avLst/>
          </a:prstGeom>
        </p:spPr>
        <p:txBody>
          <a:bodyPr wrap="none">
            <a:spAutoFit/>
          </a:bodyPr>
          <a:lstStyle/>
          <a:p>
            <a:r>
              <a:rPr lang="fr-FR" dirty="0"/>
              <a:t>Courbe d'hystérésis</a:t>
            </a:r>
          </a:p>
        </p:txBody>
      </p:sp>
      <p:pic>
        <p:nvPicPr>
          <p:cNvPr id="6" name="Espace réservé du contenu 3"/>
          <p:cNvPicPr>
            <a:picLocks noGrp="1" noChangeAspect="1"/>
          </p:cNvPicPr>
          <p:nvPr>
            <p:ph idx="1"/>
          </p:nvPr>
        </p:nvPicPr>
        <p:blipFill>
          <a:blip r:embed="rId2"/>
          <a:stretch>
            <a:fillRect/>
          </a:stretch>
        </p:blipFill>
        <p:spPr>
          <a:xfrm>
            <a:off x="7805057" y="2006534"/>
            <a:ext cx="4289918" cy="2312437"/>
          </a:xfrm>
          <a:prstGeom prst="rect">
            <a:avLst/>
          </a:prstGeom>
        </p:spPr>
      </p:pic>
    </p:spTree>
    <p:extLst>
      <p:ext uri="{BB962C8B-B14F-4D97-AF65-F5344CB8AC3E}">
        <p14:creationId xmlns:p14="http://schemas.microsoft.com/office/powerpoint/2010/main" val="1253336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D16C86A8-A916-B87F-9D5B-A4AB3F12157D}"/>
              </a:ext>
            </a:extLst>
          </p:cNvPr>
          <p:cNvSpPr txBox="1"/>
          <p:nvPr/>
        </p:nvSpPr>
        <p:spPr>
          <a:xfrm>
            <a:off x="2779660" y="301296"/>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tab pos="660400" algn="l"/>
              </a:tabLst>
            </a:pPr>
            <a:r>
              <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D</a:t>
            </a:r>
            <a:r>
              <a:rPr kumimoji="0" lang="fr-FR" altLang="fr-FR" sz="1800" b="0" i="0" u="none" strike="noStrike" cap="none" normalizeH="0" baseline="0" dirty="0" bmk="">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IFFERENTES FORMES D’ENERGIE UTILISEES A BORD</a:t>
            </a:r>
            <a:endPar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2" name="ZoneTexte 1">
            <a:extLst>
              <a:ext uri="{FF2B5EF4-FFF2-40B4-BE49-F238E27FC236}">
                <a16:creationId xmlns:a16="http://schemas.microsoft.com/office/drawing/2014/main" id="{77A20F7B-6E43-1A24-2BFA-6C109BF5C4EB}"/>
              </a:ext>
            </a:extLst>
          </p:cNvPr>
          <p:cNvSpPr txBox="1"/>
          <p:nvPr/>
        </p:nvSpPr>
        <p:spPr>
          <a:xfrm>
            <a:off x="3474287" y="1767189"/>
            <a:ext cx="4534096" cy="223073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l" defTabSz="914400" rtl="0" eaLnBrk="0" fontAlgn="base" latinLnBrk="0" hangingPunct="0">
              <a:lnSpc>
                <a:spcPct val="200000"/>
              </a:lnSpc>
              <a:spcBef>
                <a:spcPct val="0"/>
              </a:spcBef>
              <a:spcAft>
                <a:spcPct val="0"/>
              </a:spcAft>
              <a:buClrTx/>
              <a:buSzTx/>
              <a:buFontTx/>
              <a:buNone/>
              <a:tabLst>
                <a:tab pos="660400" algn="l"/>
              </a:tabLst>
            </a:pPr>
            <a:r>
              <a:rPr kumimoji="0" lang="fr-FR" altLang="fr-FR" sz="1800" b="0" i="0" u="none" strike="noStrike" cap="none" normalizeH="0" baseline="0" dirty="0">
                <a:ln>
                  <a:noFill/>
                </a:ln>
                <a:solidFill>
                  <a:schemeClr val="tx1"/>
                </a:solidFill>
                <a:effectLst/>
                <a:ea typeface="Times New Roman" panose="02020603050405020304" pitchFamily="18" charset="0"/>
              </a:rPr>
              <a:t>Trois formes d'énergie sont utilisées à bord :</a:t>
            </a:r>
            <a:endParaRPr kumimoji="0" lang="fr-FR" altLang="fr-FR" sz="11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ü"/>
              <a:tabLst>
                <a:tab pos="660400" algn="l"/>
              </a:tabLst>
            </a:pPr>
            <a:r>
              <a:rPr kumimoji="0" lang="fr-FR" altLang="fr-FR" sz="1800" b="0" i="0" u="none" strike="noStrike" cap="none" normalizeH="0" baseline="0" dirty="0">
                <a:ln>
                  <a:noFill/>
                </a:ln>
                <a:solidFill>
                  <a:schemeClr val="tx1"/>
                </a:solidFill>
                <a:effectLst/>
                <a:ea typeface="Times New Roman" panose="02020603050405020304" pitchFamily="18" charset="0"/>
              </a:rPr>
              <a:t>Hydraulique</a:t>
            </a:r>
            <a:endParaRPr kumimoji="0" lang="fr-FR" altLang="fr-FR" sz="11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ü"/>
              <a:tabLst>
                <a:tab pos="660400" algn="l"/>
              </a:tabLst>
            </a:pPr>
            <a:r>
              <a:rPr kumimoji="0" lang="fr-FR" altLang="fr-FR" sz="1800" b="0" i="0" u="none" strike="noStrike" cap="none" normalizeH="0" baseline="0" dirty="0">
                <a:ln>
                  <a:noFill/>
                </a:ln>
                <a:solidFill>
                  <a:schemeClr val="tx1"/>
                </a:solidFill>
                <a:effectLst/>
                <a:ea typeface="Times New Roman" panose="02020603050405020304" pitchFamily="18" charset="0"/>
              </a:rPr>
              <a:t>Pneumatique</a:t>
            </a:r>
            <a:endParaRPr kumimoji="0" lang="fr-FR" altLang="fr-FR" sz="11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ü"/>
              <a:tabLst>
                <a:tab pos="660400" algn="l"/>
              </a:tabLst>
            </a:pPr>
            <a:r>
              <a:rPr kumimoji="0" lang="fr-FR" altLang="fr-FR" sz="1800" b="0" i="0" u="none" strike="noStrike" cap="none" normalizeH="0" baseline="0" dirty="0">
                <a:ln>
                  <a:noFill/>
                </a:ln>
                <a:solidFill>
                  <a:schemeClr val="tx1"/>
                </a:solidFill>
                <a:effectLst/>
                <a:ea typeface="Times New Roman" panose="02020603050405020304" pitchFamily="18" charset="0"/>
              </a:rPr>
              <a:t>Electrique</a:t>
            </a:r>
            <a:endParaRPr kumimoji="0" lang="fr-FR" altLang="fr-FR" sz="11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3767430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7823308" y="1204192"/>
            <a:ext cx="3781055" cy="3016480"/>
          </a:xfrm>
          <a:prstGeom prst="rect">
            <a:avLst/>
          </a:prstGeom>
        </p:spPr>
        <p:style>
          <a:lnRef idx="2">
            <a:schemeClr val="accent2"/>
          </a:lnRef>
          <a:fillRef idx="1">
            <a:schemeClr val="lt1"/>
          </a:fillRef>
          <a:effectRef idx="0">
            <a:schemeClr val="accent2"/>
          </a:effectRef>
          <a:fontRef idx="minor">
            <a:schemeClr val="dk1"/>
          </a:fontRef>
        </p:style>
      </p:pic>
      <mc:AlternateContent xmlns:mc="http://schemas.openxmlformats.org/markup-compatibility/2006" xmlns:a14="http://schemas.microsoft.com/office/drawing/2010/main">
        <mc:Choice Requires="a14">
          <p:sp>
            <p:nvSpPr>
              <p:cNvPr id="4" name="Rectangle 3"/>
              <p:cNvSpPr/>
              <p:nvPr/>
            </p:nvSpPr>
            <p:spPr>
              <a:xfrm>
                <a:off x="630620" y="1204192"/>
                <a:ext cx="6873765"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Le circuit induit (bobine A) est soumis à deux flux :</a:t>
                </a:r>
              </a:p>
              <a:p>
                <a:pPr marL="285750" indent="-285750" algn="just">
                  <a:buFont typeface="Arial" panose="020B0604020202020204" pitchFamily="34" charset="0"/>
                  <a:buChar char="•"/>
                </a:pPr>
                <a:r>
                  <a:rPr lang="fr-FR" dirty="0"/>
                  <a:t>le flux inducteur (aimant),</a:t>
                </a:r>
              </a:p>
              <a:p>
                <a:pPr marL="285750" indent="-285750" algn="just">
                  <a:buFont typeface="Arial" panose="020B0604020202020204" pitchFamily="34" charset="0"/>
                  <a:buChar char="•"/>
                </a:pPr>
                <a:r>
                  <a:rPr lang="fr-FR" dirty="0"/>
                  <a:t>le flux créé par le courant induit parcourant la bobine A.</a:t>
                </a:r>
              </a:p>
              <a:p>
                <a:pPr algn="just"/>
                <a:r>
                  <a:rPr lang="fr-FR" dirty="0"/>
                  <a:t>Ce dernier est tel qu’il s’oppose à la variation du flux inducteur.</a:t>
                </a:r>
              </a:p>
              <a:p>
                <a:pPr algn="just"/>
                <a:endParaRPr lang="fr-FR" b="1" dirty="0"/>
              </a:p>
              <a:p>
                <a:pPr algn="just"/>
                <a:r>
                  <a:rPr lang="fr-FR" b="1" dirty="0"/>
                  <a:t>Enoncé de la loi de Lenz</a:t>
                </a:r>
              </a:p>
              <a:p>
                <a:pPr algn="just"/>
                <a:r>
                  <a:rPr lang="fr-FR" dirty="0"/>
                  <a:t>Le courant induit qui résulte de la </a:t>
                </a:r>
                <a14:m>
                  <m:oMath xmlns:m="http://schemas.openxmlformats.org/officeDocument/2006/math">
                    <m:r>
                      <a:rPr lang="fr-FR"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Φ</m:t>
                    </m:r>
                  </m:oMath>
                </a14:m>
                <a:r>
                  <a:rPr lang="fr-FR" dirty="0"/>
                  <a:t> est de sens tel que le flux qu’il produit s’oppose à la cause qui lui donne naissance.</a:t>
                </a:r>
              </a:p>
            </p:txBody>
          </p:sp>
        </mc:Choice>
        <mc:Fallback xmlns="">
          <p:sp>
            <p:nvSpPr>
              <p:cNvPr id="4" name="Rectangle 3"/>
              <p:cNvSpPr>
                <a:spLocks noRot="1" noChangeAspect="1" noMove="1" noResize="1" noEditPoints="1" noAdjustHandles="1" noChangeArrowheads="1" noChangeShapeType="1" noTextEdit="1"/>
              </p:cNvSpPr>
              <p:nvPr/>
            </p:nvSpPr>
            <p:spPr>
              <a:xfrm>
                <a:off x="630620" y="1204192"/>
                <a:ext cx="6873765" cy="2308324"/>
              </a:xfrm>
              <a:prstGeom prst="rect">
                <a:avLst/>
              </a:prstGeom>
              <a:blipFill>
                <a:blip r:embed="rId3"/>
                <a:stretch>
                  <a:fillRect l="-619" t="-1316" r="-619" b="-3158"/>
                </a:stretch>
              </a:blipFill>
            </p:spPr>
            <p:txBody>
              <a:bodyPr/>
              <a:lstStyle/>
              <a:p>
                <a:r>
                  <a:rPr lang="fr-FR">
                    <a:noFill/>
                  </a:rPr>
                  <a:t> </a:t>
                </a:r>
              </a:p>
            </p:txBody>
          </p:sp>
        </mc:Fallback>
      </mc:AlternateContent>
      <p:sp>
        <p:nvSpPr>
          <p:cNvPr id="5" name="Rectangle 4"/>
          <p:cNvSpPr/>
          <p:nvPr/>
        </p:nvSpPr>
        <p:spPr>
          <a:xfrm>
            <a:off x="3970370" y="270531"/>
            <a:ext cx="406207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LOI DE LENZ (SENS DU GOURANT INDUIT)</a:t>
            </a:r>
          </a:p>
        </p:txBody>
      </p:sp>
      <p:sp>
        <p:nvSpPr>
          <p:cNvPr id="7" name="Rectangle 6"/>
          <p:cNvSpPr/>
          <p:nvPr/>
        </p:nvSpPr>
        <p:spPr>
          <a:xfrm>
            <a:off x="630620" y="4594088"/>
            <a:ext cx="10973743"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Si l’on approche l’aimant de la spire de surface S, le flux traversant celle-ci croît ; </a:t>
            </a:r>
          </a:p>
          <a:p>
            <a:r>
              <a:rPr lang="fr-FR" dirty="0"/>
              <a:t>un courant induit prend naissance dans cette spire et produit un flux qui s'oppose à l'augmentation du flux de l’aimant. </a:t>
            </a:r>
          </a:p>
          <a:p>
            <a:r>
              <a:rPr lang="fr-FR" dirty="0"/>
              <a:t>La règle du tire bouchon permet de définir le sens de ce courant induit</a:t>
            </a:r>
          </a:p>
        </p:txBody>
      </p:sp>
    </p:spTree>
    <p:extLst>
      <p:ext uri="{BB962C8B-B14F-4D97-AF65-F5344CB8AC3E}">
        <p14:creationId xmlns:p14="http://schemas.microsoft.com/office/powerpoint/2010/main" val="20324248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p:cNvSpPr/>
              <p:nvPr/>
            </p:nvSpPr>
            <p:spPr>
              <a:xfrm>
                <a:off x="659320" y="726153"/>
                <a:ext cx="11216994" cy="350903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Soit une bobine A reliée à un voltmètre de (r) interne élevée. </a:t>
                </a:r>
              </a:p>
              <a:p>
                <a:pPr marL="285750" indent="-285750" algn="just">
                  <a:buFont typeface="Arial" panose="020B0604020202020204" pitchFamily="34" charset="0"/>
                  <a:buChar char="•"/>
                </a:pPr>
                <a:r>
                  <a:rPr lang="fr-FR" dirty="0"/>
                  <a:t>Introduisons le pôle Nord de l’aimant à l’intérieur de la bobine, </a:t>
                </a:r>
              </a:p>
              <a:p>
                <a:pPr marL="285750" indent="-285750" algn="just">
                  <a:buFont typeface="Arial" panose="020B0604020202020204" pitchFamily="34" charset="0"/>
                  <a:buChar char="•"/>
                </a:pPr>
                <a:r>
                  <a:rPr lang="fr-FR" dirty="0"/>
                  <a:t>l’aiguille du voltmètre dévie de sa position d’équilibre dans un sens déterminé ; </a:t>
                </a:r>
              </a:p>
              <a:p>
                <a:pPr marL="285750" indent="-285750" algn="just">
                  <a:buFont typeface="Arial" panose="020B0604020202020204" pitchFamily="34" charset="0"/>
                  <a:buChar char="•"/>
                </a:pPr>
                <a:r>
                  <a:rPr lang="fr-FR" dirty="0"/>
                  <a:t>éloignons l’aimant, l’aiguille dévie en sens inverse.</a:t>
                </a:r>
              </a:p>
              <a:p>
                <a:pPr marL="285750" indent="-285750" algn="just">
                  <a:buFont typeface="Arial" panose="020B0604020202020204" pitchFamily="34" charset="0"/>
                  <a:buChar char="•"/>
                </a:pPr>
                <a:r>
                  <a:rPr lang="fr-FR" dirty="0"/>
                  <a:t>Immobilisons l’aimant, la déviation cesse.</a:t>
                </a:r>
              </a:p>
              <a:p>
                <a:pPr marL="285750" indent="-285750">
                  <a:buFont typeface="Arial" panose="020B0604020202020204" pitchFamily="34" charset="0"/>
                  <a:buChar char="•"/>
                </a:pPr>
                <a:r>
                  <a:rPr lang="fr-FR" dirty="0"/>
                  <a:t>Le déplacement de l’aimant a engendré une variation de flux </a:t>
                </a:r>
                <a14:m>
                  <m:oMath xmlns:m="http://schemas.openxmlformats.org/officeDocument/2006/math">
                    <m:r>
                      <a:rPr lang="fr-FR"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Φ</m:t>
                    </m:r>
                  </m:oMath>
                </a14:m>
                <a:r>
                  <a:rPr lang="fr-FR" dirty="0"/>
                  <a:t> à travers la bobine, ce qui a donné naissance à une FEM induite d’expression : </a:t>
                </a:r>
                <a14:m>
                  <m:oMath xmlns:m="http://schemas.openxmlformats.org/officeDocument/2006/math">
                    <m:r>
                      <a:rPr lang="fr-FR" i="1">
                        <a:latin typeface="Cambria Math" panose="02040503050406030204" pitchFamily="18" charset="0"/>
                      </a:rPr>
                      <m:t>𝑒</m:t>
                    </m:r>
                    <m:r>
                      <a:rPr lang="fr-FR" i="1">
                        <a:latin typeface="Cambria Math" panose="02040503050406030204" pitchFamily="18" charset="0"/>
                      </a:rPr>
                      <m:t>=</m:t>
                    </m:r>
                    <m:f>
                      <m:fPr>
                        <m:ctrlPr>
                          <a:rPr lang="fr-FR" i="1">
                            <a:latin typeface="Cambria Math" panose="02040503050406030204" pitchFamily="18" charset="0"/>
                          </a:rPr>
                        </m:ctrlPr>
                      </m:fPr>
                      <m:num>
                        <m:r>
                          <a:rPr lang="fr-FR"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Φ</m:t>
                        </m:r>
                      </m:num>
                      <m:den>
                        <m:r>
                          <a:rPr lang="fr-FR" i="1">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𝑡</m:t>
                        </m:r>
                      </m:den>
                    </m:f>
                  </m:oMath>
                </a14:m>
                <a:r>
                  <a:rPr lang="fr-FR" dirty="0"/>
                  <a:t>  pour une spire</a:t>
                </a:r>
              </a:p>
              <a:p>
                <a:pPr marL="285750" indent="-285750">
                  <a:buFont typeface="Arial" panose="020B0604020202020204" pitchFamily="34" charset="0"/>
                  <a:buChar char="•"/>
                </a:pPr>
                <a:r>
                  <a:rPr lang="fr-FR" dirty="0"/>
                  <a:t>pour une bobine de N spires : E</a:t>
                </a:r>
                <a14:m>
                  <m:oMath xmlns:m="http://schemas.openxmlformats.org/officeDocument/2006/math">
                    <m:r>
                      <a:rPr lang="fr-FR" i="1">
                        <a:latin typeface="Cambria Math" panose="02040503050406030204" pitchFamily="18" charset="0"/>
                      </a:rPr>
                      <m:t>=</m:t>
                    </m:r>
                    <m:f>
                      <m:fPr>
                        <m:ctrlPr>
                          <a:rPr lang="fr-FR" i="1">
                            <a:latin typeface="Cambria Math" panose="02040503050406030204" pitchFamily="18" charset="0"/>
                          </a:rPr>
                        </m:ctrlPr>
                      </m:fPr>
                      <m:num>
                        <m:r>
                          <a:rPr lang="fr-FR"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Φ</m:t>
                        </m:r>
                      </m:num>
                      <m:den>
                        <m:r>
                          <a:rPr lang="fr-FR" i="1">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𝑡</m:t>
                        </m:r>
                      </m:den>
                    </m:f>
                    <m:r>
                      <a:rPr lang="fr-FR" i="1">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𝑁</m:t>
                    </m:r>
                  </m:oMath>
                </a14:m>
                <a:endParaRPr lang="fr-FR" dirty="0"/>
              </a:p>
              <a:p>
                <a:pPr marL="285750" indent="-285750">
                  <a:buFont typeface="Arial" panose="020B0604020202020204" pitchFamily="34" charset="0"/>
                  <a:buChar char="•"/>
                </a:pPr>
                <a:r>
                  <a:rPr lang="fr-FR" dirty="0"/>
                  <a:t>Si le circuit est fermé, la FEM engendre un courant induit :  </a:t>
                </a:r>
                <a14:m>
                  <m:oMath xmlns:m="http://schemas.openxmlformats.org/officeDocument/2006/math">
                    <m:r>
                      <m:rPr>
                        <m:sty m:val="p"/>
                      </m:rPr>
                      <a:rPr lang="fr-FR">
                        <a:latin typeface="Cambria Math" panose="02040503050406030204" pitchFamily="18" charset="0"/>
                      </a:rPr>
                      <m:t>I</m:t>
                    </m:r>
                    <m:r>
                      <a:rPr lang="fr-FR" i="1">
                        <a:latin typeface="Cambria Math" panose="02040503050406030204" pitchFamily="18" charset="0"/>
                      </a:rPr>
                      <m:t>=</m:t>
                    </m:r>
                    <m:f>
                      <m:fPr>
                        <m:ctrlPr>
                          <a:rPr lang="fr-FR" i="1">
                            <a:latin typeface="Cambria Math" panose="02040503050406030204" pitchFamily="18" charset="0"/>
                          </a:rPr>
                        </m:ctrlPr>
                      </m:fPr>
                      <m:num>
                        <m:r>
                          <a:rPr lang="fr-FR"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Φ</m:t>
                        </m:r>
                      </m:num>
                      <m:den>
                        <m:r>
                          <a:rPr lang="fr-FR" i="1">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𝑡</m:t>
                        </m:r>
                      </m:den>
                    </m:f>
                    <m:r>
                      <a:rPr lang="fr-FR" i="1">
                        <a:latin typeface="Cambria Math" panose="02040503050406030204" pitchFamily="18" charset="0"/>
                        <a:ea typeface="Cambria Math" panose="02040503050406030204" pitchFamily="18" charset="0"/>
                      </a:rPr>
                      <m:t>×</m:t>
                    </m:r>
                    <m:f>
                      <m:fPr>
                        <m:ctrlPr>
                          <a:rPr lang="fr-FR" i="1" dirty="0">
                            <a:latin typeface="Cambria Math" panose="02040503050406030204" pitchFamily="18" charset="0"/>
                          </a:rPr>
                        </m:ctrlPr>
                      </m:fPr>
                      <m:num>
                        <m:r>
                          <a:rPr lang="fr-FR" i="1" dirty="0">
                            <a:latin typeface="Cambria Math" panose="02040503050406030204" pitchFamily="18" charset="0"/>
                          </a:rPr>
                          <m:t>𝑁</m:t>
                        </m:r>
                      </m:num>
                      <m:den>
                        <m:r>
                          <a:rPr lang="fr-FR" i="1" dirty="0">
                            <a:latin typeface="Cambria Math" panose="02040503050406030204" pitchFamily="18" charset="0"/>
                          </a:rPr>
                          <m:t>𝑟</m:t>
                        </m:r>
                      </m:den>
                    </m:f>
                  </m:oMath>
                </a14:m>
                <a:endParaRPr lang="fr-FR" dirty="0"/>
              </a:p>
              <a:p>
                <a:pPr marL="285750" indent="-285750">
                  <a:buFont typeface="Arial" panose="020B0604020202020204" pitchFamily="34" charset="0"/>
                  <a:buChar char="•"/>
                </a:pPr>
                <a:r>
                  <a:rPr lang="fr-FR" dirty="0"/>
                  <a:t>La FEM induite est d’autant plus élevée que la </a:t>
                </a:r>
                <a14:m>
                  <m:oMath xmlns:m="http://schemas.openxmlformats.org/officeDocument/2006/math">
                    <m:r>
                      <a:rPr lang="fr-FR"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Φ</m:t>
                    </m:r>
                  </m:oMath>
                </a14:m>
                <a:r>
                  <a:rPr lang="fr-FR" dirty="0"/>
                  <a:t> est rapide.</a:t>
                </a:r>
              </a:p>
              <a:p>
                <a:pPr marL="285750" indent="-285750" algn="just">
                  <a:buFont typeface="Arial" panose="020B0604020202020204" pitchFamily="34" charset="0"/>
                  <a:buChar char="•"/>
                </a:pPr>
                <a:endParaRPr lang="fr-FR" dirty="0"/>
              </a:p>
            </p:txBody>
          </p:sp>
        </mc:Choice>
        <mc:Fallback xmlns="">
          <p:sp>
            <p:nvSpPr>
              <p:cNvPr id="5" name="Rectangle 4"/>
              <p:cNvSpPr>
                <a:spLocks noRot="1" noChangeAspect="1" noMove="1" noResize="1" noEditPoints="1" noAdjustHandles="1" noChangeArrowheads="1" noChangeShapeType="1" noTextEdit="1"/>
              </p:cNvSpPr>
              <p:nvPr/>
            </p:nvSpPr>
            <p:spPr>
              <a:xfrm>
                <a:off x="659320" y="726153"/>
                <a:ext cx="11216994" cy="3509038"/>
              </a:xfrm>
              <a:prstGeom prst="rect">
                <a:avLst/>
              </a:prstGeom>
              <a:blipFill>
                <a:blip r:embed="rId2"/>
                <a:stretch>
                  <a:fillRect l="-380" t="-692"/>
                </a:stretch>
              </a:blipFill>
            </p:spPr>
            <p:txBody>
              <a:bodyPr/>
              <a:lstStyle/>
              <a:p>
                <a:r>
                  <a:rPr lang="fr-FR">
                    <a:noFill/>
                  </a:rPr>
                  <a:t> </a:t>
                </a:r>
              </a:p>
            </p:txBody>
          </p:sp>
        </mc:Fallback>
      </mc:AlternateContent>
      <p:sp>
        <p:nvSpPr>
          <p:cNvPr id="6" name="Rectangle 5"/>
          <p:cNvSpPr/>
          <p:nvPr/>
        </p:nvSpPr>
        <p:spPr>
          <a:xfrm>
            <a:off x="4557432" y="232655"/>
            <a:ext cx="3159198"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FEM INDUITE DANS UN CIRCUIT</a:t>
            </a:r>
          </a:p>
        </p:txBody>
      </p:sp>
      <p:pic>
        <p:nvPicPr>
          <p:cNvPr id="2" name="Image 1"/>
          <p:cNvPicPr>
            <a:picLocks noChangeAspect="1"/>
          </p:cNvPicPr>
          <p:nvPr/>
        </p:nvPicPr>
        <p:blipFill>
          <a:blip r:embed="rId3"/>
          <a:stretch>
            <a:fillRect/>
          </a:stretch>
        </p:blipFill>
        <p:spPr>
          <a:xfrm>
            <a:off x="2420158" y="4359357"/>
            <a:ext cx="7054024" cy="2264514"/>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1401869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7BE8CB55-C870-BD71-7D27-CA54BCBEC314}"/>
              </a:ext>
            </a:extLst>
          </p:cNvPr>
          <p:cNvSpPr txBox="1"/>
          <p:nvPr/>
        </p:nvSpPr>
        <p:spPr>
          <a:xfrm>
            <a:off x="5118100" y="323329"/>
            <a:ext cx="17526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LOI DE LAPLACE</a:t>
            </a:r>
          </a:p>
        </p:txBody>
      </p:sp>
      <p:sp>
        <p:nvSpPr>
          <p:cNvPr id="9" name="ZoneTexte 8">
            <a:extLst>
              <a:ext uri="{FF2B5EF4-FFF2-40B4-BE49-F238E27FC236}">
                <a16:creationId xmlns:a16="http://schemas.microsoft.com/office/drawing/2014/main" id="{498ACA6D-4705-3477-57E7-3DEF2399D1AA}"/>
              </a:ext>
            </a:extLst>
          </p:cNvPr>
          <p:cNvSpPr txBox="1"/>
          <p:nvPr/>
        </p:nvSpPr>
        <p:spPr>
          <a:xfrm>
            <a:off x="500063" y="999520"/>
            <a:ext cx="6096000" cy="337335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a:t>Elle caractérise l’action d’un champ magnétique sur un conducteur traversé par un courant.</a:t>
            </a:r>
          </a:p>
          <a:p>
            <a:pPr>
              <a:lnSpc>
                <a:spcPct val="150000"/>
              </a:lnSpc>
            </a:pPr>
            <a:r>
              <a:rPr lang="fr-FR" dirty="0"/>
              <a:t>Soit un conducteur non magnétique traversé par un courant I, </a:t>
            </a:r>
          </a:p>
          <a:p>
            <a:pPr>
              <a:lnSpc>
                <a:spcPct val="150000"/>
              </a:lnSpc>
            </a:pPr>
            <a:r>
              <a:rPr lang="fr-FR" dirty="0"/>
              <a:t>Il est placé dans le champ développé par un aimant.</a:t>
            </a:r>
          </a:p>
          <a:p>
            <a:pPr>
              <a:lnSpc>
                <a:spcPct val="150000"/>
              </a:lnSpc>
            </a:pPr>
            <a:r>
              <a:rPr lang="fr-FR" dirty="0"/>
              <a:t>On constate que le conducteur se déplace de sa position d’équilibre.</a:t>
            </a:r>
          </a:p>
          <a:p>
            <a:pPr>
              <a:lnSpc>
                <a:spcPct val="150000"/>
              </a:lnSpc>
            </a:pPr>
            <a:r>
              <a:rPr lang="fr-FR" dirty="0"/>
              <a:t>Ce déplacement s’effectue sous l’effet d’une force appelée FORCE ELECTROMAGNETIQUE. </a:t>
            </a:r>
          </a:p>
        </p:txBody>
      </p:sp>
      <p:pic>
        <p:nvPicPr>
          <p:cNvPr id="3074" name="Picture 2" descr="La force de Laplace-cours et exercices">
            <a:extLst>
              <a:ext uri="{FF2B5EF4-FFF2-40B4-BE49-F238E27FC236}">
                <a16:creationId xmlns:a16="http://schemas.microsoft.com/office/drawing/2014/main" id="{C8C5CF7A-3B37-7987-A4AA-9B4CAD3AFF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5619" y="1804084"/>
            <a:ext cx="4858379" cy="3131066"/>
          </a:xfrm>
          <a:prstGeom prst="rect">
            <a:avLst/>
          </a:prstGeom>
        </p:spPr>
        <p:style>
          <a:lnRef idx="2">
            <a:schemeClr val="accent2"/>
          </a:lnRef>
          <a:fillRef idx="1">
            <a:schemeClr val="lt1"/>
          </a:fillRef>
          <a:effectRef idx="0">
            <a:schemeClr val="accent2"/>
          </a:effectRef>
          <a:fontRef idx="minor">
            <a:schemeClr val="dk1"/>
          </a:fontRef>
        </p:style>
      </p:pic>
      <p:sp>
        <p:nvSpPr>
          <p:cNvPr id="13" name="ZoneTexte 12">
            <a:extLst>
              <a:ext uri="{FF2B5EF4-FFF2-40B4-BE49-F238E27FC236}">
                <a16:creationId xmlns:a16="http://schemas.microsoft.com/office/drawing/2014/main" id="{F5B1C704-CB6F-106E-5B52-BBFC7E92BC3D}"/>
              </a:ext>
            </a:extLst>
          </p:cNvPr>
          <p:cNvSpPr txBox="1"/>
          <p:nvPr/>
        </p:nvSpPr>
        <p:spPr>
          <a:xfrm>
            <a:off x="500063" y="4577137"/>
            <a:ext cx="6096000"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INTENSITE DE LA FORCE</a:t>
            </a:r>
          </a:p>
          <a:p>
            <a:pPr marL="285750" indent="-285750">
              <a:buFont typeface="Arial" panose="020B0604020202020204" pitchFamily="34" charset="0"/>
              <a:buChar char="•"/>
            </a:pPr>
            <a:r>
              <a:rPr lang="fr-FR" dirty="0"/>
              <a:t>B induction magnétique </a:t>
            </a:r>
          </a:p>
          <a:p>
            <a:pPr marL="285750" indent="-285750">
              <a:buFont typeface="Arial" panose="020B0604020202020204" pitchFamily="34" charset="0"/>
              <a:buChar char="•"/>
            </a:pPr>
            <a:r>
              <a:rPr lang="fr-FR" dirty="0"/>
              <a:t>I intensité dans le conducteur </a:t>
            </a:r>
          </a:p>
          <a:p>
            <a:pPr marL="285750" indent="-285750">
              <a:buFont typeface="Arial" panose="020B0604020202020204" pitchFamily="34" charset="0"/>
              <a:buChar char="•"/>
            </a:pPr>
            <a:r>
              <a:rPr lang="fr-FR" dirty="0"/>
              <a:t>L longueur du conducteur soumis au champ</a:t>
            </a:r>
          </a:p>
          <a:p>
            <a:pPr marL="285750" indent="-285750">
              <a:buFont typeface="Arial" panose="020B0604020202020204" pitchFamily="34" charset="0"/>
              <a:buChar char="•"/>
            </a:pPr>
            <a:r>
              <a:rPr lang="fr-FR" dirty="0"/>
              <a:t>L’intensité de la force est maximum lorsque le courant et l’induction sont perpendiculaires</a:t>
            </a:r>
          </a:p>
        </p:txBody>
      </p:sp>
    </p:spTree>
    <p:extLst>
      <p:ext uri="{BB962C8B-B14F-4D97-AF65-F5344CB8AC3E}">
        <p14:creationId xmlns:p14="http://schemas.microsoft.com/office/powerpoint/2010/main" val="41717385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1373348" y="3540630"/>
            <a:ext cx="8584695" cy="2620684"/>
          </a:xfrm>
          <a:prstGeom prst="rect">
            <a:avLst/>
          </a:prstGeom>
        </p:spPr>
      </p:pic>
      <p:sp>
        <p:nvSpPr>
          <p:cNvPr id="4" name="Rectangle 3"/>
          <p:cNvSpPr/>
          <p:nvPr/>
        </p:nvSpPr>
        <p:spPr>
          <a:xfrm>
            <a:off x="178706" y="1117015"/>
            <a:ext cx="11288486"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si aucun courant ne circule dans le solénoïde : le flux </a:t>
            </a:r>
            <a:r>
              <a:rPr lang="el-GR" dirty="0"/>
              <a:t>ϕ</a:t>
            </a:r>
            <a:r>
              <a:rPr lang="fr-FR" dirty="0"/>
              <a:t> est nul.</a:t>
            </a:r>
          </a:p>
          <a:p>
            <a:pPr marL="285750" indent="-285750">
              <a:buFont typeface="Arial" panose="020B0604020202020204" pitchFamily="34" charset="0"/>
              <a:buChar char="•"/>
            </a:pPr>
            <a:r>
              <a:rPr lang="fr-FR" dirty="0"/>
              <a:t>Fermons l'interrupteur K, un courant I s'établit dans le solénoïde, qui développe alors un flux. </a:t>
            </a:r>
          </a:p>
          <a:p>
            <a:pPr marL="285750" indent="-285750">
              <a:buFont typeface="Arial" panose="020B0604020202020204" pitchFamily="34" charset="0"/>
              <a:buChar char="•"/>
            </a:pPr>
            <a:r>
              <a:rPr lang="fr-FR" dirty="0"/>
              <a:t>On passe donc (en théorie) instantanément d'un flux </a:t>
            </a:r>
            <a:r>
              <a:rPr lang="el-GR" dirty="0"/>
              <a:t>ϕ</a:t>
            </a:r>
            <a:r>
              <a:rPr lang="fr-FR" baseline="-25000" dirty="0"/>
              <a:t>0</a:t>
            </a:r>
            <a:r>
              <a:rPr lang="fr-FR" dirty="0"/>
              <a:t> à un flux </a:t>
            </a:r>
            <a:r>
              <a:rPr lang="el-GR" dirty="0"/>
              <a:t>ϕ</a:t>
            </a:r>
            <a:r>
              <a:rPr lang="fr-FR" baseline="-25000" dirty="0"/>
              <a:t>1</a:t>
            </a:r>
            <a:r>
              <a:rPr lang="fr-FR" dirty="0"/>
              <a:t>.</a:t>
            </a:r>
          </a:p>
          <a:p>
            <a:pPr marL="285750" indent="-285750">
              <a:buFont typeface="Arial" panose="020B0604020202020204" pitchFamily="34" charset="0"/>
              <a:buChar char="•"/>
            </a:pPr>
            <a:r>
              <a:rPr lang="fr-FR" dirty="0"/>
              <a:t>Ce </a:t>
            </a:r>
            <a:r>
              <a:rPr lang="el-GR" dirty="0"/>
              <a:t>Δϕ</a:t>
            </a:r>
            <a:r>
              <a:rPr lang="fr-FR" dirty="0"/>
              <a:t> génère une FEM induite e = </a:t>
            </a:r>
            <a:r>
              <a:rPr lang="el-GR" dirty="0"/>
              <a:t>Δϕ</a:t>
            </a:r>
            <a:r>
              <a:rPr lang="fr-FR" dirty="0"/>
              <a:t>/</a:t>
            </a:r>
            <a:r>
              <a:rPr lang="el-GR" dirty="0"/>
              <a:t>Δ</a:t>
            </a:r>
            <a:r>
              <a:rPr lang="fr-FR" dirty="0"/>
              <a:t>t (loi de Faraday), </a:t>
            </a:r>
          </a:p>
          <a:p>
            <a:pPr marL="285750" indent="-285750">
              <a:buFont typeface="Arial" panose="020B0604020202020204" pitchFamily="34" charset="0"/>
              <a:buChar char="•"/>
            </a:pPr>
            <a:r>
              <a:rPr lang="fr-FR" dirty="0"/>
              <a:t>mais cette FEM induite se développe de telle manière qu'en accord avec la loi de Lenz: elle s'oppose à la cause qui lui a donné naissance.</a:t>
            </a:r>
          </a:p>
          <a:p>
            <a:pPr marL="285750" indent="-285750">
              <a:buFont typeface="Arial" panose="020B0604020202020204" pitchFamily="34" charset="0"/>
              <a:buChar char="•"/>
            </a:pPr>
            <a:r>
              <a:rPr lang="fr-FR" dirty="0"/>
              <a:t>Tout se passe alors comme si un courant induit (i) venait s'opposer au courant (I) générant le flux.</a:t>
            </a:r>
          </a:p>
        </p:txBody>
      </p:sp>
      <p:sp>
        <p:nvSpPr>
          <p:cNvPr id="6" name="Rectangle 5"/>
          <p:cNvSpPr/>
          <p:nvPr/>
        </p:nvSpPr>
        <p:spPr>
          <a:xfrm>
            <a:off x="5024814" y="239197"/>
            <a:ext cx="1596271" cy="369332"/>
          </a:xfrm>
          <a:prstGeom prst="rect">
            <a:avLst/>
          </a:prstGeom>
        </p:spPr>
        <p:txBody>
          <a:bodyPr wrap="none">
            <a:spAutoFit/>
          </a:bodyPr>
          <a:lstStyle/>
          <a:p>
            <a:r>
              <a:rPr lang="fr-FR" dirty="0"/>
              <a:t>Auto-induction</a:t>
            </a:r>
          </a:p>
        </p:txBody>
      </p:sp>
    </p:spTree>
    <p:extLst>
      <p:ext uri="{BB962C8B-B14F-4D97-AF65-F5344CB8AC3E}">
        <p14:creationId xmlns:p14="http://schemas.microsoft.com/office/powerpoint/2010/main" val="22589229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3771" y="887675"/>
            <a:ext cx="10580914" cy="129586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Donc le courant I ne prendra pas instantanément sa valeur maximale (E/R).</a:t>
            </a:r>
          </a:p>
          <a:p>
            <a:pPr marL="285750" indent="-285750">
              <a:lnSpc>
                <a:spcPct val="150000"/>
              </a:lnSpc>
              <a:buFont typeface="Arial" panose="020B0604020202020204" pitchFamily="34" charset="0"/>
              <a:buChar char="•"/>
            </a:pPr>
            <a:r>
              <a:rPr lang="fr-FR" dirty="0"/>
              <a:t>A l'ouverture de K, on part d'un flux maximum qui devrait passer à zéro dès l'interruption du courant </a:t>
            </a:r>
          </a:p>
          <a:p>
            <a:pPr marL="285750" indent="-285750">
              <a:lnSpc>
                <a:spcPct val="150000"/>
              </a:lnSpc>
              <a:buFont typeface="Arial" panose="020B0604020202020204" pitchFamily="34" charset="0"/>
              <a:buChar char="•"/>
            </a:pPr>
            <a:r>
              <a:rPr lang="fr-FR" dirty="0"/>
              <a:t>pour les mêmes raisons, le courant ne pourra pas s'annuler instantanément.</a:t>
            </a:r>
          </a:p>
        </p:txBody>
      </p:sp>
      <p:sp>
        <p:nvSpPr>
          <p:cNvPr id="5" name="Rectangle 4"/>
          <p:cNvSpPr/>
          <p:nvPr/>
        </p:nvSpPr>
        <p:spPr>
          <a:xfrm>
            <a:off x="5024814" y="239197"/>
            <a:ext cx="1596271" cy="369332"/>
          </a:xfrm>
          <a:prstGeom prst="rect">
            <a:avLst/>
          </a:prstGeom>
        </p:spPr>
        <p:txBody>
          <a:bodyPr wrap="none">
            <a:spAutoFit/>
          </a:bodyPr>
          <a:lstStyle/>
          <a:p>
            <a:r>
              <a:rPr lang="fr-FR" dirty="0"/>
              <a:t>Auto-induction</a:t>
            </a:r>
          </a:p>
        </p:txBody>
      </p:sp>
      <p:pic>
        <p:nvPicPr>
          <p:cNvPr id="6" name="Image 5"/>
          <p:cNvPicPr>
            <a:picLocks noChangeAspect="1"/>
          </p:cNvPicPr>
          <p:nvPr/>
        </p:nvPicPr>
        <p:blipFill>
          <a:blip r:embed="rId2"/>
          <a:stretch>
            <a:fillRect/>
          </a:stretch>
        </p:blipFill>
        <p:spPr>
          <a:xfrm>
            <a:off x="3498170" y="2462689"/>
            <a:ext cx="4924759" cy="2149863"/>
          </a:xfrm>
          <a:prstGeom prst="rect">
            <a:avLst/>
          </a:prstGeom>
        </p:spPr>
        <p:style>
          <a:lnRef idx="2">
            <a:schemeClr val="accent2"/>
          </a:lnRef>
          <a:fillRef idx="1">
            <a:schemeClr val="lt1"/>
          </a:fillRef>
          <a:effectRef idx="0">
            <a:schemeClr val="accent2"/>
          </a:effectRef>
          <a:fontRef idx="minor">
            <a:schemeClr val="dk1"/>
          </a:fontRef>
        </p:style>
      </p:pic>
      <p:pic>
        <p:nvPicPr>
          <p:cNvPr id="7" name="Image 6"/>
          <p:cNvPicPr>
            <a:picLocks noChangeAspect="1"/>
          </p:cNvPicPr>
          <p:nvPr/>
        </p:nvPicPr>
        <p:blipFill>
          <a:blip r:embed="rId3"/>
          <a:stretch>
            <a:fillRect/>
          </a:stretch>
        </p:blipFill>
        <p:spPr>
          <a:xfrm>
            <a:off x="2773389" y="5035674"/>
            <a:ext cx="6099120" cy="1032080"/>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6682286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p:cNvSpPr/>
              <p:nvPr/>
            </p:nvSpPr>
            <p:spPr>
              <a:xfrm>
                <a:off x="381829" y="931485"/>
                <a:ext cx="8403825" cy="549381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Toutes pièces métalliques soumises à des </a:t>
                </a:r>
                <a14:m>
                  <m:oMath xmlns:m="http://schemas.openxmlformats.org/officeDocument/2006/math">
                    <m:r>
                      <a:rPr lang="fr-FR"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Φ</m:t>
                    </m:r>
                  </m:oMath>
                </a14:m>
                <a:r>
                  <a:rPr lang="fr-FR" dirty="0"/>
                  <a:t> deviennent le siège de courants induits. </a:t>
                </a:r>
              </a:p>
              <a:p>
                <a:pPr marL="285750" indent="-285750" algn="just">
                  <a:lnSpc>
                    <a:spcPct val="150000"/>
                  </a:lnSpc>
                  <a:buFont typeface="Arial" panose="020B0604020202020204" pitchFamily="34" charset="0"/>
                  <a:buChar char="•"/>
                </a:pPr>
                <a:r>
                  <a:rPr lang="fr-FR" dirty="0"/>
                  <a:t>On donne le nom de courants de Foucault aux courants induits qui se développent dans la masse même du conducteur.</a:t>
                </a:r>
              </a:p>
              <a:p>
                <a:pPr marL="285750" indent="-285750" algn="just">
                  <a:lnSpc>
                    <a:spcPct val="150000"/>
                  </a:lnSpc>
                  <a:buFont typeface="Arial" panose="020B0604020202020204" pitchFamily="34" charset="0"/>
                  <a:buChar char="•"/>
                </a:pPr>
                <a:r>
                  <a:rPr lang="fr-FR" dirty="0"/>
                  <a:t>L’intensité de ces courants est très grande, dans ce milieu de faible résistance ohmique, ce qui correspond à une perte d’énergie, et à une diminution du rendement des équipements.</a:t>
                </a:r>
              </a:p>
              <a:p>
                <a:pPr marL="285750" indent="-285750" algn="just">
                  <a:lnSpc>
                    <a:spcPct val="150000"/>
                  </a:lnSpc>
                  <a:buFont typeface="Arial" panose="020B0604020202020204" pitchFamily="34" charset="0"/>
                  <a:buChar char="•"/>
                </a:pPr>
                <a:r>
                  <a:rPr lang="fr-FR" dirty="0"/>
                  <a:t>Les pertes par hystérésis et courants de Foucault sont appelées pertes dans le fer.</a:t>
                </a:r>
              </a:p>
              <a:p>
                <a:pPr marL="285750" indent="-285750" algn="just">
                  <a:lnSpc>
                    <a:spcPct val="150000"/>
                  </a:lnSpc>
                  <a:buFont typeface="Arial" panose="020B0604020202020204" pitchFamily="34" charset="0"/>
                  <a:buChar char="•"/>
                </a:pPr>
                <a:r>
                  <a:rPr lang="fr-FR" dirty="0"/>
                  <a:t>Si l’on veut réduire ces pertes, il faut remplacer les pièces massives par des empilages de tôles isolées entre elles ce qui accroît la résistance ohmique de la pièce métallique et par conséquent, une réduction des courants induits.</a:t>
                </a:r>
              </a:p>
              <a:p>
                <a:pPr marL="285750" indent="-285750" algn="just">
                  <a:lnSpc>
                    <a:spcPct val="150000"/>
                  </a:lnSpc>
                  <a:buFont typeface="Arial" panose="020B0604020202020204" pitchFamily="34" charset="0"/>
                  <a:buChar char="•"/>
                </a:pPr>
                <a:r>
                  <a:rPr lang="fr-FR" dirty="0"/>
                  <a:t>Précisons que les pertes par hystérésis et courants de Foucault sont particulièrement actives en courant alternatif.</a:t>
                </a:r>
              </a:p>
            </p:txBody>
          </p:sp>
        </mc:Choice>
        <mc:Fallback xmlns="">
          <p:sp>
            <p:nvSpPr>
              <p:cNvPr id="5" name="Rectangle 4"/>
              <p:cNvSpPr>
                <a:spLocks noRot="1" noChangeAspect="1" noMove="1" noResize="1" noEditPoints="1" noAdjustHandles="1" noChangeArrowheads="1" noChangeShapeType="1" noTextEdit="1"/>
              </p:cNvSpPr>
              <p:nvPr/>
            </p:nvSpPr>
            <p:spPr>
              <a:xfrm>
                <a:off x="381829" y="931485"/>
                <a:ext cx="8403825" cy="5493812"/>
              </a:xfrm>
              <a:prstGeom prst="rect">
                <a:avLst/>
              </a:prstGeom>
              <a:blipFill>
                <a:blip r:embed="rId2"/>
                <a:stretch>
                  <a:fillRect l="-435" r="-507"/>
                </a:stretch>
              </a:blipFill>
            </p:spPr>
            <p:txBody>
              <a:bodyPr/>
              <a:lstStyle/>
              <a:p>
                <a:r>
                  <a:rPr lang="fr-FR">
                    <a:noFill/>
                  </a:rPr>
                  <a:t> </a:t>
                </a:r>
              </a:p>
            </p:txBody>
          </p:sp>
        </mc:Fallback>
      </mc:AlternateContent>
      <p:pic>
        <p:nvPicPr>
          <p:cNvPr id="2" name="Image 1"/>
          <p:cNvPicPr>
            <a:picLocks noChangeAspect="1"/>
          </p:cNvPicPr>
          <p:nvPr/>
        </p:nvPicPr>
        <p:blipFill>
          <a:blip r:embed="rId3"/>
          <a:stretch>
            <a:fillRect/>
          </a:stretch>
        </p:blipFill>
        <p:spPr>
          <a:xfrm>
            <a:off x="9181070" y="2204606"/>
            <a:ext cx="2862382" cy="3213429"/>
          </a:xfrm>
          <a:prstGeom prst="rect">
            <a:avLst/>
          </a:prstGeom>
        </p:spPr>
      </p:pic>
      <p:sp>
        <p:nvSpPr>
          <p:cNvPr id="4" name="Rectangle 3"/>
          <p:cNvSpPr/>
          <p:nvPr/>
        </p:nvSpPr>
        <p:spPr>
          <a:xfrm>
            <a:off x="4583741" y="348734"/>
            <a:ext cx="2587440" cy="369332"/>
          </a:xfrm>
          <a:prstGeom prst="rect">
            <a:avLst/>
          </a:prstGeom>
        </p:spPr>
        <p:txBody>
          <a:bodyPr wrap="none">
            <a:spAutoFit/>
          </a:bodyPr>
          <a:lstStyle/>
          <a:p>
            <a:r>
              <a:rPr lang="fr-FR" dirty="0"/>
              <a:t>COURANTS DE FOUCAULT</a:t>
            </a:r>
          </a:p>
        </p:txBody>
      </p:sp>
    </p:spTree>
    <p:extLst>
      <p:ext uri="{BB962C8B-B14F-4D97-AF65-F5344CB8AC3E}">
        <p14:creationId xmlns:p14="http://schemas.microsoft.com/office/powerpoint/2010/main" val="24660254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9630862" y="1243628"/>
            <a:ext cx="1702800" cy="1226080"/>
          </a:xfrm>
          <a:prstGeom prst="rect">
            <a:avLst/>
          </a:prstGeom>
        </p:spPr>
      </p:pic>
      <p:sp>
        <p:nvSpPr>
          <p:cNvPr id="4" name="Rectangle 3"/>
          <p:cNvSpPr/>
          <p:nvPr/>
        </p:nvSpPr>
        <p:spPr>
          <a:xfrm>
            <a:off x="647342" y="1083708"/>
            <a:ext cx="8223080" cy="21698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Dans ce type de porte, la sortie est à 1 si entrée 1 ET entrée 2 sont à 1. </a:t>
            </a:r>
          </a:p>
          <a:p>
            <a:pPr marL="285750" indent="-285750">
              <a:lnSpc>
                <a:spcPct val="150000"/>
              </a:lnSpc>
              <a:buFont typeface="Arial" panose="020B0604020202020204" pitchFamily="34" charset="0"/>
              <a:buChar char="•"/>
            </a:pPr>
            <a:r>
              <a:rPr lang="fr-FR" dirty="0"/>
              <a:t>Cette porte logique correspond à deux interrupteurs connectés en série.</a:t>
            </a:r>
          </a:p>
          <a:p>
            <a:pPr marL="285750" indent="-285750">
              <a:lnSpc>
                <a:spcPct val="150000"/>
              </a:lnSpc>
              <a:buFont typeface="Arial" panose="020B0604020202020204" pitchFamily="34" charset="0"/>
              <a:buChar char="•"/>
            </a:pPr>
            <a:r>
              <a:rPr lang="fr-FR" dirty="0"/>
              <a:t>La lampe S est alimentée (état 1 ) seulement si A ET B sont fermés (état 1 ).</a:t>
            </a:r>
          </a:p>
          <a:p>
            <a:pPr marL="285750" indent="-285750">
              <a:lnSpc>
                <a:spcPct val="150000"/>
              </a:lnSpc>
              <a:buFont typeface="Arial" panose="020B0604020202020204" pitchFamily="34" charset="0"/>
              <a:buChar char="•"/>
            </a:pPr>
            <a:r>
              <a:rPr lang="fr-FR" dirty="0"/>
              <a:t>Chacun des interrupteurs peut prendre un état 0 (ouvert) ou un état 1 (fermé).</a:t>
            </a:r>
          </a:p>
          <a:p>
            <a:pPr marL="285750" indent="-285750">
              <a:lnSpc>
                <a:spcPct val="150000"/>
              </a:lnSpc>
              <a:buFont typeface="Arial" panose="020B0604020202020204" pitchFamily="34" charset="0"/>
              <a:buChar char="•"/>
            </a:pPr>
            <a:r>
              <a:rPr lang="fr-FR" dirty="0"/>
              <a:t>Regroupons ces possibilités au sein d'un tableau: </a:t>
            </a:r>
            <a:r>
              <a:rPr lang="fr-FR" b="1" dirty="0"/>
              <a:t>Table de vérité de la fonction ET</a:t>
            </a:r>
            <a:r>
              <a:rPr lang="fr-FR" dirty="0"/>
              <a:t>.</a:t>
            </a:r>
          </a:p>
        </p:txBody>
      </p:sp>
      <p:sp>
        <p:nvSpPr>
          <p:cNvPr id="5" name="Rectangle 4"/>
          <p:cNvSpPr/>
          <p:nvPr/>
        </p:nvSpPr>
        <p:spPr>
          <a:xfrm>
            <a:off x="4003451" y="533081"/>
            <a:ext cx="3289747" cy="369332"/>
          </a:xfrm>
          <a:prstGeom prst="rect">
            <a:avLst/>
          </a:prstGeom>
        </p:spPr>
        <p:txBody>
          <a:bodyPr wrap="none">
            <a:spAutoFit/>
          </a:bodyPr>
          <a:lstStyle/>
          <a:p>
            <a:r>
              <a:rPr lang="fr-FR" dirty="0"/>
              <a:t>Fonction ET (« AND », en anglais)</a:t>
            </a:r>
          </a:p>
        </p:txBody>
      </p:sp>
      <p:pic>
        <p:nvPicPr>
          <p:cNvPr id="7" name="Image 6"/>
          <p:cNvPicPr>
            <a:picLocks noChangeAspect="1"/>
          </p:cNvPicPr>
          <p:nvPr/>
        </p:nvPicPr>
        <p:blipFill rotWithShape="1">
          <a:blip r:embed="rId3"/>
          <a:srcRect l="29004" r="25970"/>
          <a:stretch/>
        </p:blipFill>
        <p:spPr>
          <a:xfrm>
            <a:off x="9513433" y="3908247"/>
            <a:ext cx="1937658" cy="1132960"/>
          </a:xfrm>
          <a:prstGeom prst="rect">
            <a:avLst/>
          </a:prstGeom>
        </p:spPr>
      </p:pic>
      <p:pic>
        <p:nvPicPr>
          <p:cNvPr id="8" name="Image 7"/>
          <p:cNvPicPr>
            <a:picLocks noChangeAspect="1"/>
          </p:cNvPicPr>
          <p:nvPr/>
        </p:nvPicPr>
        <p:blipFill>
          <a:blip r:embed="rId4"/>
          <a:stretch>
            <a:fillRect/>
          </a:stretch>
        </p:blipFill>
        <p:spPr>
          <a:xfrm>
            <a:off x="1353127" y="3690506"/>
            <a:ext cx="6811511" cy="1848570"/>
          </a:xfrm>
          <a:prstGeom prst="rect">
            <a:avLst/>
          </a:prstGeom>
        </p:spPr>
      </p:pic>
      <p:sp>
        <p:nvSpPr>
          <p:cNvPr id="9" name="Rectangle 8"/>
          <p:cNvSpPr/>
          <p:nvPr/>
        </p:nvSpPr>
        <p:spPr>
          <a:xfrm>
            <a:off x="9179501" y="5169744"/>
            <a:ext cx="2605521" cy="369332"/>
          </a:xfrm>
          <a:prstGeom prst="rect">
            <a:avLst/>
          </a:prstGeom>
        </p:spPr>
        <p:txBody>
          <a:bodyPr wrap="none">
            <a:spAutoFit/>
          </a:bodyPr>
          <a:lstStyle/>
          <a:p>
            <a:r>
              <a:rPr lang="fr-FR" dirty="0"/>
              <a:t>Symbole de la fonction ET</a:t>
            </a:r>
          </a:p>
        </p:txBody>
      </p:sp>
      <p:sp>
        <p:nvSpPr>
          <p:cNvPr id="10" name="ZoneTexte 9"/>
          <p:cNvSpPr txBox="1"/>
          <p:nvPr/>
        </p:nvSpPr>
        <p:spPr>
          <a:xfrm>
            <a:off x="4876571" y="83695"/>
            <a:ext cx="1861688"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fr-FR" dirty="0"/>
              <a:t>Circuits logiques</a:t>
            </a:r>
          </a:p>
        </p:txBody>
      </p:sp>
    </p:spTree>
    <p:extLst>
      <p:ext uri="{BB962C8B-B14F-4D97-AF65-F5344CB8AC3E}">
        <p14:creationId xmlns:p14="http://schemas.microsoft.com/office/powerpoint/2010/main" val="5256031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155280" y="3040308"/>
            <a:ext cx="5189453" cy="1483915"/>
          </a:xfrm>
          <a:prstGeom prst="rect">
            <a:avLst/>
          </a:prstGeom>
        </p:spPr>
      </p:pic>
      <p:sp>
        <p:nvSpPr>
          <p:cNvPr id="4" name="Rectangle 3"/>
          <p:cNvSpPr/>
          <p:nvPr/>
        </p:nvSpPr>
        <p:spPr>
          <a:xfrm>
            <a:off x="1502229" y="1582341"/>
            <a:ext cx="9165771" cy="88036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a:t>Dans ce type de porte, la sortie est à 1, si l'entrée 1 OU l'entrée 2 est à 1. </a:t>
            </a:r>
          </a:p>
          <a:p>
            <a:pPr>
              <a:lnSpc>
                <a:spcPct val="150000"/>
              </a:lnSpc>
            </a:pPr>
            <a:r>
              <a:rPr lang="fr-FR" dirty="0"/>
              <a:t>Cette porte logique correspond à deux interrupteurs connectés en parallèle</a:t>
            </a:r>
          </a:p>
        </p:txBody>
      </p:sp>
      <p:sp>
        <p:nvSpPr>
          <p:cNvPr id="5" name="Rectangle 4"/>
          <p:cNvSpPr/>
          <p:nvPr/>
        </p:nvSpPr>
        <p:spPr>
          <a:xfrm>
            <a:off x="4518944" y="467797"/>
            <a:ext cx="3217612" cy="369332"/>
          </a:xfrm>
          <a:prstGeom prst="rect">
            <a:avLst/>
          </a:prstGeom>
        </p:spPr>
        <p:txBody>
          <a:bodyPr wrap="none">
            <a:spAutoFit/>
          </a:bodyPr>
          <a:lstStyle/>
          <a:p>
            <a:r>
              <a:rPr lang="fr-FR" dirty="0"/>
              <a:t>Fonction OU (« OR », en anglais)</a:t>
            </a:r>
          </a:p>
        </p:txBody>
      </p:sp>
      <p:pic>
        <p:nvPicPr>
          <p:cNvPr id="7" name="Image 6"/>
          <p:cNvPicPr>
            <a:picLocks noChangeAspect="1"/>
          </p:cNvPicPr>
          <p:nvPr/>
        </p:nvPicPr>
        <p:blipFill>
          <a:blip r:embed="rId3"/>
          <a:stretch>
            <a:fillRect/>
          </a:stretch>
        </p:blipFill>
        <p:spPr>
          <a:xfrm>
            <a:off x="8904514" y="2837714"/>
            <a:ext cx="2318656" cy="1686509"/>
          </a:xfrm>
          <a:prstGeom prst="rect">
            <a:avLst/>
          </a:prstGeom>
        </p:spPr>
      </p:pic>
      <p:pic>
        <p:nvPicPr>
          <p:cNvPr id="8" name="Image 7"/>
          <p:cNvPicPr>
            <a:picLocks noChangeAspect="1"/>
          </p:cNvPicPr>
          <p:nvPr/>
        </p:nvPicPr>
        <p:blipFill>
          <a:blip r:embed="rId4"/>
          <a:stretch>
            <a:fillRect/>
          </a:stretch>
        </p:blipFill>
        <p:spPr>
          <a:xfrm>
            <a:off x="5644415" y="2914055"/>
            <a:ext cx="3084558" cy="1483915"/>
          </a:xfrm>
          <a:prstGeom prst="rect">
            <a:avLst/>
          </a:prstGeom>
        </p:spPr>
      </p:pic>
      <p:sp>
        <p:nvSpPr>
          <p:cNvPr id="9" name="Rectangle 8"/>
          <p:cNvSpPr/>
          <p:nvPr/>
        </p:nvSpPr>
        <p:spPr>
          <a:xfrm>
            <a:off x="8949178" y="4602276"/>
            <a:ext cx="2229328" cy="276999"/>
          </a:xfrm>
          <a:prstGeom prst="rect">
            <a:avLst/>
          </a:prstGeom>
        </p:spPr>
        <p:txBody>
          <a:bodyPr wrap="none">
            <a:spAutoFit/>
          </a:bodyPr>
          <a:lstStyle/>
          <a:p>
            <a:r>
              <a:rPr lang="fr-FR" sz="1200" dirty="0"/>
              <a:t>Table de vérité de la fonction OU</a:t>
            </a:r>
          </a:p>
        </p:txBody>
      </p:sp>
    </p:spTree>
    <p:extLst>
      <p:ext uri="{BB962C8B-B14F-4D97-AF65-F5344CB8AC3E}">
        <p14:creationId xmlns:p14="http://schemas.microsoft.com/office/powerpoint/2010/main" val="35859322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p:cNvPicPr>
            <a:picLocks noGrp="1" noChangeAspect="1"/>
          </p:cNvPicPr>
          <p:nvPr>
            <p:ph idx="1"/>
          </p:nvPr>
        </p:nvPicPr>
        <p:blipFill>
          <a:blip r:embed="rId2"/>
          <a:stretch>
            <a:fillRect/>
          </a:stretch>
        </p:blipFill>
        <p:spPr>
          <a:xfrm>
            <a:off x="5903048" y="3110770"/>
            <a:ext cx="3225095" cy="1743742"/>
          </a:xfrm>
          <a:prstGeom prst="rect">
            <a:avLst/>
          </a:prstGeom>
        </p:spPr>
      </p:pic>
      <p:sp>
        <p:nvSpPr>
          <p:cNvPr id="5" name="Rectangle 4"/>
          <p:cNvSpPr/>
          <p:nvPr/>
        </p:nvSpPr>
        <p:spPr>
          <a:xfrm>
            <a:off x="1964399" y="1359005"/>
            <a:ext cx="7429971"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Cette fonction ne fait pas partie des quatre portes de base, </a:t>
            </a:r>
          </a:p>
          <a:p>
            <a:pPr marL="285750" indent="-285750">
              <a:lnSpc>
                <a:spcPct val="150000"/>
              </a:lnSpc>
              <a:buFont typeface="Arial" panose="020B0604020202020204" pitchFamily="34" charset="0"/>
              <a:buChar char="•"/>
            </a:pPr>
            <a:r>
              <a:rPr lang="fr-FR" dirty="0"/>
              <a:t>Sa fonction est très simple puisqu'elle se contente d'inverser l'entrée.</a:t>
            </a:r>
          </a:p>
        </p:txBody>
      </p:sp>
      <p:sp>
        <p:nvSpPr>
          <p:cNvPr id="6" name="Rectangle 5"/>
          <p:cNvSpPr/>
          <p:nvPr/>
        </p:nvSpPr>
        <p:spPr>
          <a:xfrm>
            <a:off x="4233592" y="555109"/>
            <a:ext cx="2524665" cy="369332"/>
          </a:xfrm>
          <a:prstGeom prst="rect">
            <a:avLst/>
          </a:prstGeom>
        </p:spPr>
        <p:txBody>
          <a:bodyPr wrap="none">
            <a:spAutoFit/>
          </a:bodyPr>
          <a:lstStyle/>
          <a:p>
            <a:r>
              <a:rPr lang="fr-FR" dirty="0"/>
              <a:t>Fonction inverse ou NON</a:t>
            </a:r>
          </a:p>
        </p:txBody>
      </p:sp>
      <p:pic>
        <p:nvPicPr>
          <p:cNvPr id="8" name="Image 7"/>
          <p:cNvPicPr>
            <a:picLocks noChangeAspect="1"/>
          </p:cNvPicPr>
          <p:nvPr/>
        </p:nvPicPr>
        <p:blipFill>
          <a:blip r:embed="rId3"/>
          <a:stretch>
            <a:fillRect/>
          </a:stretch>
        </p:blipFill>
        <p:spPr>
          <a:xfrm>
            <a:off x="1763486" y="3148076"/>
            <a:ext cx="2643943" cy="1706436"/>
          </a:xfrm>
          <a:prstGeom prst="rect">
            <a:avLst/>
          </a:prstGeom>
        </p:spPr>
      </p:pic>
    </p:spTree>
    <p:extLst>
      <p:ext uri="{BB962C8B-B14F-4D97-AF65-F5344CB8AC3E}">
        <p14:creationId xmlns:p14="http://schemas.microsoft.com/office/powerpoint/2010/main" val="41635626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7138059" y="3796771"/>
            <a:ext cx="3693227" cy="2190371"/>
          </a:xfrm>
          <a:prstGeom prst="rect">
            <a:avLst/>
          </a:prstGeom>
        </p:spPr>
      </p:pic>
      <p:sp>
        <p:nvSpPr>
          <p:cNvPr id="5" name="Rectangle 4"/>
          <p:cNvSpPr/>
          <p:nvPr/>
        </p:nvSpPr>
        <p:spPr>
          <a:xfrm>
            <a:off x="4313300" y="219373"/>
            <a:ext cx="3565400" cy="369332"/>
          </a:xfrm>
          <a:prstGeom prst="rect">
            <a:avLst/>
          </a:prstGeom>
        </p:spPr>
        <p:txBody>
          <a:bodyPr wrap="none">
            <a:spAutoFit/>
          </a:bodyPr>
          <a:lstStyle/>
          <a:p>
            <a:r>
              <a:rPr lang="fr-FR" b="1" baseline="-25000" dirty="0">
                <a:solidFill>
                  <a:srgbClr val="000000"/>
                </a:solidFill>
                <a:latin typeface="Verdana" panose="020B0604030504040204" pitchFamily="34" charset="0"/>
              </a:rPr>
              <a:t>Fonction NON ET (ou NAND en anglais)</a:t>
            </a:r>
            <a:endParaRPr lang="fr-FR" sz="3600" dirty="0">
              <a:solidFill>
                <a:srgbClr val="000000"/>
              </a:solidFill>
              <a:latin typeface="Times New Roman" panose="02020603050405020304" pitchFamily="18" charset="0"/>
            </a:endParaRPr>
          </a:p>
        </p:txBody>
      </p:sp>
      <p:pic>
        <p:nvPicPr>
          <p:cNvPr id="7" name="Image 6"/>
          <p:cNvPicPr>
            <a:picLocks noChangeAspect="1"/>
          </p:cNvPicPr>
          <p:nvPr/>
        </p:nvPicPr>
        <p:blipFill>
          <a:blip r:embed="rId3"/>
          <a:stretch>
            <a:fillRect/>
          </a:stretch>
        </p:blipFill>
        <p:spPr>
          <a:xfrm>
            <a:off x="2517620" y="3796771"/>
            <a:ext cx="3198106" cy="2266572"/>
          </a:xfrm>
          <a:prstGeom prst="rect">
            <a:avLst/>
          </a:prstGeom>
        </p:spPr>
      </p:pic>
      <p:sp>
        <p:nvSpPr>
          <p:cNvPr id="8" name="Rectangle 7"/>
          <p:cNvSpPr/>
          <p:nvPr/>
        </p:nvSpPr>
        <p:spPr>
          <a:xfrm>
            <a:off x="2383972" y="1627334"/>
            <a:ext cx="8447314" cy="13388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Cette fonction est la combinaison d'une porte ET </a:t>
            </a:r>
            <a:r>
              <a:rPr lang="fr-FR" dirty="0" err="1"/>
              <a:t>et</a:t>
            </a:r>
            <a:r>
              <a:rPr lang="fr-FR" dirty="0"/>
              <a:t> d'une NON (porte ET dont on a inversé la sortie). </a:t>
            </a:r>
          </a:p>
          <a:p>
            <a:pPr marL="285750" indent="-285750">
              <a:lnSpc>
                <a:spcPct val="150000"/>
              </a:lnSpc>
              <a:buFont typeface="Arial" panose="020B0604020202020204" pitchFamily="34" charset="0"/>
              <a:buChar char="•"/>
            </a:pPr>
            <a:r>
              <a:rPr lang="fr-FR" dirty="0"/>
              <a:t>Le symbole est celui de la porte ET, et le petit rond symbolise l'inversion de la sortie.</a:t>
            </a:r>
          </a:p>
        </p:txBody>
      </p:sp>
    </p:spTree>
    <p:extLst>
      <p:ext uri="{BB962C8B-B14F-4D97-AF65-F5344CB8AC3E}">
        <p14:creationId xmlns:p14="http://schemas.microsoft.com/office/powerpoint/2010/main" val="338920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Image 45">
            <a:extLst>
              <a:ext uri="{FF2B5EF4-FFF2-40B4-BE49-F238E27FC236}">
                <a16:creationId xmlns:a16="http://schemas.microsoft.com/office/drawing/2014/main" id="{E9A26D99-A388-EAFE-E2C1-48368A3D94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783013"/>
            <a:ext cx="1371600" cy="42862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D16C86A8-A916-B87F-9D5B-A4AB3F12157D}"/>
              </a:ext>
            </a:extLst>
          </p:cNvPr>
          <p:cNvSpPr txBox="1"/>
          <p:nvPr/>
        </p:nvSpPr>
        <p:spPr>
          <a:xfrm>
            <a:off x="3215089" y="170667"/>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tab pos="660400" algn="l"/>
              </a:tabLst>
            </a:pPr>
            <a:r>
              <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D</a:t>
            </a:r>
            <a:r>
              <a:rPr kumimoji="0" lang="fr-FR" altLang="fr-FR" sz="1800" b="0" i="0" u="none" strike="noStrike" cap="none" normalizeH="0" baseline="0" dirty="0" bmk="">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IFFERENTES FORMES D’ENERGIE UTILISEES A BORD</a:t>
            </a:r>
            <a:endPar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15" name="ZoneTexte 14">
            <a:extLst>
              <a:ext uri="{FF2B5EF4-FFF2-40B4-BE49-F238E27FC236}">
                <a16:creationId xmlns:a16="http://schemas.microsoft.com/office/drawing/2014/main" id="{7243C0A2-D741-1650-6D46-4FC95085A4AD}"/>
              </a:ext>
            </a:extLst>
          </p:cNvPr>
          <p:cNvSpPr txBox="1"/>
          <p:nvPr/>
        </p:nvSpPr>
        <p:spPr>
          <a:xfrm>
            <a:off x="440673" y="1350309"/>
            <a:ext cx="7778041" cy="507831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ctr" defTabSz="914400" rtl="0" eaLnBrk="0" fontAlgn="base" latinLnBrk="0" hangingPunct="0">
              <a:lnSpc>
                <a:spcPct val="150000"/>
              </a:lnSpc>
              <a:spcBef>
                <a:spcPct val="0"/>
              </a:spcBef>
              <a:spcAft>
                <a:spcPct val="0"/>
              </a:spcAft>
              <a:buClrTx/>
              <a:buSzTx/>
              <a:tabLst>
                <a:tab pos="660400" algn="l"/>
              </a:tabLst>
            </a:pPr>
            <a:r>
              <a:rPr kumimoji="0" lang="fr-FR" altLang="fr-FR" sz="1800" b="1" i="0" u="none" strike="noStrike" cap="none" normalizeH="0" baseline="0" dirty="0">
                <a:ln>
                  <a:noFill/>
                </a:ln>
                <a:solidFill>
                  <a:schemeClr val="tx1"/>
                </a:solidFill>
                <a:effectLst/>
                <a:ea typeface="Times New Roman" panose="02020603050405020304" pitchFamily="18" charset="0"/>
              </a:rPr>
              <a:t>AVANTAGES</a:t>
            </a:r>
            <a:endParaRPr kumimoji="0" lang="fr-FR" altLang="fr-FR" sz="1100" b="1"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tab pos="660400" algn="l"/>
              </a:tabLst>
            </a:pPr>
            <a:r>
              <a:rPr kumimoji="0" lang="fr-FR" altLang="fr-FR" sz="1800" b="0" i="0" u="none" strike="noStrike" cap="none" normalizeH="0" baseline="0" dirty="0">
                <a:ln>
                  <a:noFill/>
                </a:ln>
                <a:solidFill>
                  <a:schemeClr val="tx1"/>
                </a:solidFill>
                <a:effectLst/>
                <a:ea typeface="Times New Roman" panose="02020603050405020304" pitchFamily="18" charset="0"/>
              </a:rPr>
              <a:t>Permet de mettre en jeu les puissances les plus élevées;</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tab pos="660400" algn="l"/>
              </a:tabLst>
            </a:pPr>
            <a:r>
              <a:rPr lang="fr-FR" altLang="fr-FR" dirty="0">
                <a:solidFill>
                  <a:schemeClr val="tx1"/>
                </a:solidFill>
                <a:ea typeface="Times New Roman" panose="02020603050405020304" pitchFamily="18" charset="0"/>
              </a:rPr>
              <a:t>G</a:t>
            </a:r>
            <a:r>
              <a:rPr kumimoji="0" lang="fr-FR" altLang="fr-FR" sz="1800" b="0" i="0" u="none" strike="noStrike" cap="none" normalizeH="0" baseline="0" dirty="0">
                <a:ln>
                  <a:noFill/>
                </a:ln>
                <a:solidFill>
                  <a:schemeClr val="tx1"/>
                </a:solidFill>
                <a:effectLst/>
                <a:ea typeface="Times New Roman" panose="02020603050405020304" pitchFamily="18" charset="0"/>
              </a:rPr>
              <a:t>rande souplesse d'emploi; </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tab pos="660400" algn="l"/>
              </a:tabLst>
            </a:pPr>
            <a:r>
              <a:rPr kumimoji="0" lang="fr-FR" altLang="fr-FR" sz="1800" b="0" i="0" u="none" strike="noStrike" cap="none" normalizeH="0" baseline="0" dirty="0">
                <a:ln>
                  <a:noFill/>
                </a:ln>
                <a:solidFill>
                  <a:schemeClr val="tx1"/>
                </a:solidFill>
                <a:effectLst/>
                <a:ea typeface="Times New Roman" panose="02020603050405020304" pitchFamily="18" charset="0"/>
              </a:rPr>
              <a:t>son utilisation est de plus en plus généralisée:</a:t>
            </a:r>
          </a:p>
          <a:p>
            <a:pPr marL="742950" lvl="1" indent="-285750" algn="just" eaLnBrk="0" fontAlgn="base" hangingPunct="0">
              <a:lnSpc>
                <a:spcPct val="150000"/>
              </a:lnSpc>
              <a:spcBef>
                <a:spcPct val="0"/>
              </a:spcBef>
              <a:spcAft>
                <a:spcPct val="0"/>
              </a:spcAft>
              <a:buFont typeface="Arial" panose="020B0604020202020204" pitchFamily="34" charset="0"/>
              <a:buChar char="•"/>
              <a:tabLst>
                <a:tab pos="660400" algn="l"/>
              </a:tabLst>
            </a:pPr>
            <a:r>
              <a:rPr kumimoji="0" lang="fr-FR" altLang="fr-FR" b="0" i="0" u="none" strike="noStrike" cap="none" normalizeH="0" baseline="0" dirty="0">
                <a:ln>
                  <a:noFill/>
                </a:ln>
                <a:solidFill>
                  <a:schemeClr val="tx1"/>
                </a:solidFill>
                <a:effectLst/>
                <a:ea typeface="Times New Roman" panose="02020603050405020304" pitchFamily="18" charset="0"/>
              </a:rPr>
              <a:t>Les gouvernes par l'intermédiaire des </a:t>
            </a:r>
            <a:r>
              <a:rPr kumimoji="0" lang="fr-FR" altLang="fr-FR" b="0" i="0" u="none" strike="noStrike" cap="none" normalizeH="0" baseline="0" dirty="0" err="1">
                <a:ln>
                  <a:noFill/>
                </a:ln>
                <a:solidFill>
                  <a:schemeClr val="tx1"/>
                </a:solidFill>
                <a:effectLst/>
                <a:ea typeface="Times New Roman" panose="02020603050405020304" pitchFamily="18" charset="0"/>
              </a:rPr>
              <a:t>servo-commandes</a:t>
            </a:r>
            <a:r>
              <a:rPr kumimoji="0" lang="fr-FR" altLang="fr-FR" b="0" i="0" u="none" strike="noStrike" cap="none" normalizeH="0" baseline="0" dirty="0">
                <a:ln>
                  <a:noFill/>
                </a:ln>
                <a:solidFill>
                  <a:schemeClr val="tx1"/>
                </a:solidFill>
                <a:effectLst/>
                <a:ea typeface="Times New Roman" panose="02020603050405020304" pitchFamily="18" charset="0"/>
              </a:rPr>
              <a:t>.</a:t>
            </a:r>
            <a:endParaRPr kumimoji="0" lang="fr-FR" altLang="fr-FR" sz="1100" b="0" i="0" u="none" strike="noStrike" cap="none" normalizeH="0" baseline="0" dirty="0">
              <a:ln>
                <a:noFill/>
              </a:ln>
              <a:solidFill>
                <a:schemeClr val="tx1"/>
              </a:solidFill>
              <a:effectLst/>
            </a:endParaRPr>
          </a:p>
          <a:p>
            <a:pPr marL="742950" lvl="1" indent="-285750" algn="just" eaLnBrk="0" fontAlgn="base" hangingPunct="0">
              <a:lnSpc>
                <a:spcPct val="150000"/>
              </a:lnSpc>
              <a:spcBef>
                <a:spcPct val="0"/>
              </a:spcBef>
              <a:spcAft>
                <a:spcPct val="0"/>
              </a:spcAft>
              <a:buFont typeface="Arial" panose="020B0604020202020204" pitchFamily="34" charset="0"/>
              <a:buChar char="•"/>
              <a:tabLst>
                <a:tab pos="660400" algn="l"/>
              </a:tabLst>
            </a:pPr>
            <a:r>
              <a:rPr kumimoji="0" lang="fr-FR" altLang="fr-FR" b="0" i="0" u="none" strike="noStrike" cap="none" normalizeH="0" baseline="0" dirty="0">
                <a:ln>
                  <a:noFill/>
                </a:ln>
                <a:solidFill>
                  <a:schemeClr val="tx1"/>
                </a:solidFill>
                <a:effectLst/>
                <a:ea typeface="Times New Roman" panose="02020603050405020304" pitchFamily="18" charset="0"/>
              </a:rPr>
              <a:t>Le train d'atterrissage (sortie, rentrée, orientation de la roulette de nez).</a:t>
            </a:r>
            <a:endParaRPr kumimoji="0" lang="fr-FR" altLang="fr-FR" sz="1100" b="0" i="0" u="none" strike="noStrike" cap="none" normalizeH="0" baseline="0" dirty="0">
              <a:ln>
                <a:noFill/>
              </a:ln>
              <a:solidFill>
                <a:schemeClr val="tx1"/>
              </a:solidFill>
              <a:effectLst/>
            </a:endParaRPr>
          </a:p>
          <a:p>
            <a:pPr marL="742950" lvl="1" indent="-285750" algn="just" eaLnBrk="0" fontAlgn="base" hangingPunct="0">
              <a:lnSpc>
                <a:spcPct val="150000"/>
              </a:lnSpc>
              <a:spcBef>
                <a:spcPct val="0"/>
              </a:spcBef>
              <a:spcAft>
                <a:spcPct val="0"/>
              </a:spcAft>
              <a:buFont typeface="Arial" panose="020B0604020202020204" pitchFamily="34" charset="0"/>
              <a:buChar char="•"/>
              <a:tabLst>
                <a:tab pos="660400" algn="l"/>
              </a:tabLst>
            </a:pPr>
            <a:r>
              <a:rPr kumimoji="0" lang="fr-FR" altLang="fr-FR" b="0" i="0" u="none" strike="noStrike" cap="none" normalizeH="0" baseline="0" dirty="0">
                <a:ln>
                  <a:noFill/>
                </a:ln>
                <a:solidFill>
                  <a:schemeClr val="tx1"/>
                </a:solidFill>
                <a:effectLst/>
                <a:ea typeface="Times New Roman" panose="02020603050405020304" pitchFamily="18" charset="0"/>
              </a:rPr>
              <a:t>Les volets hypersustentateurs, rentrée, sortie.</a:t>
            </a:r>
            <a:endParaRPr kumimoji="0" lang="fr-FR" altLang="fr-FR" sz="1100" b="0" i="0" u="none" strike="noStrike" cap="none" normalizeH="0" baseline="0" dirty="0">
              <a:ln>
                <a:noFill/>
              </a:ln>
              <a:solidFill>
                <a:schemeClr val="tx1"/>
              </a:solidFill>
              <a:effectLst/>
            </a:endParaRPr>
          </a:p>
          <a:p>
            <a:pPr marL="742950" lvl="1" indent="-285750" algn="just" eaLnBrk="0" fontAlgn="base" hangingPunct="0">
              <a:lnSpc>
                <a:spcPct val="150000"/>
              </a:lnSpc>
              <a:spcBef>
                <a:spcPct val="0"/>
              </a:spcBef>
              <a:spcAft>
                <a:spcPct val="0"/>
              </a:spcAft>
              <a:buFont typeface="Arial" panose="020B0604020202020204" pitchFamily="34" charset="0"/>
              <a:buChar char="•"/>
              <a:tabLst>
                <a:tab pos="660400" algn="l"/>
              </a:tabLst>
            </a:pPr>
            <a:r>
              <a:rPr kumimoji="0" lang="fr-FR" altLang="fr-FR" b="0" i="0" u="none" strike="noStrike" cap="none" normalizeH="0" baseline="0" dirty="0">
                <a:ln>
                  <a:noFill/>
                </a:ln>
                <a:solidFill>
                  <a:schemeClr val="tx1"/>
                </a:solidFill>
                <a:effectLst/>
                <a:ea typeface="Times New Roman" panose="02020603050405020304" pitchFamily="18" charset="0"/>
              </a:rPr>
              <a:t>Les systèmes de freinage.</a:t>
            </a:r>
            <a:endParaRPr kumimoji="0" lang="fr-FR" altLang="fr-FR" sz="1100"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tab pos="660400" algn="l"/>
              </a:tabLst>
            </a:pPr>
            <a:r>
              <a:rPr kumimoji="0" lang="fr-FR" altLang="fr-FR" sz="1800" b="0" i="0" u="none" strike="noStrike" cap="none" normalizeH="0" baseline="0" dirty="0">
                <a:ln>
                  <a:noFill/>
                </a:ln>
                <a:solidFill>
                  <a:schemeClr val="tx1"/>
                </a:solidFill>
                <a:effectLst/>
                <a:ea typeface="Times New Roman" panose="02020603050405020304" pitchFamily="18" charset="0"/>
              </a:rPr>
              <a:t>construction robuste, </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tab pos="660400" algn="l"/>
              </a:tabLst>
            </a:pPr>
            <a:r>
              <a:rPr kumimoji="0" lang="fr-FR" altLang="fr-FR" sz="1800" b="0" i="0" u="none" strike="noStrike" cap="none" normalizeH="0" baseline="0" dirty="0">
                <a:ln>
                  <a:noFill/>
                </a:ln>
                <a:solidFill>
                  <a:schemeClr val="tx1"/>
                </a:solidFill>
                <a:effectLst/>
                <a:ea typeface="Times New Roman" panose="02020603050405020304" pitchFamily="18" charset="0"/>
              </a:rPr>
              <a:t>sécurité de fonctionnement, </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tab pos="660400" algn="l"/>
              </a:tabLst>
            </a:pPr>
            <a:r>
              <a:rPr kumimoji="0" lang="fr-FR" altLang="fr-FR" sz="1800" b="0" i="0" u="none" strike="noStrike" cap="none" normalizeH="0" baseline="0" dirty="0">
                <a:ln>
                  <a:noFill/>
                </a:ln>
                <a:solidFill>
                  <a:schemeClr val="tx1"/>
                </a:solidFill>
                <a:effectLst/>
                <a:ea typeface="Times New Roman" panose="02020603050405020304" pitchFamily="18" charset="0"/>
              </a:rPr>
              <a:t>légèreté des organes </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tab pos="660400" algn="l"/>
              </a:tabLst>
            </a:pPr>
            <a:r>
              <a:rPr kumimoji="0" lang="fr-FR" altLang="fr-FR" sz="1800" b="0" i="0" u="none" strike="noStrike" cap="none" normalizeH="0" baseline="0" dirty="0">
                <a:ln>
                  <a:noFill/>
                </a:ln>
                <a:solidFill>
                  <a:schemeClr val="tx1"/>
                </a:solidFill>
                <a:effectLst/>
                <a:ea typeface="Times New Roman" panose="02020603050405020304" pitchFamily="18" charset="0"/>
              </a:rPr>
              <a:t>indépendance vis à vis des conditions extérieures, températures, pression.</a:t>
            </a:r>
            <a:endParaRPr kumimoji="0" lang="fr-FR" altLang="fr-FR" sz="1100" b="0" i="0" u="none" strike="noStrike" cap="none" normalizeH="0" baseline="0" dirty="0">
              <a:ln>
                <a:noFill/>
              </a:ln>
              <a:solidFill>
                <a:schemeClr val="tx1"/>
              </a:solidFill>
              <a:effectLst/>
            </a:endParaRPr>
          </a:p>
        </p:txBody>
      </p:sp>
      <p:sp>
        <p:nvSpPr>
          <p:cNvPr id="3" name="Rectangle 2"/>
          <p:cNvSpPr/>
          <p:nvPr/>
        </p:nvSpPr>
        <p:spPr>
          <a:xfrm>
            <a:off x="4762171" y="642648"/>
            <a:ext cx="247118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altLang="fr-FR" b="1" dirty="0">
                <a:ea typeface="Times New Roman" panose="02020603050405020304" pitchFamily="18" charset="0"/>
              </a:rPr>
              <a:t>ENERGIE HYDRAULIQUE</a:t>
            </a:r>
            <a:endParaRPr lang="en-US" dirty="0"/>
          </a:p>
        </p:txBody>
      </p:sp>
      <p:pic>
        <p:nvPicPr>
          <p:cNvPr id="5" name="Image 4"/>
          <p:cNvPicPr>
            <a:picLocks noChangeAspect="1"/>
          </p:cNvPicPr>
          <p:nvPr/>
        </p:nvPicPr>
        <p:blipFill>
          <a:blip r:embed="rId3"/>
          <a:stretch>
            <a:fillRect/>
          </a:stretch>
        </p:blipFill>
        <p:spPr>
          <a:xfrm>
            <a:off x="9124269" y="642648"/>
            <a:ext cx="2948374" cy="2107410"/>
          </a:xfrm>
          <a:prstGeom prst="rect">
            <a:avLst/>
          </a:prstGeom>
        </p:spPr>
      </p:pic>
      <p:pic>
        <p:nvPicPr>
          <p:cNvPr id="6" name="Image 5"/>
          <p:cNvPicPr>
            <a:picLocks noChangeAspect="1"/>
          </p:cNvPicPr>
          <p:nvPr/>
        </p:nvPicPr>
        <p:blipFill>
          <a:blip r:embed="rId4"/>
          <a:stretch>
            <a:fillRect/>
          </a:stretch>
        </p:blipFill>
        <p:spPr>
          <a:xfrm>
            <a:off x="9124268" y="2911475"/>
            <a:ext cx="2948374" cy="1743075"/>
          </a:xfrm>
          <a:prstGeom prst="rect">
            <a:avLst/>
          </a:prstGeom>
        </p:spPr>
      </p:pic>
      <p:pic>
        <p:nvPicPr>
          <p:cNvPr id="7" name="Image 6"/>
          <p:cNvPicPr>
            <a:picLocks noChangeAspect="1"/>
          </p:cNvPicPr>
          <p:nvPr/>
        </p:nvPicPr>
        <p:blipFill>
          <a:blip r:embed="rId5"/>
          <a:stretch>
            <a:fillRect/>
          </a:stretch>
        </p:blipFill>
        <p:spPr>
          <a:xfrm>
            <a:off x="9124268" y="4815967"/>
            <a:ext cx="2948374" cy="1847850"/>
          </a:xfrm>
          <a:prstGeom prst="rect">
            <a:avLst/>
          </a:prstGeom>
        </p:spPr>
      </p:pic>
    </p:spTree>
    <p:extLst>
      <p:ext uri="{BB962C8B-B14F-4D97-AF65-F5344CB8AC3E}">
        <p14:creationId xmlns:p14="http://schemas.microsoft.com/office/powerpoint/2010/main" val="41020720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6723856" y="3414126"/>
            <a:ext cx="2617703" cy="1596551"/>
          </a:xfrm>
          <a:prstGeom prst="rect">
            <a:avLst/>
          </a:prstGeom>
        </p:spPr>
      </p:pic>
      <p:sp>
        <p:nvSpPr>
          <p:cNvPr id="5" name="Rectangle 4"/>
          <p:cNvSpPr/>
          <p:nvPr/>
        </p:nvSpPr>
        <p:spPr>
          <a:xfrm>
            <a:off x="4372120" y="555563"/>
            <a:ext cx="3642344" cy="369332"/>
          </a:xfrm>
          <a:prstGeom prst="rect">
            <a:avLst/>
          </a:prstGeom>
        </p:spPr>
        <p:txBody>
          <a:bodyPr wrap="none">
            <a:spAutoFit/>
          </a:bodyPr>
          <a:lstStyle/>
          <a:p>
            <a:r>
              <a:rPr lang="fr-FR" b="1" baseline="-25000" dirty="0">
                <a:solidFill>
                  <a:srgbClr val="000000"/>
                </a:solidFill>
                <a:latin typeface="Verdana" panose="020B0604030504040204" pitchFamily="34" charset="0"/>
              </a:rPr>
              <a:t>Fonction NON OU (« NOR », en anglais)</a:t>
            </a:r>
            <a:endParaRPr lang="fr-FR" sz="3600" dirty="0">
              <a:solidFill>
                <a:srgbClr val="000000"/>
              </a:solidFill>
              <a:latin typeface="Times New Roman" panose="02020603050405020304" pitchFamily="18" charset="0"/>
            </a:endParaRPr>
          </a:p>
        </p:txBody>
      </p:sp>
      <p:pic>
        <p:nvPicPr>
          <p:cNvPr id="7" name="Image 6"/>
          <p:cNvPicPr>
            <a:picLocks noChangeAspect="1"/>
          </p:cNvPicPr>
          <p:nvPr/>
        </p:nvPicPr>
        <p:blipFill>
          <a:blip r:embed="rId3"/>
          <a:stretch>
            <a:fillRect/>
          </a:stretch>
        </p:blipFill>
        <p:spPr>
          <a:xfrm>
            <a:off x="2026320" y="3414127"/>
            <a:ext cx="3002880" cy="1596551"/>
          </a:xfrm>
          <a:prstGeom prst="rect">
            <a:avLst/>
          </a:prstGeom>
        </p:spPr>
      </p:pic>
      <p:sp>
        <p:nvSpPr>
          <p:cNvPr id="8" name="Rectangle 7"/>
          <p:cNvSpPr/>
          <p:nvPr/>
        </p:nvSpPr>
        <p:spPr>
          <a:xfrm>
            <a:off x="2242456" y="1569346"/>
            <a:ext cx="8338457"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fonction NON OU est la fonction complémentaire de la fonction OU.</a:t>
            </a:r>
          </a:p>
        </p:txBody>
      </p:sp>
    </p:spTree>
    <p:extLst>
      <p:ext uri="{BB962C8B-B14F-4D97-AF65-F5344CB8AC3E}">
        <p14:creationId xmlns:p14="http://schemas.microsoft.com/office/powerpoint/2010/main" val="18897186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p:cNvPicPr>
            <a:picLocks noGrp="1" noChangeAspect="1"/>
          </p:cNvPicPr>
          <p:nvPr>
            <p:ph idx="1"/>
          </p:nvPr>
        </p:nvPicPr>
        <p:blipFill rotWithShape="1">
          <a:blip r:embed="rId2"/>
          <a:srcRect l="3439" r="6736" b="6890"/>
          <a:stretch/>
        </p:blipFill>
        <p:spPr>
          <a:xfrm>
            <a:off x="2177142" y="3613963"/>
            <a:ext cx="2481944" cy="1947655"/>
          </a:xfrm>
          <a:prstGeom prst="rect">
            <a:avLst/>
          </a:prstGeom>
        </p:spPr>
      </p:pic>
      <p:sp>
        <p:nvSpPr>
          <p:cNvPr id="4" name="Rectangle 3"/>
          <p:cNvSpPr/>
          <p:nvPr/>
        </p:nvSpPr>
        <p:spPr>
          <a:xfrm>
            <a:off x="1349829" y="1530518"/>
            <a:ext cx="9097244" cy="88036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Pour information, citons une autre. Reprenons la table de vérité des fonctions ET </a:t>
            </a:r>
            <a:r>
              <a:rPr lang="fr-FR" dirty="0" err="1"/>
              <a:t>et</a:t>
            </a:r>
            <a:r>
              <a:rPr lang="fr-FR" dirty="0"/>
              <a:t> OU.</a:t>
            </a:r>
          </a:p>
          <a:p>
            <a:pPr marL="285750" indent="-285750">
              <a:lnSpc>
                <a:spcPct val="150000"/>
              </a:lnSpc>
              <a:buFont typeface="Arial" panose="020B0604020202020204" pitchFamily="34" charset="0"/>
              <a:buChar char="•"/>
            </a:pPr>
            <a:r>
              <a:rPr lang="fr-FR" dirty="0"/>
              <a:t>C'est une fonction OU dont la sortie S est à 1 si et seulement si une seule entrée est à 1.</a:t>
            </a:r>
          </a:p>
        </p:txBody>
      </p:sp>
      <p:sp>
        <p:nvSpPr>
          <p:cNvPr id="5" name="Rectangle 4"/>
          <p:cNvSpPr/>
          <p:nvPr/>
        </p:nvSpPr>
        <p:spPr>
          <a:xfrm>
            <a:off x="4372430" y="272534"/>
            <a:ext cx="2851999" cy="369332"/>
          </a:xfrm>
          <a:prstGeom prst="rect">
            <a:avLst/>
          </a:prstGeom>
        </p:spPr>
        <p:txBody>
          <a:bodyPr wrap="none">
            <a:spAutoFit/>
          </a:bodyPr>
          <a:lstStyle/>
          <a:p>
            <a:r>
              <a:rPr lang="fr-FR" dirty="0"/>
              <a:t>Fonction OU EXCLUSIF (XOR)</a:t>
            </a:r>
          </a:p>
        </p:txBody>
      </p:sp>
      <p:sp>
        <p:nvSpPr>
          <p:cNvPr id="6" name="Rectangle 5"/>
          <p:cNvSpPr/>
          <p:nvPr/>
        </p:nvSpPr>
        <p:spPr>
          <a:xfrm>
            <a:off x="1744610" y="5649397"/>
            <a:ext cx="3347007" cy="369332"/>
          </a:xfrm>
          <a:prstGeom prst="rect">
            <a:avLst/>
          </a:prstGeom>
        </p:spPr>
        <p:txBody>
          <a:bodyPr wrap="none">
            <a:spAutoFit/>
          </a:bodyPr>
          <a:lstStyle/>
          <a:p>
            <a:r>
              <a:rPr lang="fr-FR" dirty="0"/>
              <a:t>Table de vérité de la fonction XOR</a:t>
            </a:r>
          </a:p>
        </p:txBody>
      </p:sp>
      <p:pic>
        <p:nvPicPr>
          <p:cNvPr id="8" name="Image 7"/>
          <p:cNvPicPr>
            <a:picLocks noChangeAspect="1"/>
          </p:cNvPicPr>
          <p:nvPr/>
        </p:nvPicPr>
        <p:blipFill>
          <a:blip r:embed="rId3"/>
          <a:stretch>
            <a:fillRect/>
          </a:stretch>
        </p:blipFill>
        <p:spPr>
          <a:xfrm>
            <a:off x="6799354" y="3613964"/>
            <a:ext cx="3647719" cy="1917461"/>
          </a:xfrm>
          <a:prstGeom prst="rect">
            <a:avLst/>
          </a:prstGeom>
        </p:spPr>
      </p:pic>
    </p:spTree>
    <p:extLst>
      <p:ext uri="{BB962C8B-B14F-4D97-AF65-F5344CB8AC3E}">
        <p14:creationId xmlns:p14="http://schemas.microsoft.com/office/powerpoint/2010/main" val="569196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p:cNvPicPr>
            <a:picLocks noGrp="1" noChangeAspect="1"/>
          </p:cNvPicPr>
          <p:nvPr>
            <p:ph idx="1"/>
          </p:nvPr>
        </p:nvPicPr>
        <p:blipFill>
          <a:blip r:embed="rId2"/>
          <a:stretch>
            <a:fillRect/>
          </a:stretch>
        </p:blipFill>
        <p:spPr>
          <a:xfrm>
            <a:off x="2601265" y="4160717"/>
            <a:ext cx="6935040" cy="2359040"/>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391885" y="2026058"/>
            <a:ext cx="11375572"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Exemple de circuit détection incendie moteur</a:t>
            </a:r>
          </a:p>
          <a:p>
            <a:r>
              <a:rPr lang="fr-FR" dirty="0"/>
              <a:t>Le circuit est basé sur deux boucles de détection </a:t>
            </a:r>
          </a:p>
          <a:p>
            <a:r>
              <a:rPr lang="fr-FR" dirty="0"/>
              <a:t>Si les deux boucles sont d'accord, la sortie ET déclenche l'alarme incendie, </a:t>
            </a:r>
          </a:p>
          <a:p>
            <a:r>
              <a:rPr lang="fr-FR" dirty="0"/>
              <a:t>la porte XOR reste à l'état 0, le voyant défaut est éteint.</a:t>
            </a:r>
          </a:p>
          <a:p>
            <a:r>
              <a:rPr lang="fr-FR" dirty="0"/>
              <a:t>Si une seule boucle présente un état 1 (défaut sur la boucle), la fonction ET interdit le déclenchement de l'alarme incendie et la fonction XOR allume le voyant défaut.</a:t>
            </a:r>
          </a:p>
        </p:txBody>
      </p:sp>
      <p:sp>
        <p:nvSpPr>
          <p:cNvPr id="5" name="Rectangle 4"/>
          <p:cNvSpPr/>
          <p:nvPr/>
        </p:nvSpPr>
        <p:spPr>
          <a:xfrm>
            <a:off x="4055166" y="129659"/>
            <a:ext cx="2621167" cy="369332"/>
          </a:xfrm>
          <a:prstGeom prst="rect">
            <a:avLst/>
          </a:prstGeom>
        </p:spPr>
        <p:txBody>
          <a:bodyPr wrap="none">
            <a:spAutoFit/>
          </a:bodyPr>
          <a:lstStyle/>
          <a:p>
            <a:r>
              <a:rPr lang="fr-FR" dirty="0"/>
              <a:t>Combinaison de fonctions</a:t>
            </a:r>
          </a:p>
        </p:txBody>
      </p:sp>
      <p:sp>
        <p:nvSpPr>
          <p:cNvPr id="6" name="Rectangle 5"/>
          <p:cNvSpPr/>
          <p:nvPr/>
        </p:nvSpPr>
        <p:spPr>
          <a:xfrm>
            <a:off x="468085" y="649852"/>
            <a:ext cx="11201401"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En assemblant différentes fonctions il est possible de créer des circuits complexes obéissant à une logique de fonctionnement.</a:t>
            </a:r>
          </a:p>
          <a:p>
            <a:pPr marL="285750" indent="-285750" algn="just">
              <a:buFont typeface="Arial" panose="020B0604020202020204" pitchFamily="34" charset="0"/>
              <a:buChar char="•"/>
            </a:pPr>
            <a:r>
              <a:rPr lang="fr-FR" dirty="0"/>
              <a:t>Dans un aéronef, on retrouve fréquemment ces assemblages pour la surveillance des systèmes et le déclenchement d'alarmes en cas de mauvais fonctionnement ou de mauvaise utilisation des systèmes.</a:t>
            </a:r>
          </a:p>
        </p:txBody>
      </p:sp>
    </p:spTree>
    <p:extLst>
      <p:ext uri="{BB962C8B-B14F-4D97-AF65-F5344CB8AC3E}">
        <p14:creationId xmlns:p14="http://schemas.microsoft.com/office/powerpoint/2010/main" val="10380163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643E66F8-48B6-333E-BBE0-6BF85BD5F8FA}"/>
              </a:ext>
            </a:extLst>
          </p:cNvPr>
          <p:cNvSpPr txBox="1"/>
          <p:nvPr/>
        </p:nvSpPr>
        <p:spPr>
          <a:xfrm>
            <a:off x="527759" y="1568980"/>
            <a:ext cx="6254041" cy="341632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lnSpc>
                <a:spcPct val="150000"/>
              </a:lnSpc>
            </a:pPr>
            <a:r>
              <a:rPr lang="fr-FR" sz="1800" spc="-50" dirty="0">
                <a:effectLst/>
                <a:ea typeface="Times New Roman" panose="02020603050405020304" pitchFamily="18" charset="0"/>
              </a:rPr>
              <a:t>Ce sont des sources auxiliaires d’énergie à bord de l’avion dont le rôle est d’assurer :</a:t>
            </a:r>
          </a:p>
          <a:p>
            <a:pPr marL="342900" lvl="0" indent="-342900" algn="just">
              <a:lnSpc>
                <a:spcPct val="150000"/>
              </a:lnSpc>
              <a:buClr>
                <a:srgbClr val="000000"/>
              </a:buClr>
              <a:buSzPts val="1200"/>
              <a:buFont typeface="Symbol" panose="05050102010706020507" pitchFamily="18" charset="2"/>
              <a:buChar char="-"/>
              <a:tabLst>
                <a:tab pos="215900" algn="l"/>
              </a:tabLst>
            </a:pPr>
            <a:r>
              <a:rPr lang="fr-FR" sz="1800" u="none" strike="noStrike" spc="-50" dirty="0">
                <a:effectLst/>
                <a:ea typeface="Times New Roman" panose="02020603050405020304" pitchFamily="18" charset="0"/>
                <a:cs typeface="Times New Roman" panose="02020603050405020304" pitchFamily="18" charset="0"/>
              </a:rPr>
              <a:t>l’alimentation des servitudes de secours, en cas de panne des générateurs principaux, pendant un temps limité</a:t>
            </a:r>
          </a:p>
          <a:p>
            <a:pPr marL="342900" lvl="0" indent="-342900" algn="just">
              <a:lnSpc>
                <a:spcPct val="150000"/>
              </a:lnSpc>
              <a:buClr>
                <a:srgbClr val="000000"/>
              </a:buClr>
              <a:buSzPts val="1200"/>
              <a:buFont typeface="Symbol" panose="05050102010706020507" pitchFamily="18" charset="2"/>
              <a:buChar char="-"/>
              <a:tabLst>
                <a:tab pos="215900" algn="l"/>
              </a:tabLst>
            </a:pPr>
            <a:r>
              <a:rPr lang="fr-FR" sz="1800" u="none" strike="noStrike" spc="-50" dirty="0">
                <a:effectLst/>
                <a:ea typeface="Times New Roman" panose="02020603050405020304" pitchFamily="18" charset="0"/>
                <a:cs typeface="Times New Roman" panose="02020603050405020304" pitchFamily="18" charset="0"/>
              </a:rPr>
              <a:t>branchées en parallèle sur les dynamos, elles fonctionnent en tampon pour amortir les variations de courant sur le circuit</a:t>
            </a:r>
          </a:p>
          <a:p>
            <a:pPr marL="342900" lvl="0" indent="-342900" algn="just">
              <a:lnSpc>
                <a:spcPct val="150000"/>
              </a:lnSpc>
              <a:buClr>
                <a:srgbClr val="000000"/>
              </a:buClr>
              <a:buSzPts val="1200"/>
              <a:buFont typeface="Symbol" panose="05050102010706020507" pitchFamily="18" charset="2"/>
              <a:buChar char="-"/>
              <a:tabLst>
                <a:tab pos="215900" algn="l"/>
              </a:tabLst>
            </a:pPr>
            <a:r>
              <a:rPr lang="fr-FR" sz="1800" u="none" strike="noStrike" spc="-50" dirty="0">
                <a:effectLst/>
                <a:ea typeface="Times New Roman" panose="02020603050405020304" pitchFamily="18" charset="0"/>
                <a:cs typeface="Times New Roman" panose="02020603050405020304" pitchFamily="18" charset="0"/>
              </a:rPr>
              <a:t>capacité : les batteries doivent pouvoir assurer le démarrage d’un ou deux moteurs, ainsi que de l’APU.</a:t>
            </a:r>
          </a:p>
        </p:txBody>
      </p:sp>
      <p:sp>
        <p:nvSpPr>
          <p:cNvPr id="7" name="ZoneTexte 6">
            <a:extLst>
              <a:ext uri="{FF2B5EF4-FFF2-40B4-BE49-F238E27FC236}">
                <a16:creationId xmlns:a16="http://schemas.microsoft.com/office/drawing/2014/main" id="{69621844-5120-2711-7F09-DEAEEBFC7240}"/>
              </a:ext>
            </a:extLst>
          </p:cNvPr>
          <p:cNvSpPr txBox="1"/>
          <p:nvPr/>
        </p:nvSpPr>
        <p:spPr>
          <a:xfrm>
            <a:off x="3273321" y="178584"/>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SOURCE AUXILIAIRE D’ENERGIE</a:t>
            </a:r>
          </a:p>
        </p:txBody>
      </p:sp>
      <p:sp>
        <p:nvSpPr>
          <p:cNvPr id="3" name="ZoneTexte 2">
            <a:extLst>
              <a:ext uri="{FF2B5EF4-FFF2-40B4-BE49-F238E27FC236}">
                <a16:creationId xmlns:a16="http://schemas.microsoft.com/office/drawing/2014/main" id="{2647F7CA-F76C-B95A-5332-D5A6177BA8A5}"/>
              </a:ext>
            </a:extLst>
          </p:cNvPr>
          <p:cNvSpPr txBox="1"/>
          <p:nvPr/>
        </p:nvSpPr>
        <p:spPr>
          <a:xfrm>
            <a:off x="4411533" y="688020"/>
            <a:ext cx="347306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lvl="1" algn="ctr">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BATTERIES D’ACCUMULATEURS</a:t>
            </a:r>
          </a:p>
        </p:txBody>
      </p:sp>
      <p:pic>
        <p:nvPicPr>
          <p:cNvPr id="6" name="Picture 2" descr="Sichuan Changhong Battery Co Batterie Ni-Cd pour avion">
            <a:extLst>
              <a:ext uri="{FF2B5EF4-FFF2-40B4-BE49-F238E27FC236}">
                <a16:creationId xmlns:a16="http://schemas.microsoft.com/office/drawing/2014/main" id="{43AC2292-46C7-3DBC-9351-57A303B5B0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1762" y="2189466"/>
            <a:ext cx="3898789" cy="2756566"/>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3941352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6621" y="2090057"/>
            <a:ext cx="6803571" cy="397031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Les accumulateurs sont caractérisés par :</a:t>
            </a:r>
          </a:p>
          <a:p>
            <a:endParaRPr lang="fr-FR" dirty="0"/>
          </a:p>
          <a:p>
            <a:pPr marL="285750" indent="-285750" algn="just">
              <a:lnSpc>
                <a:spcPct val="150000"/>
              </a:lnSpc>
              <a:buFont typeface="Arial" panose="020B0604020202020204" pitchFamily="34" charset="0"/>
              <a:buChar char="•"/>
            </a:pPr>
            <a:r>
              <a:rPr lang="fr-FR" dirty="0"/>
              <a:t>la technologie utilisée : plomb, nickel-cadmium, nickel-zinc, etc. ;</a:t>
            </a:r>
          </a:p>
          <a:p>
            <a:pPr marL="285750" indent="-285750" algn="just">
              <a:lnSpc>
                <a:spcPct val="150000"/>
              </a:lnSpc>
              <a:buFont typeface="Arial" panose="020B0604020202020204" pitchFamily="34" charset="0"/>
              <a:buChar char="•"/>
            </a:pPr>
            <a:r>
              <a:rPr lang="fr-FR" dirty="0"/>
              <a:t>leur </a:t>
            </a:r>
            <a:r>
              <a:rPr lang="fr-FR" b="1" dirty="0"/>
              <a:t>capacité </a:t>
            </a:r>
            <a:r>
              <a:rPr lang="fr-FR" dirty="0"/>
              <a:t>: exprimée en </a:t>
            </a:r>
            <a:r>
              <a:rPr lang="fr-FR" dirty="0" err="1"/>
              <a:t>ampères-heure</a:t>
            </a:r>
            <a:r>
              <a:rPr lang="fr-FR" dirty="0"/>
              <a:t> (Ah), elle représente la quantité d'électricité que peut fournir l'accumulateur pendant la décharge ; </a:t>
            </a:r>
          </a:p>
          <a:p>
            <a:pPr marL="285750" indent="-285750" algn="just">
              <a:lnSpc>
                <a:spcPct val="150000"/>
              </a:lnSpc>
              <a:buFont typeface="Arial" panose="020B0604020202020204" pitchFamily="34" charset="0"/>
              <a:buChar char="•"/>
            </a:pPr>
            <a:r>
              <a:rPr lang="fr-FR" dirty="0"/>
              <a:t>un accumulateur ayant une capacité de 100 Ah pourra, en théorie, fournir 100 A pendant 1 h ou 10 A pendant 10 h ;</a:t>
            </a:r>
          </a:p>
          <a:p>
            <a:pPr marL="285750" indent="-285750" algn="just">
              <a:lnSpc>
                <a:spcPct val="150000"/>
              </a:lnSpc>
              <a:buFont typeface="Arial" panose="020B0604020202020204" pitchFamily="34" charset="0"/>
              <a:buChar char="•"/>
            </a:pPr>
            <a:r>
              <a:rPr lang="fr-FR" dirty="0"/>
              <a:t>leur </a:t>
            </a:r>
            <a:r>
              <a:rPr lang="fr-FR" b="1" dirty="0"/>
              <a:t>résistance interne </a:t>
            </a:r>
            <a:r>
              <a:rPr lang="fr-FR" dirty="0"/>
              <a:t>;</a:t>
            </a:r>
          </a:p>
          <a:p>
            <a:pPr marL="285750" indent="-285750" algn="just">
              <a:lnSpc>
                <a:spcPct val="150000"/>
              </a:lnSpc>
              <a:buFont typeface="Arial" panose="020B0604020202020204" pitchFamily="34" charset="0"/>
              <a:buChar char="•"/>
            </a:pPr>
            <a:r>
              <a:rPr lang="fr-FR" dirty="0"/>
              <a:t>le </a:t>
            </a:r>
            <a:r>
              <a:rPr lang="fr-FR" b="1" dirty="0"/>
              <a:t>cycle de charge </a:t>
            </a:r>
            <a:r>
              <a:rPr lang="fr-FR" dirty="0"/>
              <a:t>(plus ou moins rapide).</a:t>
            </a:r>
          </a:p>
        </p:txBody>
      </p:sp>
      <p:pic>
        <p:nvPicPr>
          <p:cNvPr id="5" name="Picture 2" descr="Sichuan Changhong Battery Co Batterie Ni-Cd pour avion">
            <a:extLst>
              <a:ext uri="{FF2B5EF4-FFF2-40B4-BE49-F238E27FC236}">
                <a16:creationId xmlns:a16="http://schemas.microsoft.com/office/drawing/2014/main" id="{43AC2292-46C7-3DBC-9351-57A303B5B0D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326725" y="2090057"/>
            <a:ext cx="4386304" cy="3101254"/>
          </a:xfrm>
          <a:prstGeom prst="rect">
            <a:avLst/>
          </a:prstGeom>
        </p:spPr>
        <p:style>
          <a:lnRef idx="2">
            <a:schemeClr val="accent2"/>
          </a:lnRef>
          <a:fillRef idx="1">
            <a:schemeClr val="lt1"/>
          </a:fillRef>
          <a:effectRef idx="0">
            <a:schemeClr val="accent2"/>
          </a:effectRef>
          <a:fontRef idx="minor">
            <a:schemeClr val="dk1"/>
          </a:fontRef>
        </p:style>
      </p:pic>
      <p:sp>
        <p:nvSpPr>
          <p:cNvPr id="6" name="ZoneTexte 5">
            <a:extLst>
              <a:ext uri="{FF2B5EF4-FFF2-40B4-BE49-F238E27FC236}">
                <a16:creationId xmlns:a16="http://schemas.microsoft.com/office/drawing/2014/main" id="{69621844-5120-2711-7F09-DEAEEBFC7240}"/>
              </a:ext>
            </a:extLst>
          </p:cNvPr>
          <p:cNvSpPr txBox="1"/>
          <p:nvPr/>
        </p:nvSpPr>
        <p:spPr>
          <a:xfrm>
            <a:off x="3273321" y="178584"/>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SOURCE AUXILIAIRE D’ENERGIE</a:t>
            </a:r>
          </a:p>
        </p:txBody>
      </p:sp>
      <p:sp>
        <p:nvSpPr>
          <p:cNvPr id="7" name="ZoneTexte 6">
            <a:extLst>
              <a:ext uri="{FF2B5EF4-FFF2-40B4-BE49-F238E27FC236}">
                <a16:creationId xmlns:a16="http://schemas.microsoft.com/office/drawing/2014/main" id="{2647F7CA-F76C-B95A-5332-D5A6177BA8A5}"/>
              </a:ext>
            </a:extLst>
          </p:cNvPr>
          <p:cNvSpPr txBox="1"/>
          <p:nvPr/>
        </p:nvSpPr>
        <p:spPr>
          <a:xfrm>
            <a:off x="4411533" y="688020"/>
            <a:ext cx="347306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lvl="1" algn="ctr">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BATTERIES D’ACCUMULATEURS</a:t>
            </a:r>
          </a:p>
        </p:txBody>
      </p:sp>
    </p:spTree>
    <p:extLst>
      <p:ext uri="{BB962C8B-B14F-4D97-AF65-F5344CB8AC3E}">
        <p14:creationId xmlns:p14="http://schemas.microsoft.com/office/powerpoint/2010/main" val="38359537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2518850" y="3505167"/>
            <a:ext cx="7027921" cy="3189360"/>
          </a:xfrm>
          <a:prstGeom prst="rect">
            <a:avLst/>
          </a:prstGeom>
        </p:spPr>
      </p:pic>
      <p:sp>
        <p:nvSpPr>
          <p:cNvPr id="4" name="Rectangle 3"/>
          <p:cNvSpPr/>
          <p:nvPr/>
        </p:nvSpPr>
        <p:spPr>
          <a:xfrm>
            <a:off x="297028" y="1052072"/>
            <a:ext cx="11471563"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L'électrode positive est une plaque de bioxyde de plomb (Pb0</a:t>
            </a:r>
            <a:r>
              <a:rPr lang="fr-FR" baseline="-25000" dirty="0"/>
              <a:t>2</a:t>
            </a:r>
            <a:r>
              <a:rPr lang="fr-FR" dirty="0"/>
              <a:t>). </a:t>
            </a:r>
          </a:p>
          <a:p>
            <a:pPr marL="285750" indent="-285750">
              <a:buFont typeface="Arial" panose="020B0604020202020204" pitchFamily="34" charset="0"/>
              <a:buChar char="•"/>
            </a:pPr>
            <a:r>
              <a:rPr lang="fr-FR" dirty="0"/>
              <a:t>L'électrode négative est une plaque de plomb pur à l'état spongieux (Pb).</a:t>
            </a:r>
          </a:p>
          <a:p>
            <a:pPr marL="285750" indent="-285750">
              <a:buFont typeface="Arial" panose="020B0604020202020204" pitchFamily="34" charset="0"/>
              <a:buChar char="•"/>
            </a:pPr>
            <a:r>
              <a:rPr lang="fr-FR" dirty="0"/>
              <a:t>L'électrolyte est une solution d'acide sulfurique (H2S04), dont la densité varie en fonction de l'état de charge de la batterie.</a:t>
            </a:r>
          </a:p>
          <a:p>
            <a:pPr marL="285750" indent="-285750">
              <a:buFont typeface="Arial" panose="020B0604020202020204" pitchFamily="34" charset="0"/>
              <a:buChar char="•"/>
            </a:pPr>
            <a:r>
              <a:rPr lang="fr-FR" dirty="0"/>
              <a:t>L'énergie qu'on peut emmagasiner dans un accumulateur étant proportionnelle à la surface des électrodes, on a intérêt à augmenter les dimensions de celles-ci.</a:t>
            </a:r>
          </a:p>
          <a:p>
            <a:pPr marL="285750" indent="-285750">
              <a:buFont typeface="Arial" panose="020B0604020202020204" pitchFamily="34" charset="0"/>
              <a:buChar char="•"/>
            </a:pPr>
            <a:r>
              <a:rPr lang="fr-FR" dirty="0"/>
              <a:t>L'ensemble des plaques est immergé dans l'électrolyte contenu dans un bac en matière isolante (verre ou matière plastique).</a:t>
            </a:r>
          </a:p>
        </p:txBody>
      </p:sp>
      <p:sp>
        <p:nvSpPr>
          <p:cNvPr id="7" name="ZoneTexte 6">
            <a:extLst>
              <a:ext uri="{FF2B5EF4-FFF2-40B4-BE49-F238E27FC236}">
                <a16:creationId xmlns:a16="http://schemas.microsoft.com/office/drawing/2014/main" id="{69621844-5120-2711-7F09-DEAEEBFC7240}"/>
              </a:ext>
            </a:extLst>
          </p:cNvPr>
          <p:cNvSpPr txBox="1"/>
          <p:nvPr/>
        </p:nvSpPr>
        <p:spPr>
          <a:xfrm>
            <a:off x="2900618" y="91869"/>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SOURCE AUXILIAIRE D’ENERGIE</a:t>
            </a:r>
          </a:p>
        </p:txBody>
      </p:sp>
      <p:sp>
        <p:nvSpPr>
          <p:cNvPr id="8" name="ZoneTexte 7">
            <a:extLst>
              <a:ext uri="{FF2B5EF4-FFF2-40B4-BE49-F238E27FC236}">
                <a16:creationId xmlns:a16="http://schemas.microsoft.com/office/drawing/2014/main" id="{2647F7CA-F76C-B95A-5332-D5A6177BA8A5}"/>
              </a:ext>
            </a:extLst>
          </p:cNvPr>
          <p:cNvSpPr txBox="1"/>
          <p:nvPr/>
        </p:nvSpPr>
        <p:spPr>
          <a:xfrm>
            <a:off x="3703960" y="537970"/>
            <a:ext cx="513523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lvl="1" algn="ctr">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BATTERIES D’ACCUMULATEURS: </a:t>
            </a:r>
            <a:r>
              <a:rPr lang="fr-FR" dirty="0"/>
              <a:t>Batteries au plomb</a:t>
            </a:r>
            <a:endPar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97098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2893" y="960063"/>
            <a:ext cx="10584873" cy="378885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Wingdings" panose="05000000000000000000" pitchFamily="2" charset="2"/>
              <a:buChar char="§"/>
            </a:pPr>
            <a:r>
              <a:rPr lang="fr-FR" dirty="0"/>
              <a:t>Afin de créer une batterie présentant une tension supérieure, il est nécessaire d'associer plusieurs cellules. </a:t>
            </a:r>
          </a:p>
          <a:p>
            <a:pPr marL="285750" indent="-285750">
              <a:lnSpc>
                <a:spcPct val="150000"/>
              </a:lnSpc>
              <a:buFont typeface="Wingdings" panose="05000000000000000000" pitchFamily="2" charset="2"/>
              <a:buChar char="§"/>
            </a:pPr>
            <a:r>
              <a:rPr lang="fr-FR" dirty="0"/>
              <a:t>Une batterie de 12 V est ainsi composée de 6 cellules de 2 V.</a:t>
            </a:r>
          </a:p>
          <a:p>
            <a:pPr marL="285750" indent="-285750">
              <a:lnSpc>
                <a:spcPct val="150000"/>
              </a:lnSpc>
              <a:buFont typeface="Wingdings" panose="05000000000000000000" pitchFamily="2" charset="2"/>
              <a:buChar char="§"/>
            </a:pPr>
            <a:r>
              <a:rPr lang="fr-FR" dirty="0"/>
              <a:t>Pour que la réaction chimique ait lieu, il faut que</a:t>
            </a:r>
          </a:p>
          <a:p>
            <a:pPr marL="742950" lvl="1" indent="-285750">
              <a:lnSpc>
                <a:spcPct val="150000"/>
              </a:lnSpc>
              <a:buFont typeface="Courier New" panose="02070309020205020404" pitchFamily="49" charset="0"/>
              <a:buChar char="o"/>
            </a:pPr>
            <a:r>
              <a:rPr lang="fr-FR" dirty="0"/>
              <a:t>les plaques soient en bon état </a:t>
            </a:r>
          </a:p>
          <a:p>
            <a:pPr marL="742950" lvl="1" indent="-285750">
              <a:lnSpc>
                <a:spcPct val="150000"/>
              </a:lnSpc>
              <a:buFont typeface="Courier New" panose="02070309020205020404" pitchFamily="49" charset="0"/>
              <a:buChar char="o"/>
            </a:pPr>
            <a:r>
              <a:rPr lang="fr-FR" dirty="0"/>
              <a:t>électrolyte soit d'une densité correcte.</a:t>
            </a:r>
          </a:p>
          <a:p>
            <a:pPr marL="285750" indent="-285750">
              <a:lnSpc>
                <a:spcPct val="150000"/>
              </a:lnSpc>
              <a:buFont typeface="Wingdings" panose="05000000000000000000" pitchFamily="2" charset="2"/>
              <a:buChar char="§"/>
            </a:pPr>
            <a:r>
              <a:rPr lang="fr-FR" dirty="0"/>
              <a:t>On mesure l'état de la concentration avec un pèse-acide. </a:t>
            </a:r>
          </a:p>
          <a:p>
            <a:pPr marL="285750" indent="-285750">
              <a:lnSpc>
                <a:spcPct val="150000"/>
              </a:lnSpc>
              <a:buFont typeface="Wingdings" panose="05000000000000000000" pitchFamily="2" charset="2"/>
              <a:buChar char="§"/>
            </a:pPr>
            <a:r>
              <a:rPr lang="fr-FR" dirty="0"/>
              <a:t>On ne rajoute jamais d'acide, mais de l'eau distillée, car ce type de batterie consomme de l'eau par électrolyse au cours de la recharge.</a:t>
            </a:r>
          </a:p>
          <a:p>
            <a:pPr marL="285750" indent="-285750">
              <a:lnSpc>
                <a:spcPct val="150000"/>
              </a:lnSpc>
              <a:buFont typeface="Wingdings" panose="05000000000000000000" pitchFamily="2" charset="2"/>
              <a:buChar char="§"/>
            </a:pPr>
            <a:r>
              <a:rPr lang="fr-FR" dirty="0"/>
              <a:t>Une batterie au plomb déchargée peut geler du fait de l'abaissement de la concentration.</a:t>
            </a:r>
          </a:p>
        </p:txBody>
      </p:sp>
      <p:pic>
        <p:nvPicPr>
          <p:cNvPr id="6" name="Image 5"/>
          <p:cNvPicPr>
            <a:picLocks noChangeAspect="1"/>
          </p:cNvPicPr>
          <p:nvPr/>
        </p:nvPicPr>
        <p:blipFill>
          <a:blip r:embed="rId2"/>
          <a:stretch>
            <a:fillRect/>
          </a:stretch>
        </p:blipFill>
        <p:spPr>
          <a:xfrm>
            <a:off x="4659279" y="4789714"/>
            <a:ext cx="2092102" cy="1893584"/>
          </a:xfrm>
          <a:prstGeom prst="rect">
            <a:avLst/>
          </a:prstGeom>
        </p:spPr>
      </p:pic>
      <p:sp>
        <p:nvSpPr>
          <p:cNvPr id="7" name="ZoneTexte 6">
            <a:extLst>
              <a:ext uri="{FF2B5EF4-FFF2-40B4-BE49-F238E27FC236}">
                <a16:creationId xmlns:a16="http://schemas.microsoft.com/office/drawing/2014/main" id="{2647F7CA-F76C-B95A-5332-D5A6177BA8A5}"/>
              </a:ext>
            </a:extLst>
          </p:cNvPr>
          <p:cNvSpPr txBox="1"/>
          <p:nvPr/>
        </p:nvSpPr>
        <p:spPr>
          <a:xfrm>
            <a:off x="3703960" y="537970"/>
            <a:ext cx="513523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lvl="1" algn="ctr">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BATTERIES D’ACCUMULATEURS: </a:t>
            </a:r>
            <a:r>
              <a:rPr lang="fr-FR" dirty="0"/>
              <a:t>Batteries au plomb</a:t>
            </a:r>
            <a:endPar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8" name="ZoneTexte 7">
            <a:extLst>
              <a:ext uri="{FF2B5EF4-FFF2-40B4-BE49-F238E27FC236}">
                <a16:creationId xmlns:a16="http://schemas.microsoft.com/office/drawing/2014/main" id="{69621844-5120-2711-7F09-DEAEEBFC7240}"/>
              </a:ext>
            </a:extLst>
          </p:cNvPr>
          <p:cNvSpPr txBox="1"/>
          <p:nvPr/>
        </p:nvSpPr>
        <p:spPr>
          <a:xfrm>
            <a:off x="2900618" y="91869"/>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SOURCE AUXILIAIRE D’ENERGIE</a:t>
            </a:r>
          </a:p>
        </p:txBody>
      </p:sp>
    </p:spTree>
    <p:extLst>
      <p:ext uri="{BB962C8B-B14F-4D97-AF65-F5344CB8AC3E}">
        <p14:creationId xmlns:p14="http://schemas.microsoft.com/office/powerpoint/2010/main" val="3032805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38349" y="1027906"/>
            <a:ext cx="11115302" cy="461985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b="1" dirty="0"/>
              <a:t>Avantages :</a:t>
            </a:r>
          </a:p>
          <a:p>
            <a:pPr marL="285750" indent="-285750">
              <a:lnSpc>
                <a:spcPct val="150000"/>
              </a:lnSpc>
              <a:buFont typeface="Arial" panose="020B0604020202020204" pitchFamily="34" charset="0"/>
              <a:buChar char="•"/>
            </a:pPr>
            <a:r>
              <a:rPr lang="fr-FR" dirty="0"/>
              <a:t>aucun entretien pendant la durée de vie ;</a:t>
            </a:r>
          </a:p>
          <a:p>
            <a:pPr marL="285750" indent="-285750">
              <a:lnSpc>
                <a:spcPct val="150000"/>
              </a:lnSpc>
              <a:buFont typeface="Arial" panose="020B0604020202020204" pitchFamily="34" charset="0"/>
              <a:buChar char="•"/>
            </a:pPr>
            <a:r>
              <a:rPr lang="fr-FR" dirty="0"/>
              <a:t>étanchéité totale ;</a:t>
            </a:r>
          </a:p>
          <a:p>
            <a:pPr marL="285750" indent="-285750">
              <a:lnSpc>
                <a:spcPct val="150000"/>
              </a:lnSpc>
              <a:buFont typeface="Arial" panose="020B0604020202020204" pitchFamily="34" charset="0"/>
              <a:buChar char="•"/>
            </a:pPr>
            <a:r>
              <a:rPr lang="fr-FR" dirty="0"/>
              <a:t>pas de dégagement de gaz ;</a:t>
            </a:r>
          </a:p>
          <a:p>
            <a:pPr marL="285750" indent="-285750">
              <a:lnSpc>
                <a:spcPct val="150000"/>
              </a:lnSpc>
              <a:buFont typeface="Arial" panose="020B0604020202020204" pitchFamily="34" charset="0"/>
              <a:buChar char="•"/>
            </a:pPr>
            <a:r>
              <a:rPr lang="fr-FR" dirty="0"/>
              <a:t>durée de vie augmentée jusqu'à parfois 15 ans.</a:t>
            </a:r>
          </a:p>
          <a:p>
            <a:pPr>
              <a:lnSpc>
                <a:spcPct val="150000"/>
              </a:lnSpc>
            </a:pPr>
            <a:r>
              <a:rPr lang="fr-FR" b="1" dirty="0"/>
              <a:t>Inconvénients :</a:t>
            </a:r>
          </a:p>
          <a:p>
            <a:pPr marL="285750" indent="-285750">
              <a:lnSpc>
                <a:spcPct val="150000"/>
              </a:lnSpc>
              <a:buFont typeface="Arial" panose="020B0604020202020204" pitchFamily="34" charset="0"/>
              <a:buChar char="•"/>
            </a:pPr>
            <a:r>
              <a:rPr lang="fr-FR" dirty="0"/>
              <a:t>le prix ;</a:t>
            </a:r>
          </a:p>
          <a:p>
            <a:pPr marL="285750" indent="-285750">
              <a:lnSpc>
                <a:spcPct val="150000"/>
              </a:lnSpc>
              <a:buFont typeface="Arial" panose="020B0604020202020204" pitchFamily="34" charset="0"/>
              <a:buChar char="•"/>
            </a:pPr>
            <a:r>
              <a:rPr lang="fr-FR" dirty="0"/>
              <a:t>respect des critères de charge et de décharge (intensité et température).</a:t>
            </a:r>
          </a:p>
          <a:p>
            <a:pPr>
              <a:lnSpc>
                <a:spcPct val="150000"/>
              </a:lnSpc>
            </a:pPr>
            <a:endParaRPr lang="fr-FR" dirty="0"/>
          </a:p>
          <a:p>
            <a:pPr>
              <a:lnSpc>
                <a:spcPct val="150000"/>
              </a:lnSpc>
            </a:pPr>
            <a:r>
              <a:rPr lang="fr-FR" dirty="0"/>
              <a:t>Si on trouve encore des batteries au plomb sur certains aéronefs légers, elles ont été largement supplantées par les batteries nickel-cadmium (Ni-Cd) sur les autres machines.</a:t>
            </a:r>
          </a:p>
        </p:txBody>
      </p:sp>
      <p:sp>
        <p:nvSpPr>
          <p:cNvPr id="6" name="Rectangle 5"/>
          <p:cNvSpPr/>
          <p:nvPr/>
        </p:nvSpPr>
        <p:spPr>
          <a:xfrm>
            <a:off x="2952996" y="452319"/>
            <a:ext cx="6879771"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Avantages et inconvénients des nouveaux accumulateurs au plomb</a:t>
            </a:r>
          </a:p>
        </p:txBody>
      </p:sp>
    </p:spTree>
    <p:extLst>
      <p:ext uri="{BB962C8B-B14F-4D97-AF65-F5344CB8AC3E}">
        <p14:creationId xmlns:p14="http://schemas.microsoft.com/office/powerpoint/2010/main" val="35717742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A3968598-90B4-A482-C864-C1E91C0E3F73}"/>
              </a:ext>
            </a:extLst>
          </p:cNvPr>
          <p:cNvSpPr txBox="1"/>
          <p:nvPr/>
        </p:nvSpPr>
        <p:spPr>
          <a:xfrm>
            <a:off x="254569" y="1553834"/>
            <a:ext cx="7735546" cy="4247317"/>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buClr>
                <a:srgbClr val="000000"/>
              </a:buClr>
              <a:buSzPts val="1200"/>
              <a:tabLst>
                <a:tab pos="287020" algn="l"/>
              </a:tabLst>
            </a:pPr>
            <a:r>
              <a:rPr lang="fr-FR" sz="1800" spc="-50" dirty="0">
                <a:effectLst/>
                <a:ea typeface="Times New Roman" panose="02020603050405020304" pitchFamily="18" charset="0"/>
              </a:rPr>
              <a:t>Ces batteries sont actuellement, les seules utilisées sur avion </a:t>
            </a:r>
          </a:p>
          <a:p>
            <a:pPr lvl="0" algn="just">
              <a:lnSpc>
                <a:spcPct val="150000"/>
              </a:lnSpc>
              <a:buClr>
                <a:srgbClr val="000000"/>
              </a:buClr>
              <a:buSzPts val="1200"/>
              <a:tabLst>
                <a:tab pos="287020" algn="l"/>
              </a:tabLst>
            </a:pPr>
            <a:r>
              <a:rPr lang="fr-FR" sz="1800" b="1" u="none" strike="noStrike" spc="-50" dirty="0">
                <a:effectLst/>
                <a:ea typeface="Times New Roman" panose="02020603050405020304" pitchFamily="18" charset="0"/>
                <a:cs typeface="Times New Roman" panose="02020603050405020304" pitchFamily="18" charset="0"/>
              </a:rPr>
              <a:t>DESCRIPTION DE LA BATTERIE (ELEMENT)</a:t>
            </a:r>
          </a:p>
          <a:p>
            <a:pPr indent="358775">
              <a:lnSpc>
                <a:spcPct val="150000"/>
              </a:lnSpc>
              <a:buFont typeface="Arial" panose="020B0604020202020204" pitchFamily="34" charset="0"/>
              <a:buChar char="•"/>
            </a:pPr>
            <a:r>
              <a:rPr lang="fr-FR" sz="1800" dirty="0">
                <a:solidFill>
                  <a:srgbClr val="000000"/>
                </a:solidFill>
                <a:effectLst/>
                <a:ea typeface="DejaVu Sans" panose="020B0603030804020204" pitchFamily="34" charset="0"/>
              </a:rPr>
              <a:t>Elles sont de type </a:t>
            </a:r>
            <a:r>
              <a:rPr lang="fr-FR" sz="1800" b="1" dirty="0">
                <a:solidFill>
                  <a:srgbClr val="000000"/>
                </a:solidFill>
                <a:effectLst/>
                <a:ea typeface="DejaVu Sans" panose="020B0603030804020204" pitchFamily="34" charset="0"/>
              </a:rPr>
              <a:t>cadmium nickel</a:t>
            </a:r>
            <a:r>
              <a:rPr lang="fr-FR" dirty="0">
                <a:solidFill>
                  <a:srgbClr val="000000"/>
                </a:solidFill>
                <a:ea typeface="DejaVu Sans" panose="020B0603030804020204" pitchFamily="34" charset="0"/>
              </a:rPr>
              <a:t> </a:t>
            </a:r>
            <a:r>
              <a:rPr lang="fr-FR" sz="1800" dirty="0">
                <a:solidFill>
                  <a:srgbClr val="000000"/>
                </a:solidFill>
                <a:effectLst/>
                <a:ea typeface="DejaVu Sans" panose="020B0603030804020204" pitchFamily="34" charset="0"/>
              </a:rPr>
              <a:t>à grande réserve d’électrolyte.</a:t>
            </a:r>
          </a:p>
          <a:p>
            <a:pPr indent="358775">
              <a:lnSpc>
                <a:spcPct val="150000"/>
              </a:lnSpc>
              <a:buFont typeface="Arial" panose="020B0604020202020204" pitchFamily="34" charset="0"/>
              <a:buChar char="•"/>
            </a:pPr>
            <a:r>
              <a:rPr lang="fr-FR" sz="1800" dirty="0">
                <a:solidFill>
                  <a:srgbClr val="000000"/>
                </a:solidFill>
                <a:effectLst/>
                <a:ea typeface="DejaVu Sans" panose="020B0603030804020204" pitchFamily="34" charset="0"/>
              </a:rPr>
              <a:t>L’isolement électrique entre ces plaques de polarités opposées est assuré par des séparateurs composites, à base de fibres synthétiques.</a:t>
            </a:r>
          </a:p>
          <a:p>
            <a:pPr marL="285750" indent="-285750">
              <a:lnSpc>
                <a:spcPct val="150000"/>
              </a:lnSpc>
              <a:buFont typeface="Arial" panose="020B0604020202020204" pitchFamily="34" charset="0"/>
              <a:buChar char="•"/>
            </a:pPr>
            <a:r>
              <a:rPr lang="fr-FR" sz="1800" dirty="0">
                <a:solidFill>
                  <a:srgbClr val="000000"/>
                </a:solidFill>
                <a:effectLst/>
                <a:ea typeface="DejaVu Sans" panose="020B0603030804020204" pitchFamily="34" charset="0"/>
              </a:rPr>
              <a:t>Le séparateur joue également le rôle de réservoir d’électrolyte entre les plaques;</a:t>
            </a:r>
          </a:p>
          <a:p>
            <a:pPr marL="285750" indent="-285750">
              <a:lnSpc>
                <a:spcPct val="150000"/>
              </a:lnSpc>
              <a:buFont typeface="Arial" panose="020B0604020202020204" pitchFamily="34" charset="0"/>
              <a:buChar char="•"/>
            </a:pPr>
            <a:r>
              <a:rPr lang="fr-FR" sz="1800" dirty="0">
                <a:solidFill>
                  <a:srgbClr val="000000"/>
                </a:solidFill>
                <a:effectLst/>
                <a:ea typeface="DejaVu Sans" panose="020B0603030804020204" pitchFamily="34" charset="0"/>
              </a:rPr>
              <a:t>électrolyte est une solution aqueuse d’hydroxyde de potassium.</a:t>
            </a:r>
          </a:p>
          <a:p>
            <a:pPr indent="358775">
              <a:lnSpc>
                <a:spcPct val="150000"/>
              </a:lnSpc>
              <a:buFont typeface="Arial" panose="020B0604020202020204" pitchFamily="34" charset="0"/>
              <a:buChar char="•"/>
            </a:pPr>
            <a:r>
              <a:rPr lang="fr-FR" sz="1800" dirty="0">
                <a:solidFill>
                  <a:srgbClr val="000000"/>
                </a:solidFill>
                <a:effectLst/>
                <a:ea typeface="DejaVu Sans" panose="020B0603030804020204" pitchFamily="34" charset="0"/>
              </a:rPr>
              <a:t>Le couvercle est muni d’un bouchon soupape, qui permet le réajustement du niveau de l’électrolyte, et assure l’évacuation des gaz en surcharge.</a:t>
            </a:r>
          </a:p>
        </p:txBody>
      </p:sp>
      <p:sp>
        <p:nvSpPr>
          <p:cNvPr id="4" name="ZoneTexte 3">
            <a:extLst>
              <a:ext uri="{FF2B5EF4-FFF2-40B4-BE49-F238E27FC236}">
                <a16:creationId xmlns:a16="http://schemas.microsoft.com/office/drawing/2014/main" id="{861AAB3B-B6BD-E9C5-0FC1-4D2F4A305FF2}"/>
              </a:ext>
            </a:extLst>
          </p:cNvPr>
          <p:cNvSpPr txBox="1"/>
          <p:nvPr/>
        </p:nvSpPr>
        <p:spPr>
          <a:xfrm>
            <a:off x="3592284" y="261258"/>
            <a:ext cx="404804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SOURCE AUXILIAIRE D’ENERGIE</a:t>
            </a:r>
          </a:p>
        </p:txBody>
      </p:sp>
      <p:sp>
        <p:nvSpPr>
          <p:cNvPr id="6" name="ZoneTexte 5">
            <a:extLst>
              <a:ext uri="{FF2B5EF4-FFF2-40B4-BE49-F238E27FC236}">
                <a16:creationId xmlns:a16="http://schemas.microsoft.com/office/drawing/2014/main" id="{56CF5FA3-EB50-123C-F11B-1D5373D276A7}"/>
              </a:ext>
            </a:extLst>
          </p:cNvPr>
          <p:cNvSpPr txBox="1"/>
          <p:nvPr/>
        </p:nvSpPr>
        <p:spPr>
          <a:xfrm>
            <a:off x="3309879" y="941164"/>
            <a:ext cx="487083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r>
              <a:rPr lang="fr-FR" sz="1800" b="1" dirty="0">
                <a:solidFill>
                  <a:srgbClr val="2F5496"/>
                </a:solidFill>
                <a:effectLst/>
                <a:ea typeface="Times New Roman" panose="02020603050405020304" pitchFamily="18" charset="0"/>
                <a:cs typeface="Times New Roman" panose="02020603050405020304" pitchFamily="18" charset="0"/>
              </a:rPr>
              <a:t>BATTERIES ALCALINES (Type cadmium nickel)</a:t>
            </a:r>
          </a:p>
        </p:txBody>
      </p:sp>
      <p:pic>
        <p:nvPicPr>
          <p:cNvPr id="1028" name="Picture 4" descr="Batterie Nickel-cadmium Pour Avion,24v,40ah,20gnc40 - Buy Batterie D'avion  Ni-cd,Batterie Rechargeable Ni-cd,Batterie Nickel-cadmium Pour Avion  Product on Alibaba.com">
            <a:extLst>
              <a:ext uri="{FF2B5EF4-FFF2-40B4-BE49-F238E27FC236}">
                <a16:creationId xmlns:a16="http://schemas.microsoft.com/office/drawing/2014/main" id="{FAB243BA-2128-28F0-3E4A-D6A588E3FC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125" b="12756"/>
          <a:stretch/>
        </p:blipFill>
        <p:spPr bwMode="auto">
          <a:xfrm>
            <a:off x="8180712" y="2166258"/>
            <a:ext cx="3666337" cy="2754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8480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8E3C2093-D905-2A55-E3AC-CC37E2932CC2}"/>
              </a:ext>
            </a:extLst>
          </p:cNvPr>
          <p:cNvSpPr txBox="1"/>
          <p:nvPr/>
        </p:nvSpPr>
        <p:spPr>
          <a:xfrm>
            <a:off x="276339" y="1560481"/>
            <a:ext cx="11467641" cy="461985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lnSpc>
                <a:spcPct val="150000"/>
              </a:lnSpc>
              <a:buClr>
                <a:srgbClr val="000000"/>
              </a:buClr>
              <a:buSzPts val="1200"/>
              <a:tabLst>
                <a:tab pos="287020" algn="l"/>
              </a:tabLst>
            </a:pPr>
            <a:r>
              <a:rPr lang="fr-FR" sz="1800" b="1" u="none" strike="noStrike" spc="-50" dirty="0">
                <a:effectLst/>
                <a:ea typeface="Times New Roman" panose="02020603050405020304" pitchFamily="18" charset="0"/>
                <a:cs typeface="Times New Roman" panose="02020603050405020304" pitchFamily="18" charset="0"/>
              </a:rPr>
              <a:t>AVANTAGES</a:t>
            </a:r>
          </a:p>
          <a:p>
            <a:pPr marL="342900" lvl="0" indent="-342900" algn="just">
              <a:lnSpc>
                <a:spcPct val="150000"/>
              </a:lnSpc>
              <a:buClr>
                <a:srgbClr val="000000"/>
              </a:buClr>
              <a:buSzPts val="1200"/>
              <a:buFont typeface="Symbol" panose="05050102010706020507" pitchFamily="18" charset="2"/>
              <a:buChar char="-"/>
              <a:tabLst>
                <a:tab pos="496570" algn="l"/>
              </a:tabLst>
            </a:pPr>
            <a:r>
              <a:rPr lang="fr-FR" sz="1800" u="none" strike="noStrike" spc="-50" dirty="0">
                <a:effectLst/>
                <a:ea typeface="Times New Roman" panose="02020603050405020304" pitchFamily="18" charset="0"/>
                <a:cs typeface="Times New Roman" panose="02020603050405020304" pitchFamily="18" charset="0"/>
              </a:rPr>
              <a:t>Faible résistance interne, du 1/10 au 1/100</a:t>
            </a:r>
            <a:r>
              <a:rPr lang="fr-FR" sz="1800" i="0" u="none" strike="noStrike" spc="-50" dirty="0">
                <a:effectLst/>
                <a:latin typeface="+mj-lt"/>
                <a:ea typeface="Cambria Math" panose="02040503050406030204" pitchFamily="18" charset="0"/>
                <a:cs typeface="Times New Roman" panose="02020603050405020304" pitchFamily="18" charset="0"/>
              </a:rPr>
              <a:t>Ω (</a:t>
            </a:r>
            <a:r>
              <a:rPr lang="fr-FR" sz="1800" u="none" strike="noStrike" spc="-50" dirty="0">
                <a:effectLst/>
                <a:ea typeface="Times New Roman" panose="02020603050405020304" pitchFamily="18" charset="0"/>
                <a:cs typeface="Times New Roman" panose="02020603050405020304" pitchFamily="18" charset="0"/>
              </a:rPr>
              <a:t>grande </a:t>
            </a:r>
            <a:r>
              <a:rPr lang="fr-FR" sz="1800" spc="-50" dirty="0">
                <a:effectLst/>
                <a:ea typeface="Times New Roman" panose="02020603050405020304" pitchFamily="18" charset="0"/>
              </a:rPr>
              <a:t>puissance, sous une tension relativement stable).</a:t>
            </a:r>
          </a:p>
          <a:p>
            <a:pPr marL="342900" lvl="0" indent="-342900" algn="just">
              <a:lnSpc>
                <a:spcPct val="150000"/>
              </a:lnSpc>
              <a:buClr>
                <a:srgbClr val="000000"/>
              </a:buClr>
              <a:buSzPts val="1200"/>
              <a:buFont typeface="Symbol" panose="05050102010706020507" pitchFamily="18" charset="2"/>
              <a:buChar char="-"/>
              <a:tabLst>
                <a:tab pos="496570" algn="l"/>
              </a:tabLst>
            </a:pPr>
            <a:r>
              <a:rPr lang="fr-FR" sz="1800" u="none" strike="noStrike" spc="-50" dirty="0">
                <a:effectLst/>
                <a:ea typeface="Times New Roman" panose="02020603050405020304" pitchFamily="18" charset="0"/>
                <a:cs typeface="Times New Roman" panose="02020603050405020304" pitchFamily="18" charset="0"/>
              </a:rPr>
              <a:t>Possibilité de fonctionnement à basse et haute températures, - 40° à + 50°</a:t>
            </a:r>
          </a:p>
          <a:p>
            <a:pPr marL="342900" lvl="0" indent="-342900" algn="l">
              <a:lnSpc>
                <a:spcPct val="150000"/>
              </a:lnSpc>
              <a:buClr>
                <a:srgbClr val="000000"/>
              </a:buClr>
              <a:buSzPts val="1200"/>
              <a:buFont typeface="Symbol" panose="05050102010706020507" pitchFamily="18" charset="2"/>
              <a:buChar char="-"/>
              <a:tabLst>
                <a:tab pos="496570" algn="l"/>
              </a:tabLst>
            </a:pPr>
            <a:r>
              <a:rPr lang="fr-FR" sz="1800" u="none" strike="noStrike" spc="-50" dirty="0">
                <a:effectLst/>
                <a:ea typeface="Times New Roman" panose="02020603050405020304" pitchFamily="18" charset="0"/>
                <a:cs typeface="Times New Roman" panose="02020603050405020304" pitchFamily="18" charset="0"/>
              </a:rPr>
              <a:t>Bonne aptitude à une charge et décharge à intensité élevée.</a:t>
            </a:r>
          </a:p>
          <a:p>
            <a:pPr marL="342900" lvl="0" indent="-342900" algn="just">
              <a:lnSpc>
                <a:spcPct val="150000"/>
              </a:lnSpc>
              <a:buClr>
                <a:srgbClr val="000000"/>
              </a:buClr>
              <a:buSzPts val="1200"/>
              <a:buFont typeface="Symbol" panose="05050102010706020507" pitchFamily="18" charset="2"/>
              <a:buChar char="-"/>
              <a:tabLst>
                <a:tab pos="496570" algn="l"/>
              </a:tabLst>
            </a:pPr>
            <a:r>
              <a:rPr lang="fr-FR" sz="1800" u="none" strike="noStrike" spc="-50" dirty="0">
                <a:effectLst/>
                <a:ea typeface="Times New Roman" panose="02020603050405020304" pitchFamily="18" charset="0"/>
                <a:cs typeface="Times New Roman" panose="02020603050405020304" pitchFamily="18" charset="0"/>
              </a:rPr>
              <a:t>Stockage sans dommage, quel que soit l’état de charge.</a:t>
            </a:r>
          </a:p>
          <a:p>
            <a:pPr marL="342900" lvl="0" indent="-342900" algn="just">
              <a:lnSpc>
                <a:spcPct val="150000"/>
              </a:lnSpc>
              <a:buClr>
                <a:srgbClr val="000000"/>
              </a:buClr>
              <a:buSzPts val="1200"/>
              <a:buFont typeface="Symbol" panose="05050102010706020507" pitchFamily="18" charset="2"/>
              <a:buChar char="-"/>
              <a:tabLst>
                <a:tab pos="496570" algn="l"/>
              </a:tabLst>
            </a:pPr>
            <a:r>
              <a:rPr lang="fr-FR" sz="1800" u="none" strike="noStrike" spc="-50" dirty="0">
                <a:effectLst/>
                <a:ea typeface="Times New Roman" panose="02020603050405020304" pitchFamily="18" charset="0"/>
                <a:cs typeface="Times New Roman" panose="02020603050405020304" pitchFamily="18" charset="0"/>
              </a:rPr>
              <a:t>Coffre métallique, donc robuste.</a:t>
            </a:r>
          </a:p>
          <a:p>
            <a:pPr lvl="0" algn="ctr">
              <a:lnSpc>
                <a:spcPct val="150000"/>
              </a:lnSpc>
              <a:buClr>
                <a:srgbClr val="000000"/>
              </a:buClr>
              <a:buSzPts val="1200"/>
              <a:tabLst>
                <a:tab pos="291465" algn="l"/>
              </a:tabLst>
            </a:pPr>
            <a:r>
              <a:rPr lang="fr-FR" sz="1800" b="1" u="none" strike="noStrike" spc="-50" dirty="0">
                <a:effectLst/>
                <a:ea typeface="Times New Roman" panose="02020603050405020304" pitchFamily="18" charset="0"/>
                <a:cs typeface="Times New Roman" panose="02020603050405020304" pitchFamily="18" charset="0"/>
              </a:rPr>
              <a:t>INCONVENIENTS</a:t>
            </a:r>
          </a:p>
          <a:p>
            <a:pPr marL="342900" lvl="0" indent="-342900" algn="just">
              <a:lnSpc>
                <a:spcPct val="150000"/>
              </a:lnSpc>
              <a:buClr>
                <a:srgbClr val="000000"/>
              </a:buClr>
              <a:buSzPts val="1200"/>
              <a:buFont typeface="Symbol" panose="05050102010706020507" pitchFamily="18" charset="2"/>
              <a:buChar char="-"/>
              <a:tabLst>
                <a:tab pos="496570" algn="l"/>
              </a:tabLst>
            </a:pPr>
            <a:r>
              <a:rPr lang="fr-FR" sz="1800" u="none" strike="noStrike" spc="-50" dirty="0">
                <a:effectLst/>
                <a:ea typeface="Times New Roman" panose="02020603050405020304" pitchFamily="18" charset="0"/>
                <a:cs typeface="Times New Roman" panose="02020603050405020304" pitchFamily="18" charset="0"/>
              </a:rPr>
              <a:t>FEM par élément 1,2 v (20 éléments en série pour une batterie de 24 v) </a:t>
            </a:r>
            <a:r>
              <a:rPr lang="fr-FR" sz="1800" spc="-50" dirty="0">
                <a:effectLst/>
                <a:ea typeface="Times New Roman" panose="02020603050405020304" pitchFamily="18" charset="0"/>
              </a:rPr>
              <a:t>(2 v pour un élément au Pb)</a:t>
            </a:r>
          </a:p>
          <a:p>
            <a:pPr marL="342900" lvl="0" indent="-342900" algn="just">
              <a:lnSpc>
                <a:spcPct val="150000"/>
              </a:lnSpc>
              <a:buClr>
                <a:srgbClr val="000000"/>
              </a:buClr>
              <a:buSzPts val="1200"/>
              <a:buFont typeface="Symbol" panose="05050102010706020507" pitchFamily="18" charset="2"/>
              <a:buChar char="-"/>
              <a:tabLst>
                <a:tab pos="488950" algn="l"/>
              </a:tabLst>
            </a:pPr>
            <a:r>
              <a:rPr lang="fr-FR" sz="1800" u="none" strike="noStrike" spc="-50" dirty="0">
                <a:effectLst/>
                <a:ea typeface="Times New Roman" panose="02020603050405020304" pitchFamily="18" charset="0"/>
                <a:cs typeface="Times New Roman" panose="02020603050405020304" pitchFamily="18" charset="0"/>
              </a:rPr>
              <a:t>Pas de contrôle de l’état de charge par mesure de la densité, celle-ci se maintenant constante.</a:t>
            </a:r>
          </a:p>
          <a:p>
            <a:pPr marL="342900" lvl="0" indent="-342900" algn="just">
              <a:lnSpc>
                <a:spcPct val="150000"/>
              </a:lnSpc>
              <a:buClr>
                <a:srgbClr val="000000"/>
              </a:buClr>
              <a:buSzPts val="1200"/>
              <a:buFont typeface="Symbol" panose="05050102010706020507" pitchFamily="18" charset="2"/>
              <a:buChar char="-"/>
              <a:tabLst>
                <a:tab pos="488950" algn="l"/>
              </a:tabLst>
            </a:pPr>
            <a:r>
              <a:rPr lang="fr-FR" sz="1800" u="none" strike="noStrike" spc="-50" dirty="0">
                <a:effectLst/>
                <a:ea typeface="Times New Roman" panose="02020603050405020304" pitchFamily="18" charset="0"/>
                <a:cs typeface="Times New Roman" panose="02020603050405020304" pitchFamily="18" charset="0"/>
              </a:rPr>
              <a:t>Des séparateurs en mauvais état peuvent entraîner un emballement thermique, si la tension d’alimentation non conforme engendre un courant de charge élevé.</a:t>
            </a:r>
            <a:endParaRPr lang="fr-FR" dirty="0"/>
          </a:p>
        </p:txBody>
      </p:sp>
      <p:sp>
        <p:nvSpPr>
          <p:cNvPr id="2" name="ZoneTexte 1">
            <a:extLst>
              <a:ext uri="{FF2B5EF4-FFF2-40B4-BE49-F238E27FC236}">
                <a16:creationId xmlns:a16="http://schemas.microsoft.com/office/drawing/2014/main" id="{6436315E-2A90-32BD-3489-502A8D4B4FF8}"/>
              </a:ext>
            </a:extLst>
          </p:cNvPr>
          <p:cNvSpPr txBox="1"/>
          <p:nvPr/>
        </p:nvSpPr>
        <p:spPr>
          <a:xfrm>
            <a:off x="2696378" y="407184"/>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07 : SOURCE AUXILIAIRE D’ENERGIE</a:t>
            </a:r>
          </a:p>
        </p:txBody>
      </p:sp>
      <p:sp>
        <p:nvSpPr>
          <p:cNvPr id="3" name="ZoneTexte 2">
            <a:extLst>
              <a:ext uri="{FF2B5EF4-FFF2-40B4-BE49-F238E27FC236}">
                <a16:creationId xmlns:a16="http://schemas.microsoft.com/office/drawing/2014/main" id="{0795EBB4-19BB-D8D8-0248-E069B30F3043}"/>
              </a:ext>
            </a:extLst>
          </p:cNvPr>
          <p:cNvSpPr txBox="1"/>
          <p:nvPr/>
        </p:nvSpPr>
        <p:spPr>
          <a:xfrm>
            <a:off x="3309879" y="941164"/>
            <a:ext cx="487083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r>
              <a:rPr lang="fr-FR" sz="1800" b="1" dirty="0">
                <a:solidFill>
                  <a:srgbClr val="2F5496"/>
                </a:solidFill>
                <a:effectLst/>
                <a:ea typeface="Times New Roman" panose="02020603050405020304" pitchFamily="18" charset="0"/>
                <a:cs typeface="Times New Roman" panose="02020603050405020304" pitchFamily="18" charset="0"/>
              </a:rPr>
              <a:t>BATTERIES ALCALINES (Type cadmium nickel)</a:t>
            </a:r>
          </a:p>
        </p:txBody>
      </p:sp>
    </p:spTree>
    <p:extLst>
      <p:ext uri="{BB962C8B-B14F-4D97-AF65-F5344CB8AC3E}">
        <p14:creationId xmlns:p14="http://schemas.microsoft.com/office/powerpoint/2010/main" val="2648686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197F8B71-3F6C-FD15-8A1C-651949D09323}"/>
              </a:ext>
            </a:extLst>
          </p:cNvPr>
          <p:cNvSpPr txBox="1"/>
          <p:nvPr/>
        </p:nvSpPr>
        <p:spPr>
          <a:xfrm>
            <a:off x="372738" y="1674674"/>
            <a:ext cx="6387292" cy="341632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ctr" defTabSz="914400" rtl="0" eaLnBrk="0" fontAlgn="base" latinLnBrk="0" hangingPunct="0">
              <a:lnSpc>
                <a:spcPct val="150000"/>
              </a:lnSpc>
              <a:spcBef>
                <a:spcPct val="0"/>
              </a:spcBef>
              <a:spcAft>
                <a:spcPct val="0"/>
              </a:spcAft>
              <a:buClrTx/>
              <a:buSzTx/>
              <a:buFontTx/>
              <a:buNone/>
              <a:tabLst>
                <a:tab pos="498475" algn="l"/>
              </a:tabLst>
            </a:pPr>
            <a:r>
              <a:rPr kumimoji="0" lang="fr-FR" altLang="fr-FR" b="1" i="0" u="none" strike="noStrike" cap="none" normalizeH="0" baseline="0" dirty="0">
                <a:ln>
                  <a:noFill/>
                </a:ln>
                <a:solidFill>
                  <a:srgbClr val="000000"/>
                </a:solidFill>
                <a:effectLst/>
                <a:ea typeface="DejaVu Sans" panose="020B0603030804020204" pitchFamily="34" charset="0"/>
                <a:cs typeface="Times New Roman" panose="02020603050405020304" pitchFamily="18" charset="0"/>
              </a:rPr>
              <a:t>I</a:t>
            </a:r>
            <a:r>
              <a:rPr kumimoji="0" lang="fr-FR" altLang="fr-FR" b="1" i="0" u="none" strike="noStrike" cap="none" normalizeH="0" baseline="0" dirty="0" bmk="">
                <a:ln>
                  <a:noFill/>
                </a:ln>
                <a:solidFill>
                  <a:srgbClr val="000000"/>
                </a:solidFill>
                <a:effectLst/>
                <a:ea typeface="DejaVu Sans" panose="020B0603030804020204" pitchFamily="34" charset="0"/>
                <a:cs typeface="Times New Roman" panose="02020603050405020304" pitchFamily="18" charset="0"/>
              </a:rPr>
              <a:t>NCONVENIENTS</a:t>
            </a:r>
            <a:endParaRPr kumimoji="0" lang="fr-FR" altLang="fr-FR" b="1" i="0" u="none" strike="noStrike" cap="none" normalizeH="0" baseline="0" dirty="0">
              <a:ln>
                <a:noFill/>
              </a:ln>
              <a:solidFill>
                <a:schemeClr val="tx1"/>
              </a:solidFill>
              <a:effectLst/>
            </a:endParaRPr>
          </a:p>
          <a:p>
            <a:pPr marL="0" marR="0" lvl="0" indent="0" algn="just" defTabSz="914400" rtl="0" eaLnBrk="0" fontAlgn="base" latinLnBrk="0" hangingPunct="0">
              <a:lnSpc>
                <a:spcPct val="150000"/>
              </a:lnSpc>
              <a:spcBef>
                <a:spcPct val="0"/>
              </a:spcBef>
              <a:spcAft>
                <a:spcPct val="0"/>
              </a:spcAft>
              <a:buClrTx/>
              <a:buSzTx/>
              <a:buFontTx/>
              <a:buNone/>
              <a:tabLst>
                <a:tab pos="498475" algn="l"/>
              </a:tabLst>
            </a:pPr>
            <a:r>
              <a:rPr kumimoji="0" lang="fr-FR" altLang="fr-FR" b="0" i="0" u="none" strike="noStrike" cap="none" normalizeH="0" baseline="0" dirty="0">
                <a:ln>
                  <a:noFill/>
                </a:ln>
                <a:solidFill>
                  <a:schemeClr val="tx1"/>
                </a:solidFill>
                <a:effectLst/>
                <a:ea typeface="Times New Roman" panose="02020603050405020304" pitchFamily="18" charset="0"/>
              </a:rPr>
              <a:t>Ils résident essentiellement dans la distribution, à savoir :</a:t>
            </a:r>
            <a:endParaRPr kumimoji="0" lang="fr-FR" altLang="fr-FR"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tab pos="498475" algn="l"/>
              </a:tabLst>
            </a:pPr>
            <a:r>
              <a:rPr kumimoji="0" lang="fr-FR" altLang="fr-FR" b="0" i="0" u="none" strike="noStrike" cap="none" normalizeH="0" baseline="0" dirty="0">
                <a:ln>
                  <a:noFill/>
                </a:ln>
                <a:solidFill>
                  <a:schemeClr val="tx1"/>
                </a:solidFill>
                <a:effectLst/>
                <a:ea typeface="Times New Roman" panose="02020603050405020304" pitchFamily="18" charset="0"/>
              </a:rPr>
              <a:t> La nécessité de tuyauteries de retour</a:t>
            </a:r>
            <a:endParaRPr kumimoji="0" lang="fr-FR" altLang="fr-FR"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tab pos="498475" algn="l"/>
              </a:tabLst>
            </a:pPr>
            <a:r>
              <a:rPr kumimoji="0" lang="fr-FR" altLang="fr-FR" b="0" i="0" u="none" strike="noStrike" cap="none" normalizeH="0" baseline="0" dirty="0">
                <a:ln>
                  <a:noFill/>
                </a:ln>
                <a:solidFill>
                  <a:schemeClr val="tx1"/>
                </a:solidFill>
                <a:effectLst/>
                <a:ea typeface="Times New Roman" panose="02020603050405020304" pitchFamily="18" charset="0"/>
              </a:rPr>
              <a:t> Les pertes en charge, lorsque les tuyauteries sont longues et de faibles sections.</a:t>
            </a:r>
            <a:endParaRPr kumimoji="0" lang="fr-FR" altLang="fr-FR"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tab pos="498475" algn="l"/>
              </a:tabLst>
            </a:pPr>
            <a:r>
              <a:rPr kumimoji="0" lang="fr-FR" altLang="fr-FR" b="0" i="0" u="none" strike="noStrike" cap="none" normalizeH="0" baseline="0" dirty="0">
                <a:ln>
                  <a:noFill/>
                </a:ln>
                <a:solidFill>
                  <a:schemeClr val="tx1"/>
                </a:solidFill>
                <a:effectLst/>
                <a:ea typeface="Times New Roman" panose="02020603050405020304" pitchFamily="18" charset="0"/>
              </a:rPr>
              <a:t>Les risques de fuites</a:t>
            </a:r>
            <a:endParaRPr kumimoji="0" lang="fr-FR" altLang="fr-FR"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tab pos="498475" algn="l"/>
              </a:tabLst>
            </a:pPr>
            <a:r>
              <a:rPr kumimoji="0" lang="fr-FR" altLang="fr-FR" b="0" i="0" u="none" strike="noStrike" cap="none" normalizeH="0" baseline="0" dirty="0">
                <a:ln>
                  <a:noFill/>
                </a:ln>
                <a:solidFill>
                  <a:schemeClr val="tx1"/>
                </a:solidFill>
                <a:effectLst/>
                <a:ea typeface="Times New Roman" panose="02020603050405020304" pitchFamily="18" charset="0"/>
              </a:rPr>
              <a:t>La nécessité de disposer de certaines tuyauteries en acier lorsqu'il s'agit de circuit à haute pression.</a:t>
            </a:r>
            <a:endParaRPr kumimoji="0" lang="fr-FR" altLang="fr-FR" b="0" i="0" u="none" strike="noStrike" cap="none" normalizeH="0" baseline="0" dirty="0">
              <a:ln>
                <a:noFill/>
              </a:ln>
              <a:solidFill>
                <a:schemeClr val="tx1"/>
              </a:solidFill>
              <a:effectLst/>
            </a:endParaRPr>
          </a:p>
        </p:txBody>
      </p:sp>
      <p:sp>
        <p:nvSpPr>
          <p:cNvPr id="7" name="ZoneTexte 6">
            <a:extLst>
              <a:ext uri="{FF2B5EF4-FFF2-40B4-BE49-F238E27FC236}">
                <a16:creationId xmlns:a16="http://schemas.microsoft.com/office/drawing/2014/main" id="{9D22CC9F-E3B6-13FB-1A9F-8B48CF215AE1}"/>
              </a:ext>
            </a:extLst>
          </p:cNvPr>
          <p:cNvSpPr txBox="1"/>
          <p:nvPr/>
        </p:nvSpPr>
        <p:spPr>
          <a:xfrm>
            <a:off x="3291289" y="123977"/>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660400" algn="l"/>
              </a:tabLst>
            </a:pPr>
            <a:r>
              <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D</a:t>
            </a:r>
            <a:r>
              <a:rPr kumimoji="0" lang="fr-FR" altLang="fr-FR" sz="1800" b="0" i="0" u="none" strike="noStrike" cap="none" normalizeH="0" baseline="0" dirty="0" bmk="">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IFFERENTES FORMES D’ENERGIE UTILISEES A BORD</a:t>
            </a:r>
            <a:endPar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9" name="ZoneTexte 8">
            <a:extLst>
              <a:ext uri="{FF2B5EF4-FFF2-40B4-BE49-F238E27FC236}">
                <a16:creationId xmlns:a16="http://schemas.microsoft.com/office/drawing/2014/main" id="{EF676026-DB1B-21E4-1B29-8A2FEF1A939D}"/>
              </a:ext>
            </a:extLst>
          </p:cNvPr>
          <p:cNvSpPr txBox="1"/>
          <p:nvPr/>
        </p:nvSpPr>
        <p:spPr>
          <a:xfrm>
            <a:off x="3291289" y="561901"/>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tab pos="498475" algn="l"/>
              </a:tabLst>
            </a:pPr>
            <a:r>
              <a:rPr kumimoji="0" lang="fr-FR" altLang="fr-FR" sz="18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ENERGIE HYDRAULIQUE</a:t>
            </a:r>
            <a:endParaRPr kumimoji="0" lang="fr-FR" altLang="fr-FR" sz="1800" b="1" i="0" u="none" strike="noStrike" cap="none" normalizeH="0" baseline="0" dirty="0">
              <a:ln>
                <a:noFill/>
              </a:ln>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endParaRPr>
          </a:p>
        </p:txBody>
      </p:sp>
      <p:pic>
        <p:nvPicPr>
          <p:cNvPr id="2" name="Image 1"/>
          <p:cNvPicPr>
            <a:picLocks noChangeAspect="1"/>
          </p:cNvPicPr>
          <p:nvPr/>
        </p:nvPicPr>
        <p:blipFill>
          <a:blip r:embed="rId2"/>
          <a:stretch>
            <a:fillRect/>
          </a:stretch>
        </p:blipFill>
        <p:spPr>
          <a:xfrm>
            <a:off x="7817984" y="1467916"/>
            <a:ext cx="4076185" cy="2498603"/>
          </a:xfrm>
          <a:prstGeom prst="rect">
            <a:avLst/>
          </a:prstGeom>
        </p:spPr>
      </p:pic>
      <p:pic>
        <p:nvPicPr>
          <p:cNvPr id="3" name="Image 2"/>
          <p:cNvPicPr>
            <a:picLocks noChangeAspect="1"/>
          </p:cNvPicPr>
          <p:nvPr/>
        </p:nvPicPr>
        <p:blipFill>
          <a:blip r:embed="rId3"/>
          <a:stretch>
            <a:fillRect/>
          </a:stretch>
        </p:blipFill>
        <p:spPr>
          <a:xfrm>
            <a:off x="7817984" y="4345813"/>
            <a:ext cx="4076185" cy="2265052"/>
          </a:xfrm>
          <a:prstGeom prst="rect">
            <a:avLst/>
          </a:prstGeom>
        </p:spPr>
      </p:pic>
    </p:spTree>
    <p:extLst>
      <p:ext uri="{BB962C8B-B14F-4D97-AF65-F5344CB8AC3E}">
        <p14:creationId xmlns:p14="http://schemas.microsoft.com/office/powerpoint/2010/main" val="28422250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10004482" y="1695820"/>
            <a:ext cx="1517040" cy="3189360"/>
          </a:xfrm>
          <a:prstGeom prst="rect">
            <a:avLst/>
          </a:prstGeom>
        </p:spPr>
      </p:pic>
      <p:sp>
        <p:nvSpPr>
          <p:cNvPr id="4" name="Rectangle 3"/>
          <p:cNvSpPr/>
          <p:nvPr/>
        </p:nvSpPr>
        <p:spPr>
          <a:xfrm>
            <a:off x="435428" y="1218348"/>
            <a:ext cx="9326089" cy="337335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Les batteries Ni-Cd ont une faible résistance interne, et cette résistance décroît encore si la température augmente (CTN).</a:t>
            </a:r>
          </a:p>
          <a:p>
            <a:pPr marL="285750" indent="-285750">
              <a:lnSpc>
                <a:spcPct val="150000"/>
              </a:lnSpc>
              <a:buFont typeface="Arial" panose="020B0604020202020204" pitchFamily="34" charset="0"/>
              <a:buChar char="•"/>
            </a:pPr>
            <a:r>
              <a:rPr lang="fr-FR" dirty="0"/>
              <a:t>Un défaut de charge (tension trop élevée, courant trop important) </a:t>
            </a:r>
          </a:p>
          <a:p>
            <a:pPr marL="285750" indent="-285750">
              <a:lnSpc>
                <a:spcPct val="150000"/>
              </a:lnSpc>
              <a:buFont typeface="Arial" panose="020B0604020202020204" pitchFamily="34" charset="0"/>
              <a:buChar char="•"/>
            </a:pPr>
            <a:r>
              <a:rPr lang="fr-FR" dirty="0"/>
              <a:t>une mauvaise régulation en température entraîne </a:t>
            </a:r>
          </a:p>
          <a:p>
            <a:pPr marL="742950" lvl="1" indent="-285750">
              <a:lnSpc>
                <a:spcPct val="150000"/>
              </a:lnSpc>
              <a:buFont typeface="Courier New" panose="02070309020205020404" pitchFamily="49" charset="0"/>
              <a:buChar char="o"/>
            </a:pPr>
            <a:r>
              <a:rPr lang="fr-FR" dirty="0"/>
              <a:t>donc une augmentation du courant, </a:t>
            </a:r>
          </a:p>
          <a:p>
            <a:pPr marL="742950" lvl="1" indent="-285750">
              <a:lnSpc>
                <a:spcPct val="150000"/>
              </a:lnSpc>
              <a:buFont typeface="Courier New" panose="02070309020205020404" pitchFamily="49" charset="0"/>
              <a:buChar char="o"/>
            </a:pPr>
            <a:r>
              <a:rPr lang="fr-FR" dirty="0"/>
              <a:t>qui provoque une diminution de la résistance interne, </a:t>
            </a:r>
          </a:p>
          <a:p>
            <a:pPr marL="742950" lvl="1" indent="-285750">
              <a:lnSpc>
                <a:spcPct val="150000"/>
              </a:lnSpc>
              <a:buFont typeface="Courier New" panose="02070309020205020404" pitchFamily="49" charset="0"/>
              <a:buChar char="o"/>
            </a:pPr>
            <a:r>
              <a:rPr lang="fr-FR" dirty="0"/>
              <a:t>donc une augmentation du courant, et ainsi de suite.</a:t>
            </a:r>
          </a:p>
          <a:p>
            <a:pPr marL="285750" indent="-285750">
              <a:lnSpc>
                <a:spcPct val="150000"/>
              </a:lnSpc>
              <a:buFont typeface="Arial" panose="020B0604020202020204" pitchFamily="34" charset="0"/>
              <a:buChar char="•"/>
            </a:pPr>
            <a:r>
              <a:rPr lang="fr-FR" dirty="0"/>
              <a:t>Ce phénomène, appelé emballement thermique, entraîne à terme une explosion de la batterie.</a:t>
            </a:r>
          </a:p>
        </p:txBody>
      </p:sp>
      <p:sp>
        <p:nvSpPr>
          <p:cNvPr id="5" name="Rectangle 4"/>
          <p:cNvSpPr/>
          <p:nvPr/>
        </p:nvSpPr>
        <p:spPr>
          <a:xfrm>
            <a:off x="4858577" y="536760"/>
            <a:ext cx="2474845" cy="369332"/>
          </a:xfrm>
          <a:prstGeom prst="rect">
            <a:avLst/>
          </a:prstGeom>
        </p:spPr>
        <p:txBody>
          <a:bodyPr wrap="none">
            <a:spAutoFit/>
          </a:bodyPr>
          <a:lstStyle/>
          <a:p>
            <a:r>
              <a:rPr lang="fr-FR" dirty="0"/>
              <a:t>Emballement thermique</a:t>
            </a:r>
          </a:p>
        </p:txBody>
      </p:sp>
      <p:sp>
        <p:nvSpPr>
          <p:cNvPr id="7" name="ZoneTexte 6">
            <a:extLst>
              <a:ext uri="{FF2B5EF4-FFF2-40B4-BE49-F238E27FC236}">
                <a16:creationId xmlns:a16="http://schemas.microsoft.com/office/drawing/2014/main" id="{69621844-5120-2711-7F09-DEAEEBFC7240}"/>
              </a:ext>
            </a:extLst>
          </p:cNvPr>
          <p:cNvSpPr txBox="1"/>
          <p:nvPr/>
        </p:nvSpPr>
        <p:spPr>
          <a:xfrm>
            <a:off x="2900618" y="91869"/>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SOURCE AUXILIAIRE D’ENERGIE</a:t>
            </a:r>
          </a:p>
        </p:txBody>
      </p:sp>
    </p:spTree>
    <p:extLst>
      <p:ext uri="{BB962C8B-B14F-4D97-AF65-F5344CB8AC3E}">
        <p14:creationId xmlns:p14="http://schemas.microsoft.com/office/powerpoint/2010/main" val="156131638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2436992" y="2292813"/>
            <a:ext cx="7151761" cy="3336800"/>
          </a:xfrm>
          <a:prstGeom prst="rect">
            <a:avLst/>
          </a:prstGeom>
        </p:spPr>
      </p:pic>
      <p:sp>
        <p:nvSpPr>
          <p:cNvPr id="4" name="Rectangle 3"/>
          <p:cNvSpPr/>
          <p:nvPr/>
        </p:nvSpPr>
        <p:spPr>
          <a:xfrm>
            <a:off x="364176" y="932927"/>
            <a:ext cx="11523023"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Que les générateurs soient une batterie ou une machine tournante, ils présentent tous une résistance interne (r) s'opposant plus ou moins à la circulation du courant interne qui les traverse.</a:t>
            </a:r>
          </a:p>
          <a:p>
            <a:r>
              <a:rPr lang="fr-FR" dirty="0"/>
              <a:t>Cette résistance interne influe sur la valeur de la tension U que fournit le générateur lorsqu'il est connecté à un circuit externe.</a:t>
            </a:r>
          </a:p>
        </p:txBody>
      </p:sp>
      <p:sp>
        <p:nvSpPr>
          <p:cNvPr id="5" name="Rectangle 4"/>
          <p:cNvSpPr/>
          <p:nvPr/>
        </p:nvSpPr>
        <p:spPr>
          <a:xfrm>
            <a:off x="4367225" y="404038"/>
            <a:ext cx="3457550" cy="369332"/>
          </a:xfrm>
          <a:prstGeom prst="rect">
            <a:avLst/>
          </a:prstGeom>
        </p:spPr>
        <p:txBody>
          <a:bodyPr wrap="none">
            <a:spAutoFit/>
          </a:bodyPr>
          <a:lstStyle/>
          <a:p>
            <a:r>
              <a:rPr lang="fr-FR" dirty="0"/>
              <a:t>Résistance interne des générateurs</a:t>
            </a:r>
          </a:p>
        </p:txBody>
      </p:sp>
      <p:sp>
        <p:nvSpPr>
          <p:cNvPr id="7" name="Rectangle 6"/>
          <p:cNvSpPr/>
          <p:nvPr/>
        </p:nvSpPr>
        <p:spPr>
          <a:xfrm>
            <a:off x="364176" y="5789170"/>
            <a:ext cx="11606151" cy="73866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A l'extérieur du générateur, on ne retrouve plus la FEM E, mais une tension (tension charge U) égale à E – u</a:t>
            </a:r>
          </a:p>
          <a:p>
            <a:pPr algn="ctr"/>
            <a:r>
              <a:rPr lang="fr-FR" sz="2400" b="1" dirty="0"/>
              <a:t>E - ri.</a:t>
            </a:r>
          </a:p>
        </p:txBody>
      </p:sp>
    </p:spTree>
    <p:extLst>
      <p:ext uri="{BB962C8B-B14F-4D97-AF65-F5344CB8AC3E}">
        <p14:creationId xmlns:p14="http://schemas.microsoft.com/office/powerpoint/2010/main" val="16439170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C4058FCA-B7F8-58E3-8D34-E06C0B34D4D7}"/>
                  </a:ext>
                </a:extLst>
              </p:cNvPr>
              <p:cNvSpPr txBox="1"/>
              <p:nvPr/>
            </p:nvSpPr>
            <p:spPr>
              <a:xfrm>
                <a:off x="838200" y="4005855"/>
                <a:ext cx="10274300" cy="200958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n éléments générateurs, chacun développe une FEM e</a:t>
                </a:r>
              </a:p>
              <a:p>
                <a:pPr algn="ctr"/>
                <a:r>
                  <a:rPr lang="fr-FR" b="1" dirty="0"/>
                  <a:t>E=ne</a:t>
                </a:r>
              </a:p>
              <a:p>
                <a:r>
                  <a:rPr lang="fr-FR" dirty="0"/>
                  <a:t>r la résistance interne de chaque générateur</a:t>
                </a:r>
              </a:p>
              <a:p>
                <a:r>
                  <a:rPr lang="fr-FR" dirty="0"/>
                  <a:t>R la résistance du circuit d’utilisation</a:t>
                </a:r>
              </a:p>
              <a:p>
                <a:r>
                  <a:rPr lang="fr-FR" dirty="0"/>
                  <a:t>Le courant débité est donné par la relation (Loi d’Ohm) : </a:t>
                </a:r>
              </a:p>
              <a:p>
                <a:pPr/>
                <a14:m>
                  <m:oMathPara xmlns:m="http://schemas.openxmlformats.org/officeDocument/2006/math">
                    <m:oMathParaPr>
                      <m:jc m:val="centerGroup"/>
                    </m:oMathParaPr>
                    <m:oMath xmlns:m="http://schemas.openxmlformats.org/officeDocument/2006/math">
                      <m:r>
                        <a:rPr lang="fr-FR" sz="2000" b="1" i="1" dirty="0" smtClean="0">
                          <a:latin typeface="Cambria Math" panose="02040503050406030204" pitchFamily="18" charset="0"/>
                        </a:rPr>
                        <m:t>𝑰</m:t>
                      </m:r>
                      <m:r>
                        <a:rPr lang="fr-FR" sz="2000" b="1" i="1" dirty="0" smtClean="0">
                          <a:latin typeface="Cambria Math" panose="02040503050406030204" pitchFamily="18" charset="0"/>
                        </a:rPr>
                        <m:t>=</m:t>
                      </m:r>
                      <m:f>
                        <m:fPr>
                          <m:ctrlPr>
                            <a:rPr lang="fr-FR" sz="2000" b="1" i="1" dirty="0" smtClean="0">
                              <a:latin typeface="Cambria Math" panose="02040503050406030204" pitchFamily="18" charset="0"/>
                            </a:rPr>
                          </m:ctrlPr>
                        </m:fPr>
                        <m:num>
                          <m:r>
                            <a:rPr lang="de-DE" sz="2000" b="1" i="1" dirty="0" smtClean="0">
                              <a:latin typeface="Cambria Math" panose="02040503050406030204" pitchFamily="18" charset="0"/>
                            </a:rPr>
                            <m:t>𝒏𝒆</m:t>
                          </m:r>
                        </m:num>
                        <m:den>
                          <m:r>
                            <a:rPr lang="de-DE" sz="2000" b="1" i="1" dirty="0" smtClean="0">
                              <a:latin typeface="Cambria Math" panose="02040503050406030204" pitchFamily="18" charset="0"/>
                            </a:rPr>
                            <m:t>𝑹</m:t>
                          </m:r>
                          <m:r>
                            <a:rPr lang="de-DE" sz="2000" b="1" i="1" dirty="0" smtClean="0">
                              <a:latin typeface="Cambria Math" panose="02040503050406030204" pitchFamily="18" charset="0"/>
                            </a:rPr>
                            <m:t>+</m:t>
                          </m:r>
                          <m:r>
                            <a:rPr lang="de-DE" sz="2000" b="1" i="1" dirty="0" smtClean="0">
                              <a:latin typeface="Cambria Math" panose="02040503050406030204" pitchFamily="18" charset="0"/>
                            </a:rPr>
                            <m:t>𝒏𝒓</m:t>
                          </m:r>
                        </m:den>
                      </m:f>
                    </m:oMath>
                  </m:oMathPara>
                </a14:m>
                <a:endParaRPr lang="fr-FR" sz="2000" b="1" dirty="0"/>
              </a:p>
            </p:txBody>
          </p:sp>
        </mc:Choice>
        <mc:Fallback xmlns="">
          <p:sp>
            <p:nvSpPr>
              <p:cNvPr id="11" name="ZoneTexte 10">
                <a:extLst>
                  <a:ext uri="{FF2B5EF4-FFF2-40B4-BE49-F238E27FC236}">
                    <a16:creationId xmlns:a16="http://schemas.microsoft.com/office/drawing/2014/main" id="{C4058FCA-B7F8-58E3-8D34-E06C0B34D4D7}"/>
                  </a:ext>
                </a:extLst>
              </p:cNvPr>
              <p:cNvSpPr txBox="1">
                <a:spLocks noRot="1" noChangeAspect="1" noMove="1" noResize="1" noEditPoints="1" noAdjustHandles="1" noChangeArrowheads="1" noChangeShapeType="1" noTextEdit="1"/>
              </p:cNvSpPr>
              <p:nvPr/>
            </p:nvSpPr>
            <p:spPr>
              <a:xfrm>
                <a:off x="838200" y="4005855"/>
                <a:ext cx="10274300" cy="2009589"/>
              </a:xfrm>
              <a:prstGeom prst="rect">
                <a:avLst/>
              </a:prstGeom>
              <a:blipFill>
                <a:blip r:embed="rId2"/>
                <a:stretch>
                  <a:fillRect l="-474" t="-1205"/>
                </a:stretch>
              </a:blipFill>
              <a:ln w="12700" cap="flat" cmpd="sng" algn="ctr">
                <a:solidFill>
                  <a:schemeClr val="accent2"/>
                </a:solidFill>
                <a:prstDash val="solid"/>
                <a:miter lim="800000"/>
              </a:ln>
              <a:effectLst/>
            </p:spPr>
            <p:txBody>
              <a:bodyPr/>
              <a:lstStyle/>
              <a:p>
                <a:r>
                  <a:rPr lang="fr-FR">
                    <a:noFill/>
                  </a:rPr>
                  <a:t> </a:t>
                </a:r>
              </a:p>
            </p:txBody>
          </p:sp>
        </mc:Fallback>
      </mc:AlternateContent>
      <p:pic>
        <p:nvPicPr>
          <p:cNvPr id="13" name="Image 12">
            <a:extLst>
              <a:ext uri="{FF2B5EF4-FFF2-40B4-BE49-F238E27FC236}">
                <a16:creationId xmlns:a16="http://schemas.microsoft.com/office/drawing/2014/main" id="{DF4D8B3C-680A-1FC3-4472-36459618123D}"/>
              </a:ext>
            </a:extLst>
          </p:cNvPr>
          <p:cNvPicPr>
            <a:picLocks noChangeAspect="1"/>
          </p:cNvPicPr>
          <p:nvPr/>
        </p:nvPicPr>
        <p:blipFill>
          <a:blip r:embed="rId3"/>
          <a:stretch>
            <a:fillRect/>
          </a:stretch>
        </p:blipFill>
        <p:spPr>
          <a:xfrm>
            <a:off x="3748202" y="1254127"/>
            <a:ext cx="4823955" cy="2481288"/>
          </a:xfrm>
          <a:prstGeom prst="rect">
            <a:avLst/>
          </a:prstGeom>
        </p:spPr>
        <p:style>
          <a:lnRef idx="2">
            <a:schemeClr val="accent2"/>
          </a:lnRef>
          <a:fillRef idx="1">
            <a:schemeClr val="lt1"/>
          </a:fillRef>
          <a:effectRef idx="0">
            <a:schemeClr val="accent2"/>
          </a:effectRef>
          <a:fontRef idx="minor">
            <a:schemeClr val="dk1"/>
          </a:fontRef>
        </p:style>
      </p:pic>
      <p:sp>
        <p:nvSpPr>
          <p:cNvPr id="15" name="ZoneTexte 14">
            <a:extLst>
              <a:ext uri="{FF2B5EF4-FFF2-40B4-BE49-F238E27FC236}">
                <a16:creationId xmlns:a16="http://schemas.microsoft.com/office/drawing/2014/main" id="{3EBC745C-CF2F-C0AC-4E26-99827E94423C}"/>
              </a:ext>
            </a:extLst>
          </p:cNvPr>
          <p:cNvSpPr txBox="1"/>
          <p:nvPr/>
        </p:nvSpPr>
        <p:spPr>
          <a:xfrm>
            <a:off x="4673600" y="228599"/>
            <a:ext cx="34290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ASSOCIATION DES GENERATEURS</a:t>
            </a:r>
          </a:p>
        </p:txBody>
      </p:sp>
      <p:sp>
        <p:nvSpPr>
          <p:cNvPr id="2" name="Rectangle 1"/>
          <p:cNvSpPr/>
          <p:nvPr/>
        </p:nvSpPr>
        <p:spPr>
          <a:xfrm>
            <a:off x="5025901" y="683705"/>
            <a:ext cx="2476319" cy="369332"/>
          </a:xfrm>
          <a:prstGeom prst="rect">
            <a:avLst/>
          </a:prstGeom>
        </p:spPr>
        <p:txBody>
          <a:bodyPr wrap="none">
            <a:spAutoFit/>
          </a:bodyPr>
          <a:lstStyle/>
          <a:p>
            <a:r>
              <a:rPr lang="fr-FR" b="1" dirty="0"/>
              <a:t>GROUPEMENT EN SERIE</a:t>
            </a:r>
          </a:p>
        </p:txBody>
      </p:sp>
    </p:spTree>
    <p:extLst>
      <p:ext uri="{BB962C8B-B14F-4D97-AF65-F5344CB8AC3E}">
        <p14:creationId xmlns:p14="http://schemas.microsoft.com/office/powerpoint/2010/main" val="5556323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E0AFBDD6-2191-6A13-88AE-2FF4AB3CF0B4}"/>
                  </a:ext>
                </a:extLst>
              </p:cNvPr>
              <p:cNvSpPr txBox="1"/>
              <p:nvPr/>
            </p:nvSpPr>
            <p:spPr>
              <a:xfrm>
                <a:off x="615950" y="2981973"/>
                <a:ext cx="8115300" cy="200939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nSpc>
                    <a:spcPct val="200000"/>
                  </a:lnSpc>
                </a:pPr>
                <a:r>
                  <a:rPr lang="fr-FR" dirty="0"/>
                  <a:t>La FEM du groupement est celle d’un élément (e).</a:t>
                </a:r>
              </a:p>
              <a:p>
                <a:pPr>
                  <a:lnSpc>
                    <a:spcPct val="200000"/>
                  </a:lnSpc>
                </a:pPr>
                <a:r>
                  <a:rPr lang="fr-FR" dirty="0"/>
                  <a:t>La résistance équivalente du groupement générateur  est : </a:t>
                </a:r>
                <a:r>
                  <a:rPr lang="fr-FR" dirty="0" err="1"/>
                  <a:t>R</a:t>
                </a:r>
                <a:r>
                  <a:rPr lang="fr-FR" baseline="-25000" dirty="0" err="1"/>
                  <a:t>eq</a:t>
                </a:r>
                <a:r>
                  <a:rPr lang="fr-FR" dirty="0"/>
                  <a:t>=r/n</a:t>
                </a:r>
              </a:p>
              <a:p>
                <a:pPr>
                  <a:lnSpc>
                    <a:spcPct val="200000"/>
                  </a:lnSpc>
                </a:pPr>
                <a:r>
                  <a:rPr lang="fr-FR" dirty="0"/>
                  <a:t>Le courant débité par le groupe est donné par la relation : </a:t>
                </a:r>
                <a14:m>
                  <m:oMath xmlns:m="http://schemas.openxmlformats.org/officeDocument/2006/math">
                    <m:r>
                      <a:rPr lang="fr-FR" sz="1800" i="1" dirty="0" smtClean="0">
                        <a:latin typeface="Cambria Math" panose="02040503050406030204" pitchFamily="18" charset="0"/>
                      </a:rPr>
                      <m:t>𝐼</m:t>
                    </m:r>
                    <m:r>
                      <a:rPr lang="fr-FR" sz="1800" i="1" dirty="0" smtClean="0">
                        <a:latin typeface="Cambria Math" panose="02040503050406030204" pitchFamily="18" charset="0"/>
                      </a:rPr>
                      <m:t>=</m:t>
                    </m:r>
                    <m:f>
                      <m:fPr>
                        <m:ctrlPr>
                          <a:rPr lang="fr-FR" sz="1800" i="1" dirty="0" smtClean="0">
                            <a:latin typeface="Cambria Math" panose="02040503050406030204" pitchFamily="18" charset="0"/>
                          </a:rPr>
                        </m:ctrlPr>
                      </m:fPr>
                      <m:num>
                        <m:r>
                          <a:rPr lang="de-DE" sz="1800" b="0" i="1" dirty="0" smtClean="0">
                            <a:latin typeface="Cambria Math" panose="02040503050406030204" pitchFamily="18" charset="0"/>
                          </a:rPr>
                          <m:t>𝑒</m:t>
                        </m:r>
                      </m:num>
                      <m:den>
                        <m:r>
                          <a:rPr lang="de-DE" sz="1800" b="0" i="1" dirty="0" smtClean="0">
                            <a:latin typeface="Cambria Math" panose="02040503050406030204" pitchFamily="18" charset="0"/>
                          </a:rPr>
                          <m:t>𝑅</m:t>
                        </m:r>
                        <m:r>
                          <a:rPr lang="de-DE" sz="1800" b="0" i="1" dirty="0" smtClean="0">
                            <a:latin typeface="Cambria Math" panose="02040503050406030204" pitchFamily="18" charset="0"/>
                          </a:rPr>
                          <m:t>+</m:t>
                        </m:r>
                        <m:r>
                          <a:rPr lang="de-DE" sz="1800" b="0" i="1" dirty="0" smtClean="0">
                            <a:latin typeface="Cambria Math" panose="02040503050406030204" pitchFamily="18" charset="0"/>
                          </a:rPr>
                          <m:t>𝑟</m:t>
                        </m:r>
                        <m:r>
                          <a:rPr lang="de-DE" sz="1800" b="0" i="1" dirty="0" smtClean="0">
                            <a:latin typeface="Cambria Math" panose="02040503050406030204" pitchFamily="18" charset="0"/>
                          </a:rPr>
                          <m:t>/</m:t>
                        </m:r>
                        <m:r>
                          <a:rPr lang="de-DE" sz="1800" b="0" i="1" dirty="0" smtClean="0">
                            <a:latin typeface="Cambria Math" panose="02040503050406030204" pitchFamily="18" charset="0"/>
                          </a:rPr>
                          <m:t>𝑛</m:t>
                        </m:r>
                      </m:den>
                    </m:f>
                  </m:oMath>
                </a14:m>
                <a:endParaRPr lang="fr-FR" dirty="0"/>
              </a:p>
            </p:txBody>
          </p:sp>
        </mc:Choice>
        <mc:Fallback xmlns="">
          <p:sp>
            <p:nvSpPr>
              <p:cNvPr id="5" name="ZoneTexte 4">
                <a:extLst>
                  <a:ext uri="{FF2B5EF4-FFF2-40B4-BE49-F238E27FC236}">
                    <a16:creationId xmlns:a16="http://schemas.microsoft.com/office/drawing/2014/main" id="{E0AFBDD6-2191-6A13-88AE-2FF4AB3CF0B4}"/>
                  </a:ext>
                </a:extLst>
              </p:cNvPr>
              <p:cNvSpPr txBox="1">
                <a:spLocks noRot="1" noChangeAspect="1" noMove="1" noResize="1" noEditPoints="1" noAdjustHandles="1" noChangeArrowheads="1" noChangeShapeType="1" noTextEdit="1"/>
              </p:cNvSpPr>
              <p:nvPr/>
            </p:nvSpPr>
            <p:spPr>
              <a:xfrm>
                <a:off x="615950" y="2981973"/>
                <a:ext cx="8115300" cy="2009396"/>
              </a:xfrm>
              <a:prstGeom prst="rect">
                <a:avLst/>
              </a:prstGeom>
              <a:blipFill>
                <a:blip r:embed="rId2"/>
                <a:stretch>
                  <a:fillRect l="-525"/>
                </a:stretch>
              </a:blipFill>
              <a:ln w="12700" cap="flat" cmpd="sng" algn="ctr">
                <a:solidFill>
                  <a:schemeClr val="accent2"/>
                </a:solidFill>
                <a:prstDash val="solid"/>
                <a:miter lim="800000"/>
              </a:ln>
              <a:effectLst/>
            </p:spPr>
            <p:txBody>
              <a:bodyPr/>
              <a:lstStyle/>
              <a:p>
                <a:r>
                  <a:rPr lang="fr-FR">
                    <a:noFill/>
                  </a:rPr>
                  <a:t> </a:t>
                </a:r>
              </a:p>
            </p:txBody>
          </p:sp>
        </mc:Fallback>
      </mc:AlternateContent>
      <p:pic>
        <p:nvPicPr>
          <p:cNvPr id="7" name="Image 6">
            <a:extLst>
              <a:ext uri="{FF2B5EF4-FFF2-40B4-BE49-F238E27FC236}">
                <a16:creationId xmlns:a16="http://schemas.microsoft.com/office/drawing/2014/main" id="{40C2F6F7-0765-E6FF-3D83-A85F8A40A109}"/>
              </a:ext>
            </a:extLst>
          </p:cNvPr>
          <p:cNvPicPr>
            <a:picLocks noChangeAspect="1"/>
          </p:cNvPicPr>
          <p:nvPr/>
        </p:nvPicPr>
        <p:blipFill>
          <a:blip r:embed="rId3"/>
          <a:stretch>
            <a:fillRect/>
          </a:stretch>
        </p:blipFill>
        <p:spPr>
          <a:xfrm>
            <a:off x="9222352" y="1690688"/>
            <a:ext cx="2789695" cy="3975315"/>
          </a:xfrm>
          <a:prstGeom prst="rect">
            <a:avLst/>
          </a:prstGeom>
        </p:spPr>
      </p:pic>
      <p:sp>
        <p:nvSpPr>
          <p:cNvPr id="6" name="ZoneTexte 5">
            <a:extLst>
              <a:ext uri="{FF2B5EF4-FFF2-40B4-BE49-F238E27FC236}">
                <a16:creationId xmlns:a16="http://schemas.microsoft.com/office/drawing/2014/main" id="{3EBC745C-CF2F-C0AC-4E26-99827E94423C}"/>
              </a:ext>
            </a:extLst>
          </p:cNvPr>
          <p:cNvSpPr txBox="1"/>
          <p:nvPr/>
        </p:nvSpPr>
        <p:spPr>
          <a:xfrm>
            <a:off x="4673600" y="228599"/>
            <a:ext cx="34290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ASSOCIATION DES GENERATEURS</a:t>
            </a:r>
          </a:p>
        </p:txBody>
      </p:sp>
      <p:sp>
        <p:nvSpPr>
          <p:cNvPr id="8" name="Rectangle 7"/>
          <p:cNvSpPr/>
          <p:nvPr/>
        </p:nvSpPr>
        <p:spPr>
          <a:xfrm>
            <a:off x="4995401" y="597931"/>
            <a:ext cx="2986459" cy="369332"/>
          </a:xfrm>
          <a:prstGeom prst="rect">
            <a:avLst/>
          </a:prstGeom>
        </p:spPr>
        <p:txBody>
          <a:bodyPr wrap="none">
            <a:spAutoFit/>
          </a:bodyPr>
          <a:lstStyle/>
          <a:p>
            <a:r>
              <a:rPr lang="fr-FR" b="1" dirty="0"/>
              <a:t>GROUPEMENT EN PARALLELE</a:t>
            </a:r>
          </a:p>
        </p:txBody>
      </p:sp>
    </p:spTree>
    <p:extLst>
      <p:ext uri="{BB962C8B-B14F-4D97-AF65-F5344CB8AC3E}">
        <p14:creationId xmlns:p14="http://schemas.microsoft.com/office/powerpoint/2010/main" val="337057726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0C415D56-0B22-1067-5460-336BF438C3B3}"/>
              </a:ext>
            </a:extLst>
          </p:cNvPr>
          <p:cNvPicPr>
            <a:picLocks noGrp="1" noChangeAspect="1"/>
          </p:cNvPicPr>
          <p:nvPr>
            <p:ph idx="1"/>
          </p:nvPr>
        </p:nvPicPr>
        <p:blipFill>
          <a:blip r:embed="rId2"/>
          <a:stretch>
            <a:fillRect/>
          </a:stretch>
        </p:blipFill>
        <p:spPr>
          <a:xfrm>
            <a:off x="1641349" y="1661395"/>
            <a:ext cx="8183105" cy="1629515"/>
          </a:xfrm>
        </p:spPr>
      </p:pic>
      <p:sp>
        <p:nvSpPr>
          <p:cNvPr id="9" name="ZoneTexte 8">
            <a:extLst>
              <a:ext uri="{FF2B5EF4-FFF2-40B4-BE49-F238E27FC236}">
                <a16:creationId xmlns:a16="http://schemas.microsoft.com/office/drawing/2014/main" id="{D2DDBBF8-3FD1-978A-9130-2853435A6B69}"/>
              </a:ext>
            </a:extLst>
          </p:cNvPr>
          <p:cNvSpPr txBox="1"/>
          <p:nvPr/>
        </p:nvSpPr>
        <p:spPr>
          <a:xfrm>
            <a:off x="1209100" y="3937841"/>
            <a:ext cx="9047602"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304800" indent="-1295400" algn="just"/>
            <a:r>
              <a:rPr lang="fr-FR" b="1" spc="-50" dirty="0">
                <a:ea typeface="Times New Roman" panose="02020603050405020304" pitchFamily="18" charset="0"/>
                <a:cs typeface="Times New Roman" panose="02020603050405020304" pitchFamily="18" charset="0"/>
              </a:rPr>
              <a:t>COUPLAGE DES BATTERIES</a:t>
            </a:r>
          </a:p>
          <a:p>
            <a:pPr marL="304800" indent="-1295400" algn="just"/>
            <a:r>
              <a:rPr lang="fr-FR" spc="-50" dirty="0">
                <a:ea typeface="Times New Roman" panose="02020603050405020304" pitchFamily="18" charset="0"/>
              </a:rPr>
              <a:t>En série ou en parallèle selon le type d’avion.</a:t>
            </a:r>
          </a:p>
          <a:p>
            <a:pPr lvl="0" algn="just">
              <a:buClr>
                <a:srgbClr val="000000"/>
              </a:buClr>
              <a:buSzPts val="1200"/>
              <a:tabLst>
                <a:tab pos="282575" algn="l"/>
              </a:tabLst>
            </a:pPr>
            <a:endParaRPr lang="fr-FR" sz="1800" u="none" strike="noStrike" spc="-50" dirty="0">
              <a:effectLst/>
              <a:ea typeface="Times New Roman" panose="02020603050405020304" pitchFamily="18" charset="0"/>
              <a:cs typeface="Times New Roman" panose="02020603050405020304" pitchFamily="18" charset="0"/>
            </a:endParaRPr>
          </a:p>
          <a:p>
            <a:pPr lvl="0" algn="just">
              <a:buClr>
                <a:srgbClr val="000000"/>
              </a:buClr>
              <a:buSzPts val="1200"/>
              <a:tabLst>
                <a:tab pos="282575" algn="l"/>
              </a:tabLst>
            </a:pPr>
            <a:r>
              <a:rPr lang="fr-FR" sz="1800" b="1" u="none" strike="noStrike" spc="-50" dirty="0">
                <a:effectLst/>
                <a:ea typeface="Times New Roman" panose="02020603050405020304" pitchFamily="18" charset="0"/>
                <a:cs typeface="Times New Roman" panose="02020603050405020304" pitchFamily="18" charset="0"/>
              </a:rPr>
              <a:t>CAPACITE DE LA BATTERIE</a:t>
            </a:r>
          </a:p>
          <a:p>
            <a:pPr marL="304800" indent="-1295400" algn="just"/>
            <a:r>
              <a:rPr lang="fr-FR" sz="1800" spc="-50" dirty="0">
                <a:effectLst/>
                <a:ea typeface="Times New Roman" panose="02020603050405020304" pitchFamily="18" charset="0"/>
              </a:rPr>
              <a:t>C’est la quantité d’électricité que la batterie peut fournir pendant l’opération de décharge.</a:t>
            </a:r>
          </a:p>
          <a:p>
            <a:pPr marL="304800" indent="-1295400" algn="just"/>
            <a:r>
              <a:rPr lang="fr-FR" sz="1800" spc="-50" dirty="0">
                <a:effectLst/>
                <a:ea typeface="Times New Roman" panose="02020603050405020304" pitchFamily="18" charset="0"/>
              </a:rPr>
              <a:t>Elle s’exprime en (</a:t>
            </a:r>
            <a:r>
              <a:rPr lang="fr-FR" sz="1800" b="1" spc="-50" dirty="0">
                <a:effectLst/>
                <a:ea typeface="Times New Roman" panose="02020603050405020304" pitchFamily="18" charset="0"/>
              </a:rPr>
              <a:t>ampère heure: </a:t>
            </a:r>
            <a:r>
              <a:rPr lang="fr-FR" b="1" spc="-50" dirty="0">
                <a:ea typeface="Times New Roman" panose="02020603050405020304" pitchFamily="18" charset="0"/>
              </a:rPr>
              <a:t>Ah</a:t>
            </a:r>
            <a:r>
              <a:rPr lang="fr-FR" spc="-50" dirty="0">
                <a:ea typeface="Times New Roman" panose="02020603050405020304" pitchFamily="18" charset="0"/>
              </a:rPr>
              <a:t> ).</a:t>
            </a:r>
            <a:endParaRPr lang="fr-FR" sz="1800" spc="-50" dirty="0">
              <a:effectLst/>
              <a:ea typeface="Times New Roman" panose="02020603050405020304" pitchFamily="18" charset="0"/>
            </a:endParaRPr>
          </a:p>
        </p:txBody>
      </p:sp>
      <p:sp>
        <p:nvSpPr>
          <p:cNvPr id="4" name="ZoneTexte 3">
            <a:extLst>
              <a:ext uri="{FF2B5EF4-FFF2-40B4-BE49-F238E27FC236}">
                <a16:creationId xmlns:a16="http://schemas.microsoft.com/office/drawing/2014/main" id="{9612881E-4F5A-783D-2EBC-B29FF72E2FBA}"/>
              </a:ext>
            </a:extLst>
          </p:cNvPr>
          <p:cNvSpPr txBox="1"/>
          <p:nvPr/>
        </p:nvSpPr>
        <p:spPr>
          <a:xfrm>
            <a:off x="2881828" y="286349"/>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07 : SOURCE AUXILIAIRE D’ENERGIE</a:t>
            </a:r>
          </a:p>
        </p:txBody>
      </p:sp>
      <p:sp>
        <p:nvSpPr>
          <p:cNvPr id="6" name="ZoneTexte 5">
            <a:extLst>
              <a:ext uri="{FF2B5EF4-FFF2-40B4-BE49-F238E27FC236}">
                <a16:creationId xmlns:a16="http://schemas.microsoft.com/office/drawing/2014/main" id="{5CEEEDDD-0EF7-23EC-6529-0B93F7537FDB}"/>
              </a:ext>
            </a:extLst>
          </p:cNvPr>
          <p:cNvSpPr txBox="1"/>
          <p:nvPr/>
        </p:nvSpPr>
        <p:spPr>
          <a:xfrm>
            <a:off x="4194212" y="973872"/>
            <a:ext cx="347306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BATTERIES D’ACCUMULATEURS</a:t>
            </a:r>
          </a:p>
        </p:txBody>
      </p:sp>
    </p:spTree>
    <p:extLst>
      <p:ext uri="{BB962C8B-B14F-4D97-AF65-F5344CB8AC3E}">
        <p14:creationId xmlns:p14="http://schemas.microsoft.com/office/powerpoint/2010/main" val="31812208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5A36638B-DFF1-7E83-1E71-CF8147C982BF}"/>
              </a:ext>
            </a:extLst>
          </p:cNvPr>
          <p:cNvSpPr txBox="1"/>
          <p:nvPr/>
        </p:nvSpPr>
        <p:spPr>
          <a:xfrm>
            <a:off x="582058" y="853909"/>
            <a:ext cx="11027884" cy="216982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Il permet dans la configuration sol l’alimentation du réseau de bord sans restriction.</a:t>
            </a:r>
          </a:p>
          <a:p>
            <a:pPr marL="285750" indent="-285750">
              <a:lnSpc>
                <a:spcPct val="150000"/>
              </a:lnSpc>
              <a:buFont typeface="Arial" panose="020B0604020202020204" pitchFamily="34" charset="0"/>
              <a:buChar char="•"/>
            </a:pPr>
            <a:r>
              <a:rPr lang="fr-FR" dirty="0"/>
              <a:t>Il comporte un diesel entraînant soit une dynamo, soit un alternateur selon le type d’avion.</a:t>
            </a:r>
          </a:p>
          <a:p>
            <a:pPr marL="285750" indent="-285750">
              <a:lnSpc>
                <a:spcPct val="150000"/>
              </a:lnSpc>
              <a:buFont typeface="Arial" panose="020B0604020202020204" pitchFamily="34" charset="0"/>
              <a:buChar char="•"/>
            </a:pPr>
            <a:r>
              <a:rPr lang="fr-FR" dirty="0"/>
              <a:t>Ces générateurs sont régulés en tension et en fréquence (alternateur). </a:t>
            </a:r>
          </a:p>
          <a:p>
            <a:pPr marL="285750" indent="-285750">
              <a:lnSpc>
                <a:spcPct val="150000"/>
              </a:lnSpc>
              <a:buFont typeface="Arial" panose="020B0604020202020204" pitchFamily="34" charset="0"/>
              <a:buChar char="•"/>
            </a:pPr>
            <a:r>
              <a:rPr lang="fr-FR" dirty="0"/>
              <a:t>Ils peuvent être pourvus de dispositifs de surveillance des paramètres du groupe de parc (défauts) se traduisant par des signalisations au poste équipage et la déconnexion éventuelle du groupe du réseau de bord.</a:t>
            </a:r>
          </a:p>
        </p:txBody>
      </p:sp>
      <p:sp>
        <p:nvSpPr>
          <p:cNvPr id="4" name="ZoneTexte 3">
            <a:extLst>
              <a:ext uri="{FF2B5EF4-FFF2-40B4-BE49-F238E27FC236}">
                <a16:creationId xmlns:a16="http://schemas.microsoft.com/office/drawing/2014/main" id="{AC2245CA-4D16-88E9-4E4C-A9436546A4AA}"/>
              </a:ext>
            </a:extLst>
          </p:cNvPr>
          <p:cNvSpPr txBox="1"/>
          <p:nvPr/>
        </p:nvSpPr>
        <p:spPr>
          <a:xfrm>
            <a:off x="4734499" y="217450"/>
            <a:ext cx="198579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GROUPE DE PARC</a:t>
            </a:r>
          </a:p>
        </p:txBody>
      </p:sp>
      <p:pic>
        <p:nvPicPr>
          <p:cNvPr id="2" name="Image 1"/>
          <p:cNvPicPr>
            <a:picLocks noChangeAspect="1"/>
          </p:cNvPicPr>
          <p:nvPr/>
        </p:nvPicPr>
        <p:blipFill>
          <a:blip r:embed="rId2"/>
          <a:stretch>
            <a:fillRect/>
          </a:stretch>
        </p:blipFill>
        <p:spPr>
          <a:xfrm>
            <a:off x="8402689" y="3733119"/>
            <a:ext cx="3207253" cy="2134281"/>
          </a:xfrm>
          <a:prstGeom prst="rect">
            <a:avLst/>
          </a:prstGeom>
        </p:spPr>
      </p:pic>
      <p:sp>
        <p:nvSpPr>
          <p:cNvPr id="3" name="Rectangle 2"/>
          <p:cNvSpPr/>
          <p:nvPr/>
        </p:nvSpPr>
        <p:spPr>
          <a:xfrm>
            <a:off x="135743" y="4110334"/>
            <a:ext cx="8148285"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b="1" dirty="0"/>
              <a:t>Avantages : </a:t>
            </a:r>
            <a:r>
              <a:rPr lang="fr-FR" dirty="0"/>
              <a:t>Autonomie, certains groupes peuvent assurer le démarrage des réacteurs </a:t>
            </a:r>
          </a:p>
          <a:p>
            <a:pPr>
              <a:lnSpc>
                <a:spcPct val="150000"/>
              </a:lnSpc>
            </a:pPr>
            <a:r>
              <a:rPr lang="fr-FR" b="1" dirty="0"/>
              <a:t>Inconvénients : </a:t>
            </a:r>
            <a:r>
              <a:rPr lang="fr-FR" dirty="0"/>
              <a:t>Le bruit.</a:t>
            </a:r>
          </a:p>
        </p:txBody>
      </p:sp>
    </p:spTree>
    <p:extLst>
      <p:ext uri="{BB962C8B-B14F-4D97-AF65-F5344CB8AC3E}">
        <p14:creationId xmlns:p14="http://schemas.microsoft.com/office/powerpoint/2010/main" val="34844830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F43B18F6-A72C-7740-1FE0-F485F61A57A8}"/>
              </a:ext>
            </a:extLst>
          </p:cNvPr>
          <p:cNvSpPr txBox="1"/>
          <p:nvPr/>
        </p:nvSpPr>
        <p:spPr>
          <a:xfrm>
            <a:off x="378245" y="1639599"/>
            <a:ext cx="11435509" cy="397031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LE BUT est de connecter soit la batterie de bord, soit le groupe de parc 28 v sur le réseau (barre BUS).</a:t>
            </a:r>
          </a:p>
          <a:p>
            <a:r>
              <a:rPr lang="fr-FR" b="1" dirty="0"/>
              <a:t>Inverseur batterie sur position bord :</a:t>
            </a:r>
          </a:p>
          <a:p>
            <a:r>
              <a:rPr lang="fr-FR" dirty="0"/>
              <a:t>Le relais de batterie de bord se ferme, la liaison batterie barre BUS est assurée. Tension-BUS 24 volts.</a:t>
            </a:r>
          </a:p>
          <a:p>
            <a:endParaRPr lang="fr-FR" dirty="0"/>
          </a:p>
          <a:p>
            <a:r>
              <a:rPr lang="fr-FR" b="1" dirty="0"/>
              <a:t>Inverseur batterie sur position coupée :</a:t>
            </a:r>
          </a:p>
          <a:p>
            <a:r>
              <a:rPr lang="fr-FR" dirty="0"/>
              <a:t>Lé relais de batterie de bord s’ouvre, la batterie est déconnectée de la barre-bus.</a:t>
            </a:r>
          </a:p>
          <a:p>
            <a:endParaRPr lang="fr-FR" dirty="0"/>
          </a:p>
          <a:p>
            <a:r>
              <a:rPr lang="fr-FR" b="1" dirty="0"/>
              <a:t>Groupe de parc branché sur la prise de parc. Inverseur batterie sur coupé :</a:t>
            </a:r>
          </a:p>
          <a:p>
            <a:r>
              <a:rPr lang="fr-FR" dirty="0"/>
              <a:t>Le voyant de signalisation vert s’allume, indiquant que la prise de parc est branchée avec groupe de parc sous tension.</a:t>
            </a:r>
          </a:p>
          <a:p>
            <a:endParaRPr lang="fr-FR" dirty="0"/>
          </a:p>
          <a:p>
            <a:r>
              <a:rPr lang="fr-FR" b="1" dirty="0"/>
              <a:t>Inverseur batterie sur position parc :</a:t>
            </a:r>
          </a:p>
          <a:p>
            <a:r>
              <a:rPr lang="fr-FR" dirty="0"/>
              <a:t>Le relais de prise de parc se ferme, la liaison groupe de parc barre-bus est réalisée. Le voyant de signalisation blanc s’allume.</a:t>
            </a:r>
          </a:p>
          <a:p>
            <a:r>
              <a:rPr lang="fr-FR" dirty="0"/>
              <a:t>La recharge de la batterie de bord ne peut pas s’effectuer à partir du groupe de parc.</a:t>
            </a:r>
          </a:p>
        </p:txBody>
      </p:sp>
      <p:sp>
        <p:nvSpPr>
          <p:cNvPr id="2" name="ZoneTexte 1">
            <a:extLst>
              <a:ext uri="{FF2B5EF4-FFF2-40B4-BE49-F238E27FC236}">
                <a16:creationId xmlns:a16="http://schemas.microsoft.com/office/drawing/2014/main" id="{BF8AB1A7-6D15-70ED-0992-B968C822D4EE}"/>
              </a:ext>
            </a:extLst>
          </p:cNvPr>
          <p:cNvSpPr txBox="1"/>
          <p:nvPr/>
        </p:nvSpPr>
        <p:spPr>
          <a:xfrm>
            <a:off x="4734499" y="217450"/>
            <a:ext cx="198579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GROUPE DE PARC</a:t>
            </a:r>
          </a:p>
        </p:txBody>
      </p:sp>
      <p:sp>
        <p:nvSpPr>
          <p:cNvPr id="3" name="ZoneTexte 2">
            <a:extLst>
              <a:ext uri="{FF2B5EF4-FFF2-40B4-BE49-F238E27FC236}">
                <a16:creationId xmlns:a16="http://schemas.microsoft.com/office/drawing/2014/main" id="{8F09375D-20F4-A14B-7737-B80342741A2E}"/>
              </a:ext>
            </a:extLst>
          </p:cNvPr>
          <p:cNvSpPr txBox="1"/>
          <p:nvPr/>
        </p:nvSpPr>
        <p:spPr>
          <a:xfrm>
            <a:off x="2591258" y="743858"/>
            <a:ext cx="700948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solidFill>
                  <a:srgbClr val="000000"/>
                </a:solidFill>
                <a:effectLst/>
                <a:latin typeface="DejaVu Sans" panose="020B0603030804020204" pitchFamily="34" charset="0"/>
                <a:ea typeface="DejaVu Sans" panose="020B0603030804020204" pitchFamily="34" charset="0"/>
              </a:rPr>
              <a:t>CIRCUIT DE BATTERIE DE BORD ET GROUPE DE PARC</a:t>
            </a:r>
            <a:endParaRPr lang="fr-FR" dirty="0"/>
          </a:p>
        </p:txBody>
      </p:sp>
    </p:spTree>
    <p:extLst>
      <p:ext uri="{BB962C8B-B14F-4D97-AF65-F5344CB8AC3E}">
        <p14:creationId xmlns:p14="http://schemas.microsoft.com/office/powerpoint/2010/main" val="5103525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545772" y="2341563"/>
            <a:ext cx="9144000" cy="2387600"/>
          </a:xfrm>
        </p:spPr>
        <p:txBody>
          <a:bodyPr/>
          <a:lstStyle/>
          <a:p>
            <a:r>
              <a:rPr lang="fr-FR" dirty="0"/>
              <a:t>Génération de courant</a:t>
            </a:r>
            <a:br>
              <a:rPr lang="fr-FR" dirty="0"/>
            </a:br>
            <a:endParaRPr lang="fr-FR" dirty="0"/>
          </a:p>
        </p:txBody>
      </p:sp>
    </p:spTree>
    <p:extLst>
      <p:ext uri="{BB962C8B-B14F-4D97-AF65-F5344CB8AC3E}">
        <p14:creationId xmlns:p14="http://schemas.microsoft.com/office/powerpoint/2010/main" val="20074400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p:cNvPicPr>
            <a:picLocks noGrp="1" noChangeAspect="1"/>
          </p:cNvPicPr>
          <p:nvPr>
            <p:ph idx="1"/>
          </p:nvPr>
        </p:nvPicPr>
        <p:blipFill>
          <a:blip r:embed="rId2"/>
          <a:stretch>
            <a:fillRect/>
          </a:stretch>
        </p:blipFill>
        <p:spPr>
          <a:xfrm>
            <a:off x="8781344" y="2416600"/>
            <a:ext cx="3250800" cy="2219360"/>
          </a:xfrm>
          <a:prstGeom prst="rect">
            <a:avLst/>
          </a:prstGeom>
        </p:spPr>
      </p:pic>
      <p:sp>
        <p:nvSpPr>
          <p:cNvPr id="4" name="Rectangle 3"/>
          <p:cNvSpPr/>
          <p:nvPr/>
        </p:nvSpPr>
        <p:spPr>
          <a:xfrm>
            <a:off x="247403" y="820110"/>
            <a:ext cx="8338457" cy="452431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But de la génératrice</a:t>
            </a:r>
          </a:p>
          <a:p>
            <a:r>
              <a:rPr lang="fr-FR" dirty="0"/>
              <a:t>La génératrice a pour but de transformer une énergie mécanique fournie par un organe d'entraînement en une énergie électrique. </a:t>
            </a:r>
          </a:p>
          <a:p>
            <a:r>
              <a:rPr lang="fr-FR" dirty="0"/>
              <a:t>Des conducteurs non alimentés coupent, lors de leur déplacement, des lignes de force d'un champ magnétique</a:t>
            </a:r>
          </a:p>
          <a:p>
            <a:r>
              <a:rPr lang="fr-FR" dirty="0"/>
              <a:t>deviennent le siège d'une FEM induite qui va être récupérée.</a:t>
            </a:r>
          </a:p>
          <a:p>
            <a:r>
              <a:rPr lang="fr-FR" dirty="0"/>
              <a:t>FEM induite dans un conducteur se déplaçant dans un champ magnétique est :</a:t>
            </a:r>
          </a:p>
          <a:p>
            <a:endParaRPr lang="fr-FR" dirty="0"/>
          </a:p>
          <a:p>
            <a:endParaRPr lang="fr-FR" dirty="0"/>
          </a:p>
          <a:p>
            <a:r>
              <a:rPr lang="fr-FR" dirty="0"/>
              <a:t>grouper plusieurs conducteurs en boucle répartis sur un cylindre tournant.</a:t>
            </a:r>
          </a:p>
          <a:p>
            <a:r>
              <a:rPr lang="fr-FR" dirty="0"/>
              <a:t>chaque conducteur coupe alternativement les lignes de flux (H) à une vitesse linéaire v dépendant de la vitesse de rotation (</a:t>
            </a:r>
            <a:r>
              <a:rPr lang="el-GR" dirty="0"/>
              <a:t>ω</a:t>
            </a:r>
            <a:r>
              <a:rPr lang="fr-FR" dirty="0"/>
              <a:t>).</a:t>
            </a:r>
          </a:p>
          <a:p>
            <a:r>
              <a:rPr lang="fr-FR" dirty="0"/>
              <a:t>L'assemblage des conducteurs chargés de recueillir la tension induite E (somme des e de chaque boucle) est appelé l'</a:t>
            </a:r>
            <a:r>
              <a:rPr lang="fr-FR" b="1" dirty="0"/>
              <a:t>induit</a:t>
            </a:r>
            <a:r>
              <a:rPr lang="fr-FR" dirty="0"/>
              <a:t>.</a:t>
            </a:r>
          </a:p>
          <a:p>
            <a:r>
              <a:rPr lang="fr-FR" dirty="0"/>
              <a:t>Le tambour sur lequel sont montés les conducteurs, entraîné en rotation par le moteur de l'aéronef, est appelé </a:t>
            </a:r>
            <a:r>
              <a:rPr lang="fr-FR" b="1" dirty="0"/>
              <a:t>rotor</a:t>
            </a:r>
            <a:r>
              <a:rPr lang="fr-FR" dirty="0"/>
              <a:t>. </a:t>
            </a:r>
          </a:p>
        </p:txBody>
      </p:sp>
      <p:sp>
        <p:nvSpPr>
          <p:cNvPr id="5" name="Rectangle 4"/>
          <p:cNvSpPr/>
          <p:nvPr/>
        </p:nvSpPr>
        <p:spPr>
          <a:xfrm>
            <a:off x="4746534" y="0"/>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continu</a:t>
            </a:r>
          </a:p>
        </p:txBody>
      </p:sp>
      <p:sp>
        <p:nvSpPr>
          <p:cNvPr id="6" name="Rectangle 5"/>
          <p:cNvSpPr/>
          <p:nvPr/>
        </p:nvSpPr>
        <p:spPr>
          <a:xfrm>
            <a:off x="5591316" y="410055"/>
            <a:ext cx="1380058" cy="369332"/>
          </a:xfrm>
          <a:prstGeom prst="rect">
            <a:avLst/>
          </a:prstGeom>
        </p:spPr>
        <p:txBody>
          <a:bodyPr wrap="none">
            <a:spAutoFit/>
          </a:bodyPr>
          <a:lstStyle/>
          <a:p>
            <a:r>
              <a:rPr lang="fr-FR" dirty="0"/>
              <a:t>Génératrices</a:t>
            </a:r>
          </a:p>
        </p:txBody>
      </p:sp>
      <p:pic>
        <p:nvPicPr>
          <p:cNvPr id="8" name="Image 7"/>
          <p:cNvPicPr>
            <a:picLocks noChangeAspect="1"/>
          </p:cNvPicPr>
          <p:nvPr/>
        </p:nvPicPr>
        <p:blipFill>
          <a:blip r:embed="rId3"/>
          <a:stretch>
            <a:fillRect/>
          </a:stretch>
        </p:blipFill>
        <p:spPr>
          <a:xfrm>
            <a:off x="3011417" y="2779627"/>
            <a:ext cx="3034080" cy="605280"/>
          </a:xfrm>
          <a:prstGeom prst="rect">
            <a:avLst/>
          </a:prstGeom>
        </p:spPr>
      </p:pic>
    </p:spTree>
    <p:extLst>
      <p:ext uri="{BB962C8B-B14F-4D97-AF65-F5344CB8AC3E}">
        <p14:creationId xmlns:p14="http://schemas.microsoft.com/office/powerpoint/2010/main" val="29162335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9404886" y="2198851"/>
            <a:ext cx="2574247" cy="2491902"/>
          </a:xfrm>
          <a:prstGeom prst="rect">
            <a:avLst/>
          </a:prstGeom>
        </p:spPr>
      </p:pic>
      <p:sp>
        <p:nvSpPr>
          <p:cNvPr id="4" name="Rectangle 3"/>
          <p:cNvSpPr/>
          <p:nvPr/>
        </p:nvSpPr>
        <p:spPr>
          <a:xfrm>
            <a:off x="221672" y="1420643"/>
            <a:ext cx="9063941" cy="480131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on peut créer une tension induite en déplaçant un conducteur dans un champ magnétique fixe,</a:t>
            </a:r>
          </a:p>
          <a:p>
            <a:pPr marL="285750" indent="-285750">
              <a:buFont typeface="Arial" panose="020B0604020202020204" pitchFamily="34" charset="0"/>
              <a:buChar char="•"/>
            </a:pPr>
            <a:r>
              <a:rPr lang="fr-FR" dirty="0"/>
              <a:t>on peut aussi recueillir une FEM induite sur un conducteur immobile placé dans un champ magnétique variable.</a:t>
            </a:r>
          </a:p>
          <a:p>
            <a:pPr marL="285750" indent="-285750">
              <a:buFont typeface="Arial" panose="020B0604020202020204" pitchFamily="34" charset="0"/>
              <a:buChar char="•"/>
            </a:pPr>
            <a:r>
              <a:rPr lang="fr-FR" dirty="0"/>
              <a:t>Une partie de la génératrice doit générer </a:t>
            </a:r>
            <a:r>
              <a:rPr lang="el-GR" dirty="0"/>
              <a:t>ϕ</a:t>
            </a:r>
            <a:r>
              <a:rPr lang="fr-FR" dirty="0"/>
              <a:t> : c'est un aimant permanent. </a:t>
            </a:r>
          </a:p>
          <a:p>
            <a:pPr marL="285750" indent="-285750">
              <a:buFont typeface="Arial" panose="020B0604020202020204" pitchFamily="34" charset="0"/>
              <a:buChar char="•"/>
            </a:pPr>
            <a:r>
              <a:rPr lang="fr-FR" dirty="0"/>
              <a:t>Il constitue ici la partie fixe de la génératrice, appelée stator.</a:t>
            </a:r>
          </a:p>
          <a:p>
            <a:pPr marL="285750" indent="-285750">
              <a:buFont typeface="Arial" panose="020B0604020202020204" pitchFamily="34" charset="0"/>
              <a:buChar char="•"/>
            </a:pPr>
            <a:r>
              <a:rPr lang="fr-FR" dirty="0"/>
              <a:t>Il n'est pas possible par ce moyen de fournir un flux variable: nous en avons besoin afin de faire varier </a:t>
            </a:r>
            <a:r>
              <a:rPr lang="fr-FR" b="1" dirty="0"/>
              <a:t>e</a:t>
            </a:r>
            <a:r>
              <a:rPr lang="fr-FR" dirty="0"/>
              <a:t>.</a:t>
            </a:r>
          </a:p>
          <a:p>
            <a:pPr marL="285750" indent="-285750">
              <a:buFont typeface="Arial" panose="020B0604020202020204" pitchFamily="34" charset="0"/>
              <a:buChar char="•"/>
            </a:pPr>
            <a:r>
              <a:rPr lang="fr-FR" dirty="0"/>
              <a:t>une génératrice doit alimenter des équipements avions qui, en fonction de leur nombre ou nature, font varier I.</a:t>
            </a:r>
          </a:p>
          <a:p>
            <a:pPr marL="285750" indent="-285750">
              <a:buFont typeface="Arial" panose="020B0604020202020204" pitchFamily="34" charset="0"/>
              <a:buChar char="•"/>
            </a:pPr>
            <a:r>
              <a:rPr lang="fr-FR" dirty="0"/>
              <a:t>Ces charges supportant assez mal les variations de tension, il faut concevoir une génératrice fournissant une tension U = E - ri constante.</a:t>
            </a:r>
          </a:p>
          <a:p>
            <a:pPr marL="285750" indent="-285750">
              <a:buFont typeface="Arial" panose="020B0604020202020204" pitchFamily="34" charset="0"/>
              <a:buChar char="•"/>
            </a:pPr>
            <a:r>
              <a:rPr lang="fr-FR" dirty="0"/>
              <a:t>e = B x l x v</a:t>
            </a:r>
          </a:p>
          <a:p>
            <a:pPr marL="285750" indent="-285750">
              <a:buFont typeface="Arial" panose="020B0604020202020204" pitchFamily="34" charset="0"/>
              <a:buChar char="•"/>
            </a:pPr>
            <a:r>
              <a:rPr lang="fr-FR" dirty="0"/>
              <a:t>longueur du conducteur </a:t>
            </a:r>
            <a:r>
              <a:rPr lang="fr-FR" dirty="0" err="1"/>
              <a:t>cobstante</a:t>
            </a:r>
            <a:endParaRPr lang="fr-FR" dirty="0"/>
          </a:p>
          <a:p>
            <a:pPr marL="285750" indent="-285750">
              <a:buFont typeface="Arial" panose="020B0604020202020204" pitchFamily="34" charset="0"/>
              <a:buChar char="•"/>
            </a:pPr>
            <a:r>
              <a:rPr lang="fr-FR" dirty="0"/>
              <a:t>V  n'est pas aisément variable dépend de la vitesse d'entraînement du conducteur (donc du régime moteur). </a:t>
            </a:r>
          </a:p>
          <a:p>
            <a:pPr marL="285750" indent="-285750">
              <a:buFont typeface="Arial" panose="020B0604020202020204" pitchFamily="34" charset="0"/>
              <a:buChar char="•"/>
            </a:pPr>
            <a:r>
              <a:rPr lang="fr-FR" dirty="0"/>
              <a:t>Donc, pour obtenir e constante, on jouera sur le flux, donc sur l'induction B.</a:t>
            </a:r>
          </a:p>
        </p:txBody>
      </p:sp>
      <p:sp>
        <p:nvSpPr>
          <p:cNvPr id="6" name="Rectangle 5"/>
          <p:cNvSpPr/>
          <p:nvPr/>
        </p:nvSpPr>
        <p:spPr>
          <a:xfrm>
            <a:off x="4746534" y="59375"/>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continu</a:t>
            </a:r>
          </a:p>
        </p:txBody>
      </p:sp>
      <p:sp>
        <p:nvSpPr>
          <p:cNvPr id="7" name="Rectangle 6"/>
          <p:cNvSpPr/>
          <p:nvPr/>
        </p:nvSpPr>
        <p:spPr>
          <a:xfrm>
            <a:off x="5591316" y="407500"/>
            <a:ext cx="1380058" cy="369332"/>
          </a:xfrm>
          <a:prstGeom prst="rect">
            <a:avLst/>
          </a:prstGeom>
        </p:spPr>
        <p:txBody>
          <a:bodyPr wrap="none">
            <a:spAutoFit/>
          </a:bodyPr>
          <a:lstStyle/>
          <a:p>
            <a:r>
              <a:rPr lang="fr-FR" dirty="0"/>
              <a:t>Génératrices</a:t>
            </a:r>
          </a:p>
        </p:txBody>
      </p:sp>
    </p:spTree>
    <p:extLst>
      <p:ext uri="{BB962C8B-B14F-4D97-AF65-F5344CB8AC3E}">
        <p14:creationId xmlns:p14="http://schemas.microsoft.com/office/powerpoint/2010/main" val="2809329725"/>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729</TotalTime>
  <Words>28720</Words>
  <Application>Microsoft Office PowerPoint</Application>
  <PresentationFormat>Widescreen</PresentationFormat>
  <Paragraphs>2368</Paragraphs>
  <Slides>266</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266</vt:i4>
      </vt:variant>
    </vt:vector>
  </HeadingPairs>
  <TitlesOfParts>
    <vt:vector size="279" baseType="lpstr">
      <vt:lpstr>Arial</vt:lpstr>
      <vt:lpstr>Calibri</vt:lpstr>
      <vt:lpstr>Calibri Light</vt:lpstr>
      <vt:lpstr>Cambria</vt:lpstr>
      <vt:lpstr>Cambria Math</vt:lpstr>
      <vt:lpstr>Courier New</vt:lpstr>
      <vt:lpstr>DejaVu Sans</vt:lpstr>
      <vt:lpstr>Symbol</vt:lpstr>
      <vt:lpstr>Tahoma</vt:lpstr>
      <vt:lpstr>Times New Roman</vt:lpstr>
      <vt:lpstr>Verdana</vt:lpstr>
      <vt:lpstr>Wingdings</vt:lpstr>
      <vt:lpstr>Thème Office</vt:lpstr>
      <vt:lpstr>Equipements et circuits électriques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Tensions normalisées</vt:lpstr>
      <vt:lpstr>CONCURRENCE COURANT CONTINU - COURANT ALTERNATIF</vt:lpstr>
      <vt:lpstr>CONCURRENCE COURANT CONTINU - COURANT ALTERNATIF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Fréquences normalisées</vt:lpstr>
      <vt:lpstr>Tensions normalisées</vt:lpstr>
      <vt:lpstr>CONCURRENCE COURANT CONTINU - COURANT ALTERNATIF</vt:lpstr>
      <vt:lpstr>CONCURRENCE COURANT CONTINU - COURANT ALTERNATIF</vt:lpstr>
      <vt:lpstr>CONCURRENCE COURANT CONTINU - COURANT ALTERNATIF</vt:lpstr>
      <vt:lpstr>CONCURRENCE COURANT CONTINU - COURANT ALTERNATIF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Aimants permanents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Génération de courant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Génération de courant alternatif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Ahmed Youssef</dc:creator>
  <cp:lastModifiedBy>A Youssef OUADINE</cp:lastModifiedBy>
  <cp:revision>60</cp:revision>
  <dcterms:created xsi:type="dcterms:W3CDTF">2022-12-09T09:55:23Z</dcterms:created>
  <dcterms:modified xsi:type="dcterms:W3CDTF">2022-12-27T09:56:10Z</dcterms:modified>
</cp:coreProperties>
</file>